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tif" ContentType="image/tiff"/>
  <Default Extension="vml" ContentType="application/vnd.openxmlformats-officedocument.vmlDrawing"/>
  <Default Extension="tif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84"/>
  </p:notesMasterIdLst>
  <p:sldIdLst>
    <p:sldId id="262" r:id="rId2"/>
    <p:sldId id="263" r:id="rId3"/>
    <p:sldId id="288" r:id="rId4"/>
    <p:sldId id="270" r:id="rId5"/>
    <p:sldId id="309" r:id="rId6"/>
    <p:sldId id="313" r:id="rId7"/>
    <p:sldId id="311" r:id="rId8"/>
    <p:sldId id="312" r:id="rId9"/>
    <p:sldId id="342" r:id="rId10"/>
    <p:sldId id="314" r:id="rId11"/>
    <p:sldId id="310" r:id="rId12"/>
    <p:sldId id="315" r:id="rId13"/>
    <p:sldId id="316" r:id="rId14"/>
    <p:sldId id="261" r:id="rId15"/>
    <p:sldId id="265" r:id="rId16"/>
    <p:sldId id="317" r:id="rId17"/>
    <p:sldId id="266" r:id="rId18"/>
    <p:sldId id="319" r:id="rId19"/>
    <p:sldId id="321" r:id="rId20"/>
    <p:sldId id="320" r:id="rId21"/>
    <p:sldId id="324" r:id="rId22"/>
    <p:sldId id="322" r:id="rId23"/>
    <p:sldId id="323" r:id="rId24"/>
    <p:sldId id="267" r:id="rId25"/>
    <p:sldId id="268" r:id="rId26"/>
    <p:sldId id="325" r:id="rId27"/>
    <p:sldId id="326" r:id="rId28"/>
    <p:sldId id="327" r:id="rId29"/>
    <p:sldId id="329" r:id="rId30"/>
    <p:sldId id="332" r:id="rId31"/>
    <p:sldId id="333" r:id="rId32"/>
    <p:sldId id="334" r:id="rId33"/>
    <p:sldId id="330" r:id="rId34"/>
    <p:sldId id="331" r:id="rId35"/>
    <p:sldId id="269" r:id="rId36"/>
    <p:sldId id="335" r:id="rId37"/>
    <p:sldId id="336" r:id="rId38"/>
    <p:sldId id="271" r:id="rId39"/>
    <p:sldId id="337" r:id="rId40"/>
    <p:sldId id="275" r:id="rId41"/>
    <p:sldId id="370" r:id="rId42"/>
    <p:sldId id="371" r:id="rId43"/>
    <p:sldId id="372" r:id="rId44"/>
    <p:sldId id="338" r:id="rId45"/>
    <p:sldId id="369" r:id="rId46"/>
    <p:sldId id="373" r:id="rId47"/>
    <p:sldId id="339" r:id="rId48"/>
    <p:sldId id="328" r:id="rId49"/>
    <p:sldId id="277" r:id="rId50"/>
    <p:sldId id="353" r:id="rId51"/>
    <p:sldId id="278" r:id="rId52"/>
    <p:sldId id="279" r:id="rId53"/>
    <p:sldId id="354" r:id="rId54"/>
    <p:sldId id="355" r:id="rId55"/>
    <p:sldId id="284" r:id="rId56"/>
    <p:sldId id="343" r:id="rId57"/>
    <p:sldId id="347" r:id="rId58"/>
    <p:sldId id="348" r:id="rId59"/>
    <p:sldId id="363" r:id="rId60"/>
    <p:sldId id="364" r:id="rId61"/>
    <p:sldId id="365" r:id="rId62"/>
    <p:sldId id="350" r:id="rId63"/>
    <p:sldId id="360" r:id="rId64"/>
    <p:sldId id="287" r:id="rId65"/>
    <p:sldId id="286" r:id="rId66"/>
    <p:sldId id="357" r:id="rId67"/>
    <p:sldId id="358" r:id="rId68"/>
    <p:sldId id="359" r:id="rId69"/>
    <p:sldId id="361" r:id="rId70"/>
    <p:sldId id="346" r:id="rId71"/>
    <p:sldId id="344" r:id="rId72"/>
    <p:sldId id="345" r:id="rId73"/>
    <p:sldId id="367" r:id="rId74"/>
    <p:sldId id="368" r:id="rId75"/>
    <p:sldId id="366" r:id="rId76"/>
    <p:sldId id="285" r:id="rId77"/>
    <p:sldId id="306" r:id="rId78"/>
    <p:sldId id="351" r:id="rId79"/>
    <p:sldId id="352" r:id="rId80"/>
    <p:sldId id="307" r:id="rId81"/>
    <p:sldId id="341" r:id="rId82"/>
    <p:sldId id="362" r:id="rId83"/>
  </p:sldIdLst>
  <p:sldSz cx="9144000" cy="6858000" type="screen4x3"/>
  <p:notesSz cx="7086600" cy="9372600"/>
  <p:defaultTextStyle>
    <a:defPPr>
      <a:defRPr lang="en-US"/>
    </a:defPPr>
    <a:lvl1pPr algn="r" rtl="0" fontAlgn="base">
      <a:spcBef>
        <a:spcPct val="20000"/>
      </a:spcBef>
      <a:spcAft>
        <a:spcPct val="0"/>
      </a:spcAft>
      <a:buClr>
        <a:srgbClr val="FFFF00"/>
      </a:buClr>
      <a:buSzPct val="80000"/>
      <a:buFont typeface="Wingdings" pitchFamily="2" charset="2"/>
      <a:defRPr sz="2400" b="1" kern="1200">
        <a:solidFill>
          <a:schemeClr val="tx1"/>
        </a:solidFill>
        <a:latin typeface="Arial" charset="0"/>
        <a:ea typeface="ＭＳ Ｐゴシック" charset="-128"/>
        <a:cs typeface="+mn-cs"/>
      </a:defRPr>
    </a:lvl1pPr>
    <a:lvl2pPr marL="457200" algn="r" rtl="0" fontAlgn="base">
      <a:spcBef>
        <a:spcPct val="20000"/>
      </a:spcBef>
      <a:spcAft>
        <a:spcPct val="0"/>
      </a:spcAft>
      <a:buClr>
        <a:srgbClr val="FFFF00"/>
      </a:buClr>
      <a:buSzPct val="80000"/>
      <a:buFont typeface="Wingdings" pitchFamily="2" charset="2"/>
      <a:defRPr sz="2400" b="1" kern="1200">
        <a:solidFill>
          <a:schemeClr val="tx1"/>
        </a:solidFill>
        <a:latin typeface="Arial" charset="0"/>
        <a:ea typeface="ＭＳ Ｐゴシック" charset="-128"/>
        <a:cs typeface="+mn-cs"/>
      </a:defRPr>
    </a:lvl2pPr>
    <a:lvl3pPr marL="914400" algn="r" rtl="0" fontAlgn="base">
      <a:spcBef>
        <a:spcPct val="20000"/>
      </a:spcBef>
      <a:spcAft>
        <a:spcPct val="0"/>
      </a:spcAft>
      <a:buClr>
        <a:srgbClr val="FFFF00"/>
      </a:buClr>
      <a:buSzPct val="80000"/>
      <a:buFont typeface="Wingdings" pitchFamily="2" charset="2"/>
      <a:defRPr sz="2400" b="1" kern="1200">
        <a:solidFill>
          <a:schemeClr val="tx1"/>
        </a:solidFill>
        <a:latin typeface="Arial" charset="0"/>
        <a:ea typeface="ＭＳ Ｐゴシック" charset="-128"/>
        <a:cs typeface="+mn-cs"/>
      </a:defRPr>
    </a:lvl3pPr>
    <a:lvl4pPr marL="1371600" algn="r" rtl="0" fontAlgn="base">
      <a:spcBef>
        <a:spcPct val="20000"/>
      </a:spcBef>
      <a:spcAft>
        <a:spcPct val="0"/>
      </a:spcAft>
      <a:buClr>
        <a:srgbClr val="FFFF00"/>
      </a:buClr>
      <a:buSzPct val="80000"/>
      <a:buFont typeface="Wingdings" pitchFamily="2" charset="2"/>
      <a:defRPr sz="2400" b="1" kern="1200">
        <a:solidFill>
          <a:schemeClr val="tx1"/>
        </a:solidFill>
        <a:latin typeface="Arial" charset="0"/>
        <a:ea typeface="ＭＳ Ｐゴシック" charset="-128"/>
        <a:cs typeface="+mn-cs"/>
      </a:defRPr>
    </a:lvl4pPr>
    <a:lvl5pPr marL="1828800" algn="r" rtl="0" fontAlgn="base">
      <a:spcBef>
        <a:spcPct val="20000"/>
      </a:spcBef>
      <a:spcAft>
        <a:spcPct val="0"/>
      </a:spcAft>
      <a:buClr>
        <a:srgbClr val="FFFF00"/>
      </a:buClr>
      <a:buSzPct val="80000"/>
      <a:buFont typeface="Wingdings" pitchFamily="2" charset="2"/>
      <a:defRPr sz="2400" b="1" kern="1200">
        <a:solidFill>
          <a:schemeClr val="tx1"/>
        </a:solidFill>
        <a:latin typeface="Arial" charset="0"/>
        <a:ea typeface="ＭＳ Ｐゴシック" charset="-128"/>
        <a:cs typeface="+mn-cs"/>
      </a:defRPr>
    </a:lvl5pPr>
    <a:lvl6pPr marL="2286000" algn="l" defTabSz="914400" rtl="0" eaLnBrk="1" latinLnBrk="0" hangingPunct="1">
      <a:defRPr sz="2400" b="1" kern="1200">
        <a:solidFill>
          <a:schemeClr val="tx1"/>
        </a:solidFill>
        <a:latin typeface="Arial" charset="0"/>
        <a:ea typeface="ＭＳ Ｐゴシック" charset="-128"/>
        <a:cs typeface="+mn-cs"/>
      </a:defRPr>
    </a:lvl6pPr>
    <a:lvl7pPr marL="2743200" algn="l" defTabSz="914400" rtl="0" eaLnBrk="1" latinLnBrk="0" hangingPunct="1">
      <a:defRPr sz="2400" b="1" kern="1200">
        <a:solidFill>
          <a:schemeClr val="tx1"/>
        </a:solidFill>
        <a:latin typeface="Arial" charset="0"/>
        <a:ea typeface="ＭＳ Ｐゴシック" charset="-128"/>
        <a:cs typeface="+mn-cs"/>
      </a:defRPr>
    </a:lvl7pPr>
    <a:lvl8pPr marL="3200400" algn="l" defTabSz="914400" rtl="0" eaLnBrk="1" latinLnBrk="0" hangingPunct="1">
      <a:defRPr sz="2400" b="1" kern="1200">
        <a:solidFill>
          <a:schemeClr val="tx1"/>
        </a:solidFill>
        <a:latin typeface="Arial" charset="0"/>
        <a:ea typeface="ＭＳ Ｐゴシック" charset="-128"/>
        <a:cs typeface="+mn-cs"/>
      </a:defRPr>
    </a:lvl8pPr>
    <a:lvl9pPr marL="3657600" algn="l" defTabSz="914400" rtl="0" eaLnBrk="1" latinLnBrk="0" hangingPunct="1">
      <a:defRPr sz="2400" b="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FFFF00"/>
    <a:srgbClr val="00FF00"/>
    <a:srgbClr val="FF3300"/>
    <a:srgbClr val="009799"/>
    <a:srgbClr val="009900"/>
    <a:srgbClr val="FF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67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1812" y="-72"/>
      </p:cViewPr>
      <p:guideLst>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1"/>
            <a:ext cx="3070510" cy="46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026" tIns="47013" rIns="94026" bIns="47013" numCol="1" anchor="t" anchorCtr="0" compatLnSpc="1">
            <a:prstTxWarp prst="textNoShape">
              <a:avLst/>
            </a:prstTxWarp>
          </a:bodyPr>
          <a:lstStyle>
            <a:lvl1pPr algn="l" defTabSz="940304">
              <a:defRPr sz="1200" b="0"/>
            </a:lvl1pPr>
          </a:lstStyle>
          <a:p>
            <a:endParaRPr lang="en-US"/>
          </a:p>
        </p:txBody>
      </p:sp>
      <p:sp>
        <p:nvSpPr>
          <p:cNvPr id="567299" name="Rectangle 3"/>
          <p:cNvSpPr>
            <a:spLocks noGrp="1" noChangeArrowheads="1"/>
          </p:cNvSpPr>
          <p:nvPr>
            <p:ph type="dt" idx="1"/>
          </p:nvPr>
        </p:nvSpPr>
        <p:spPr bwMode="auto">
          <a:xfrm>
            <a:off x="4016093" y="1"/>
            <a:ext cx="3070508" cy="46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026" tIns="47013" rIns="94026" bIns="47013" numCol="1" anchor="t" anchorCtr="0" compatLnSpc="1">
            <a:prstTxWarp prst="textNoShape">
              <a:avLst/>
            </a:prstTxWarp>
          </a:bodyPr>
          <a:lstStyle>
            <a:lvl1pPr defTabSz="940304">
              <a:defRPr sz="1200" b="0"/>
            </a:lvl1pPr>
          </a:lstStyle>
          <a:p>
            <a:endParaRPr lang="en-US"/>
          </a:p>
        </p:txBody>
      </p:sp>
      <p:sp>
        <p:nvSpPr>
          <p:cNvPr id="13316" name="Rectangle 4"/>
          <p:cNvSpPr>
            <a:spLocks noChangeArrowheads="1" noTextEdit="1"/>
          </p:cNvSpPr>
          <p:nvPr>
            <p:ph type="sldImg" idx="2"/>
          </p:nvPr>
        </p:nvSpPr>
        <p:spPr bwMode="auto">
          <a:xfrm>
            <a:off x="1200150" y="703263"/>
            <a:ext cx="4686300" cy="3514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301" name="Rectangle 5"/>
          <p:cNvSpPr>
            <a:spLocks noGrp="1" noChangeArrowheads="1"/>
          </p:cNvSpPr>
          <p:nvPr>
            <p:ph type="body" sz="quarter" idx="3"/>
          </p:nvPr>
        </p:nvSpPr>
        <p:spPr bwMode="auto">
          <a:xfrm>
            <a:off x="945584" y="4451645"/>
            <a:ext cx="5195434" cy="42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026" tIns="47013" rIns="94026" bIns="4701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904999"/>
            <a:ext cx="3070510" cy="46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026" tIns="47013" rIns="94026" bIns="47013" numCol="1" anchor="b" anchorCtr="0" compatLnSpc="1">
            <a:prstTxWarp prst="textNoShape">
              <a:avLst/>
            </a:prstTxWarp>
          </a:bodyPr>
          <a:lstStyle>
            <a:lvl1pPr algn="l" defTabSz="940304">
              <a:defRPr sz="1200" b="0"/>
            </a:lvl1pPr>
          </a:lstStyle>
          <a:p>
            <a:endParaRPr lang="en-US"/>
          </a:p>
        </p:txBody>
      </p:sp>
      <p:sp>
        <p:nvSpPr>
          <p:cNvPr id="567303" name="Rectangle 7"/>
          <p:cNvSpPr>
            <a:spLocks noGrp="1" noChangeArrowheads="1"/>
          </p:cNvSpPr>
          <p:nvPr>
            <p:ph type="sldNum" sz="quarter" idx="5"/>
          </p:nvPr>
        </p:nvSpPr>
        <p:spPr bwMode="auto">
          <a:xfrm>
            <a:off x="4016093" y="8904999"/>
            <a:ext cx="3070508" cy="46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026" tIns="47013" rIns="94026" bIns="47013" numCol="1" anchor="b" anchorCtr="0" compatLnSpc="1">
            <a:prstTxWarp prst="textNoShape">
              <a:avLst/>
            </a:prstTxWarp>
          </a:bodyPr>
          <a:lstStyle>
            <a:lvl1pPr defTabSz="940304">
              <a:defRPr sz="1200" b="0"/>
            </a:lvl1pPr>
          </a:lstStyle>
          <a:p>
            <a:fld id="{3678A771-5BBD-4D13-A626-432EF938153D}" type="slidenum">
              <a:rPr lang="en-US"/>
              <a:pPr/>
              <a:t>‹#›</a:t>
            </a:fld>
            <a:endParaRPr lang="en-US"/>
          </a:p>
        </p:txBody>
      </p:sp>
    </p:spTree>
    <p:extLst>
      <p:ext uri="{BB962C8B-B14F-4D97-AF65-F5344CB8AC3E}">
        <p14:creationId xmlns:p14="http://schemas.microsoft.com/office/powerpoint/2010/main" val="2442658808"/>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ＭＳ Ｐゴシック" charset="-128"/>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8A771-5BBD-4D13-A626-432EF938153D}" type="slidenum">
              <a:rPr lang="en-US" smtClean="0"/>
              <a:pPr/>
              <a:t>8</a:t>
            </a:fld>
            <a:endParaRPr lang="en-US"/>
          </a:p>
        </p:txBody>
      </p:sp>
    </p:spTree>
    <p:extLst>
      <p:ext uri="{BB962C8B-B14F-4D97-AF65-F5344CB8AC3E}">
        <p14:creationId xmlns:p14="http://schemas.microsoft.com/office/powerpoint/2010/main" val="3257178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8A771-5BBD-4D13-A626-432EF938153D}" type="slidenum">
              <a:rPr lang="en-US" smtClean="0"/>
              <a:pPr/>
              <a:t>64</a:t>
            </a:fld>
            <a:endParaRPr lang="en-US"/>
          </a:p>
        </p:txBody>
      </p:sp>
    </p:spTree>
    <p:extLst>
      <p:ext uri="{BB962C8B-B14F-4D97-AF65-F5344CB8AC3E}">
        <p14:creationId xmlns:p14="http://schemas.microsoft.com/office/powerpoint/2010/main" val="1453578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8A771-5BBD-4D13-A626-432EF938153D}" type="slidenum">
              <a:rPr lang="en-US" smtClean="0"/>
              <a:pPr/>
              <a:t>77</a:t>
            </a:fld>
            <a:endParaRPr lang="en-US"/>
          </a:p>
        </p:txBody>
      </p:sp>
    </p:spTree>
    <p:extLst>
      <p:ext uri="{BB962C8B-B14F-4D97-AF65-F5344CB8AC3E}">
        <p14:creationId xmlns:p14="http://schemas.microsoft.com/office/powerpoint/2010/main" val="3261262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b="0">
              <a:latin typeface="Arial Narrow" pitchFamily="34" charset="0"/>
              <a:ea typeface="+mn-ea"/>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a:t>Click to edit Master title style</a:t>
            </a:r>
          </a:p>
        </p:txBody>
      </p:sp>
    </p:spTree>
    <p:extLst>
      <p:ext uri="{BB962C8B-B14F-4D97-AF65-F5344CB8AC3E}">
        <p14:creationId xmlns:p14="http://schemas.microsoft.com/office/powerpoint/2010/main" val="3100853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a:t>Fermilab Institutional Review, June 6-9, 2011</a:t>
            </a:r>
          </a:p>
        </p:txBody>
      </p:sp>
      <p:sp>
        <p:nvSpPr>
          <p:cNvPr id="5" name="Rectangle 17"/>
          <p:cNvSpPr>
            <a:spLocks noGrp="1" noChangeArrowheads="1"/>
          </p:cNvSpPr>
          <p:nvPr>
            <p:ph type="sldNum" sz="quarter" idx="11"/>
          </p:nvPr>
        </p:nvSpPr>
        <p:spPr>
          <a:ln/>
        </p:spPr>
        <p:txBody>
          <a:bodyPr/>
          <a:lstStyle>
            <a:lvl1pPr>
              <a:defRPr/>
            </a:lvl1pPr>
          </a:lstStyle>
          <a:p>
            <a:fld id="{7A5806A8-73D2-43BC-ACEA-121E6D948A0C}" type="slidenum">
              <a:rPr lang="en-US"/>
              <a:pPr/>
              <a:t>‹#›</a:t>
            </a:fld>
            <a:endParaRPr lang="en-US"/>
          </a:p>
        </p:txBody>
      </p:sp>
    </p:spTree>
    <p:extLst>
      <p:ext uri="{BB962C8B-B14F-4D97-AF65-F5344CB8AC3E}">
        <p14:creationId xmlns:p14="http://schemas.microsoft.com/office/powerpoint/2010/main" val="262630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a:t>Fermilab Institutional Review, June 6-9, 2011</a:t>
            </a:r>
          </a:p>
        </p:txBody>
      </p:sp>
      <p:sp>
        <p:nvSpPr>
          <p:cNvPr id="5" name="Rectangle 17"/>
          <p:cNvSpPr>
            <a:spLocks noGrp="1" noChangeArrowheads="1"/>
          </p:cNvSpPr>
          <p:nvPr>
            <p:ph type="sldNum" sz="quarter" idx="11"/>
          </p:nvPr>
        </p:nvSpPr>
        <p:spPr>
          <a:ln/>
        </p:spPr>
        <p:txBody>
          <a:bodyPr/>
          <a:lstStyle>
            <a:lvl1pPr>
              <a:defRPr/>
            </a:lvl1pPr>
          </a:lstStyle>
          <a:p>
            <a:fld id="{8EC8792A-BA8B-47E0-AE19-10D625F233D5}" type="slidenum">
              <a:rPr lang="en-US"/>
              <a:pPr/>
              <a:t>‹#›</a:t>
            </a:fld>
            <a:endParaRPr lang="en-US"/>
          </a:p>
        </p:txBody>
      </p:sp>
    </p:spTree>
    <p:extLst>
      <p:ext uri="{BB962C8B-B14F-4D97-AF65-F5344CB8AC3E}">
        <p14:creationId xmlns:p14="http://schemas.microsoft.com/office/powerpoint/2010/main" val="13527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a:t>Fermilab Institutional Review, June 6-9, 2011</a:t>
            </a:r>
          </a:p>
        </p:txBody>
      </p:sp>
      <p:sp>
        <p:nvSpPr>
          <p:cNvPr id="5" name="Rectangle 17"/>
          <p:cNvSpPr>
            <a:spLocks noGrp="1" noChangeArrowheads="1"/>
          </p:cNvSpPr>
          <p:nvPr>
            <p:ph type="sldNum" sz="quarter" idx="11"/>
          </p:nvPr>
        </p:nvSpPr>
        <p:spPr>
          <a:ln/>
        </p:spPr>
        <p:txBody>
          <a:bodyPr/>
          <a:lstStyle>
            <a:lvl1pPr>
              <a:defRPr/>
            </a:lvl1pPr>
          </a:lstStyle>
          <a:p>
            <a:fld id="{54E7FCB0-588F-4A74-8138-A6B628E3087B}" type="slidenum">
              <a:rPr lang="en-US"/>
              <a:pPr/>
              <a:t>‹#›</a:t>
            </a:fld>
            <a:endParaRPr lang="en-US"/>
          </a:p>
        </p:txBody>
      </p:sp>
    </p:spTree>
    <p:extLst>
      <p:ext uri="{BB962C8B-B14F-4D97-AF65-F5344CB8AC3E}">
        <p14:creationId xmlns:p14="http://schemas.microsoft.com/office/powerpoint/2010/main" val="323764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a:t>Fermilab Institutional Review, June 6-9, 2011</a:t>
            </a:r>
          </a:p>
        </p:txBody>
      </p:sp>
      <p:sp>
        <p:nvSpPr>
          <p:cNvPr id="5" name="Rectangle 17"/>
          <p:cNvSpPr>
            <a:spLocks noGrp="1" noChangeArrowheads="1"/>
          </p:cNvSpPr>
          <p:nvPr>
            <p:ph type="sldNum" sz="quarter" idx="11"/>
          </p:nvPr>
        </p:nvSpPr>
        <p:spPr>
          <a:ln/>
        </p:spPr>
        <p:txBody>
          <a:bodyPr/>
          <a:lstStyle>
            <a:lvl1pPr>
              <a:defRPr/>
            </a:lvl1pPr>
          </a:lstStyle>
          <a:p>
            <a:fld id="{F9A8FFDC-F477-42EB-8FF1-182CEAD8EAC0}" type="slidenum">
              <a:rPr lang="en-US"/>
              <a:pPr/>
              <a:t>‹#›</a:t>
            </a:fld>
            <a:endParaRPr lang="en-US"/>
          </a:p>
        </p:txBody>
      </p:sp>
    </p:spTree>
    <p:extLst>
      <p:ext uri="{BB962C8B-B14F-4D97-AF65-F5344CB8AC3E}">
        <p14:creationId xmlns:p14="http://schemas.microsoft.com/office/powerpoint/2010/main" val="442481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a:t>Fermilab Institutional Review, June 6-9, 2011</a:t>
            </a:r>
          </a:p>
        </p:txBody>
      </p:sp>
      <p:sp>
        <p:nvSpPr>
          <p:cNvPr id="6" name="Rectangle 17"/>
          <p:cNvSpPr>
            <a:spLocks noGrp="1" noChangeArrowheads="1"/>
          </p:cNvSpPr>
          <p:nvPr>
            <p:ph type="sldNum" sz="quarter" idx="11"/>
          </p:nvPr>
        </p:nvSpPr>
        <p:spPr>
          <a:ln/>
        </p:spPr>
        <p:txBody>
          <a:bodyPr/>
          <a:lstStyle>
            <a:lvl1pPr>
              <a:defRPr/>
            </a:lvl1pPr>
          </a:lstStyle>
          <a:p>
            <a:fld id="{D27B73F3-6931-491E-967D-E06F6C9A12D8}" type="slidenum">
              <a:rPr lang="en-US"/>
              <a:pPr/>
              <a:t>‹#›</a:t>
            </a:fld>
            <a:endParaRPr lang="en-US"/>
          </a:p>
        </p:txBody>
      </p:sp>
    </p:spTree>
    <p:extLst>
      <p:ext uri="{BB962C8B-B14F-4D97-AF65-F5344CB8AC3E}">
        <p14:creationId xmlns:p14="http://schemas.microsoft.com/office/powerpoint/2010/main" val="372100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a:t>Fermilab Institutional Review, June 6-9, 2011</a:t>
            </a:r>
          </a:p>
        </p:txBody>
      </p:sp>
      <p:sp>
        <p:nvSpPr>
          <p:cNvPr id="8" name="Rectangle 17"/>
          <p:cNvSpPr>
            <a:spLocks noGrp="1" noChangeArrowheads="1"/>
          </p:cNvSpPr>
          <p:nvPr>
            <p:ph type="sldNum" sz="quarter" idx="11"/>
          </p:nvPr>
        </p:nvSpPr>
        <p:spPr>
          <a:ln/>
        </p:spPr>
        <p:txBody>
          <a:bodyPr/>
          <a:lstStyle>
            <a:lvl1pPr>
              <a:defRPr/>
            </a:lvl1pPr>
          </a:lstStyle>
          <a:p>
            <a:fld id="{D5C7F83F-A59C-4E5A-824B-BAFA745BB846}" type="slidenum">
              <a:rPr lang="en-US"/>
              <a:pPr/>
              <a:t>‹#›</a:t>
            </a:fld>
            <a:endParaRPr lang="en-US"/>
          </a:p>
        </p:txBody>
      </p:sp>
    </p:spTree>
    <p:extLst>
      <p:ext uri="{BB962C8B-B14F-4D97-AF65-F5344CB8AC3E}">
        <p14:creationId xmlns:p14="http://schemas.microsoft.com/office/powerpoint/2010/main" val="3139686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ln/>
        </p:spPr>
        <p:txBody>
          <a:bodyPr/>
          <a:lstStyle>
            <a:lvl1pPr>
              <a:defRPr/>
            </a:lvl1pPr>
          </a:lstStyle>
          <a:p>
            <a:pPr>
              <a:defRPr/>
            </a:pPr>
            <a:r>
              <a:rPr lang="en-US"/>
              <a:t>Fermilab Institutional Review, June 6-9, 2011</a:t>
            </a:r>
          </a:p>
        </p:txBody>
      </p:sp>
      <p:sp>
        <p:nvSpPr>
          <p:cNvPr id="4" name="Rectangle 17"/>
          <p:cNvSpPr>
            <a:spLocks noGrp="1" noChangeArrowheads="1"/>
          </p:cNvSpPr>
          <p:nvPr>
            <p:ph type="sldNum" sz="quarter" idx="11"/>
          </p:nvPr>
        </p:nvSpPr>
        <p:spPr>
          <a:ln/>
        </p:spPr>
        <p:txBody>
          <a:bodyPr/>
          <a:lstStyle>
            <a:lvl1pPr>
              <a:defRPr/>
            </a:lvl1pPr>
          </a:lstStyle>
          <a:p>
            <a:fld id="{1910FDD1-E2E7-4DDE-B830-34D5B3430887}" type="slidenum">
              <a:rPr lang="en-US"/>
              <a:pPr/>
              <a:t>‹#›</a:t>
            </a:fld>
            <a:endParaRPr lang="en-US"/>
          </a:p>
        </p:txBody>
      </p:sp>
    </p:spTree>
    <p:extLst>
      <p:ext uri="{BB962C8B-B14F-4D97-AF65-F5344CB8AC3E}">
        <p14:creationId xmlns:p14="http://schemas.microsoft.com/office/powerpoint/2010/main" val="87280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a:t>Fermilab Institutional Review, June 6-9, 2011</a:t>
            </a:r>
          </a:p>
        </p:txBody>
      </p:sp>
      <p:sp>
        <p:nvSpPr>
          <p:cNvPr id="3" name="Rectangle 17"/>
          <p:cNvSpPr>
            <a:spLocks noGrp="1" noChangeArrowheads="1"/>
          </p:cNvSpPr>
          <p:nvPr>
            <p:ph type="sldNum" sz="quarter" idx="11"/>
          </p:nvPr>
        </p:nvSpPr>
        <p:spPr>
          <a:ln/>
        </p:spPr>
        <p:txBody>
          <a:bodyPr/>
          <a:lstStyle>
            <a:lvl1pPr>
              <a:defRPr/>
            </a:lvl1pPr>
          </a:lstStyle>
          <a:p>
            <a:fld id="{1F597AEA-F634-4E04-B1E3-4A37FE116748}" type="slidenum">
              <a:rPr lang="en-US"/>
              <a:pPr/>
              <a:t>‹#›</a:t>
            </a:fld>
            <a:endParaRPr lang="en-US"/>
          </a:p>
        </p:txBody>
      </p:sp>
    </p:spTree>
    <p:extLst>
      <p:ext uri="{BB962C8B-B14F-4D97-AF65-F5344CB8AC3E}">
        <p14:creationId xmlns:p14="http://schemas.microsoft.com/office/powerpoint/2010/main" val="844330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a:t>Fermilab Institutional Review, June 6-9, 2011</a:t>
            </a:r>
          </a:p>
        </p:txBody>
      </p:sp>
      <p:sp>
        <p:nvSpPr>
          <p:cNvPr id="6" name="Rectangle 17"/>
          <p:cNvSpPr>
            <a:spLocks noGrp="1" noChangeArrowheads="1"/>
          </p:cNvSpPr>
          <p:nvPr>
            <p:ph type="sldNum" sz="quarter" idx="11"/>
          </p:nvPr>
        </p:nvSpPr>
        <p:spPr>
          <a:ln/>
        </p:spPr>
        <p:txBody>
          <a:bodyPr/>
          <a:lstStyle>
            <a:lvl1pPr>
              <a:defRPr/>
            </a:lvl1pPr>
          </a:lstStyle>
          <a:p>
            <a:fld id="{6A10F38D-C200-450A-AFC3-A10277132D10}" type="slidenum">
              <a:rPr lang="en-US"/>
              <a:pPr/>
              <a:t>‹#›</a:t>
            </a:fld>
            <a:endParaRPr lang="en-US"/>
          </a:p>
        </p:txBody>
      </p:sp>
    </p:spTree>
    <p:extLst>
      <p:ext uri="{BB962C8B-B14F-4D97-AF65-F5344CB8AC3E}">
        <p14:creationId xmlns:p14="http://schemas.microsoft.com/office/powerpoint/2010/main" val="1972604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a:t>Fermilab Institutional Review, June 6-9, 2011</a:t>
            </a:r>
          </a:p>
        </p:txBody>
      </p:sp>
      <p:sp>
        <p:nvSpPr>
          <p:cNvPr id="6" name="Rectangle 17"/>
          <p:cNvSpPr>
            <a:spLocks noGrp="1" noChangeArrowheads="1"/>
          </p:cNvSpPr>
          <p:nvPr>
            <p:ph type="sldNum" sz="quarter" idx="11"/>
          </p:nvPr>
        </p:nvSpPr>
        <p:spPr>
          <a:ln/>
        </p:spPr>
        <p:txBody>
          <a:bodyPr/>
          <a:lstStyle>
            <a:lvl1pPr>
              <a:defRPr/>
            </a:lvl1pPr>
          </a:lstStyle>
          <a:p>
            <a:fld id="{FD59C5E7-5886-4765-9165-0DBBCA5DFC71}" type="slidenum">
              <a:rPr lang="en-US"/>
              <a:pPr/>
              <a:t>‹#›</a:t>
            </a:fld>
            <a:endParaRPr lang="en-US"/>
          </a:p>
        </p:txBody>
      </p:sp>
    </p:spTree>
    <p:extLst>
      <p:ext uri="{BB962C8B-B14F-4D97-AF65-F5344CB8AC3E}">
        <p14:creationId xmlns:p14="http://schemas.microsoft.com/office/powerpoint/2010/main" val="2749346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1026" name="Picture 24" descr="C:\Documents and Settings\kevin.XENOLAND\My Documents\fnalppt\sub-pages\Fermi_Blue_subpage.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92" name="Rectangle 16"/>
          <p:cNvSpPr>
            <a:spLocks noGrp="1" noChangeArrowheads="1"/>
          </p:cNvSpPr>
          <p:nvPr>
            <p:ph type="ftr" sz="quarter" idx="3"/>
          </p:nvPr>
        </p:nvSpPr>
        <p:spPr bwMode="auto">
          <a:xfrm>
            <a:off x="2667000" y="6324600"/>
            <a:ext cx="37147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0">
                <a:solidFill>
                  <a:srgbClr val="FFFFFF"/>
                </a:solidFill>
                <a:ea typeface="+mn-ea"/>
              </a:defRPr>
            </a:lvl1pPr>
          </a:lstStyle>
          <a:p>
            <a:pPr>
              <a:defRPr/>
            </a:pPr>
            <a:r>
              <a:rPr lang="en-US"/>
              <a:t>Fermilab Institutional Review, June 6-9, 2011</a:t>
            </a:r>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0">
                <a:solidFill>
                  <a:srgbClr val="FFFFFF"/>
                </a:solidFill>
              </a:defRPr>
            </a:lvl1pPr>
          </a:lstStyle>
          <a:p>
            <a:fld id="{09768E29-A572-4957-BAF4-65A5F8A9C7EF}" type="slidenum">
              <a:rPr lang="en-US"/>
              <a:pPr/>
              <a:t>‹#›</a:t>
            </a:fld>
            <a:endParaRPr lang="en-US"/>
          </a:p>
        </p:txBody>
      </p:sp>
      <p:sp>
        <p:nvSpPr>
          <p:cNvPr id="1029" name="Rectangle 25"/>
          <p:cNvSpPr>
            <a:spLocks noGrp="1" noChangeArrowheads="1"/>
          </p:cNvSpPr>
          <p:nvPr>
            <p:ph type="title"/>
          </p:nvPr>
        </p:nvSpPr>
        <p:spPr bwMode="auto">
          <a:xfrm>
            <a:off x="16002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26"/>
          <p:cNvSpPr>
            <a:spLocks noGrp="1" noChangeArrowheads="1"/>
          </p:cNvSpPr>
          <p:nvPr>
            <p:ph type="body" idx="1"/>
          </p:nvPr>
        </p:nvSpPr>
        <p:spPr bwMode="auto">
          <a:xfrm>
            <a:off x="1600200" y="1371600"/>
            <a:ext cx="716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Laksdjfalkjfds</a:t>
            </a:r>
          </a:p>
          <a:p>
            <a:pPr lvl="1"/>
            <a:r>
              <a:rPr lang="en-US" smtClean="0"/>
              <a:t>;slkjfda;slkjfd</a:t>
            </a:r>
          </a:p>
          <a:p>
            <a:pPr lvl="2"/>
            <a:r>
              <a:rPr lang="en-US" smtClean="0"/>
              <a:t>slkdjflsdkjflsdkjfsldjf</a:t>
            </a:r>
          </a:p>
          <a:p>
            <a:pPr lvl="3"/>
            <a:r>
              <a:rPr lang="en-US" smtClean="0"/>
              <a:t>A;slkjfda;slkjfd</a:t>
            </a:r>
          </a:p>
          <a:p>
            <a:pPr lvl="3"/>
            <a:r>
              <a:rPr lang="en-US" smtClean="0"/>
              <a:t>	a;lksdjf;lsakjfd</a:t>
            </a:r>
          </a:p>
          <a:p>
            <a:pPr lvl="4"/>
            <a:r>
              <a:rPr lang="en-US" smtClean="0"/>
              <a:t>Slkdflsdkjflsdkjflsdkjf</a:t>
            </a:r>
          </a:p>
          <a:p>
            <a:pPr lvl="4"/>
            <a:r>
              <a:rPr lang="en-US" smtClean="0"/>
              <a:t>Sldkjflsdjf</a:t>
            </a:r>
          </a:p>
          <a:p>
            <a:pPr lvl="4"/>
            <a:r>
              <a:rPr lang="en-US" smtClean="0"/>
              <a:t>sldkjfsldfjksdlfjsldfj</a:t>
            </a:r>
          </a:p>
        </p:txBody>
      </p:sp>
    </p:spTree>
  </p:cSld>
  <p:clrMap bg1="dk2" tx1="lt1" bg2="dk1" tx2="lt2" accent1="accent1" accent2="accent2" accent3="accent3" accent4="accent4" accent5="accent5" accent6="accent6" hlink="hlink" folHlink="folHlink"/>
  <p:sldLayoutIdLst>
    <p:sldLayoutId id="2147483883" r:id="rId1"/>
    <p:sldLayoutId id="2147483882" r:id="rId2"/>
    <p:sldLayoutId id="2147483881" r:id="rId3"/>
    <p:sldLayoutId id="2147483880" r:id="rId4"/>
    <p:sldLayoutId id="2147483879" r:id="rId5"/>
    <p:sldLayoutId id="2147483878" r:id="rId6"/>
    <p:sldLayoutId id="2147483877" r:id="rId7"/>
    <p:sldLayoutId id="2147483876" r:id="rId8"/>
    <p:sldLayoutId id="2147483875" r:id="rId9"/>
    <p:sldLayoutId id="2147483874" r:id="rId10"/>
    <p:sldLayoutId id="2147483873" r:id="rId11"/>
  </p:sldLayoutIdLst>
  <p:hf hdr="0" dt="0"/>
  <p:txStyles>
    <p:titleStyle>
      <a:lvl1pPr algn="l" rtl="0" eaLnBrk="0" fontAlgn="base" hangingPunct="0">
        <a:spcBef>
          <a:spcPct val="0"/>
        </a:spcBef>
        <a:spcAft>
          <a:spcPct val="0"/>
        </a:spcAft>
        <a:defRPr sz="2800">
          <a:solidFill>
            <a:srgbClr val="FFFFFF"/>
          </a:solidFill>
          <a:latin typeface="+mj-lt"/>
          <a:ea typeface="ＭＳ Ｐゴシック" charset="-128"/>
          <a:cs typeface="+mj-cs"/>
        </a:defRPr>
      </a:lvl1pPr>
      <a:lvl2pPr algn="l" rtl="0" eaLnBrk="0" fontAlgn="base" hangingPunct="0">
        <a:spcBef>
          <a:spcPct val="0"/>
        </a:spcBef>
        <a:spcAft>
          <a:spcPct val="0"/>
        </a:spcAft>
        <a:defRPr sz="2800">
          <a:solidFill>
            <a:srgbClr val="FFFFFF"/>
          </a:solidFill>
          <a:latin typeface="Arial" charset="0"/>
          <a:ea typeface="ＭＳ Ｐゴシック" charset="-128"/>
        </a:defRPr>
      </a:lvl2pPr>
      <a:lvl3pPr algn="l" rtl="0" eaLnBrk="0" fontAlgn="base" hangingPunct="0">
        <a:spcBef>
          <a:spcPct val="0"/>
        </a:spcBef>
        <a:spcAft>
          <a:spcPct val="0"/>
        </a:spcAft>
        <a:defRPr sz="2800">
          <a:solidFill>
            <a:srgbClr val="FFFFFF"/>
          </a:solidFill>
          <a:latin typeface="Arial" charset="0"/>
          <a:ea typeface="ＭＳ Ｐゴシック" charset="-128"/>
        </a:defRPr>
      </a:lvl3pPr>
      <a:lvl4pPr algn="l" rtl="0" eaLnBrk="0" fontAlgn="base" hangingPunct="0">
        <a:spcBef>
          <a:spcPct val="0"/>
        </a:spcBef>
        <a:spcAft>
          <a:spcPct val="0"/>
        </a:spcAft>
        <a:defRPr sz="2800">
          <a:solidFill>
            <a:srgbClr val="FFFFFF"/>
          </a:solidFill>
          <a:latin typeface="Arial" charset="0"/>
          <a:ea typeface="ＭＳ Ｐゴシック" charset="-128"/>
        </a:defRPr>
      </a:lvl4pPr>
      <a:lvl5pPr algn="l" rtl="0" eaLnBrk="0" fontAlgn="base" hangingPunct="0">
        <a:spcBef>
          <a:spcPct val="0"/>
        </a:spcBef>
        <a:spcAft>
          <a:spcPct val="0"/>
        </a:spcAft>
        <a:defRPr sz="2800">
          <a:solidFill>
            <a:srgbClr val="FFFFFF"/>
          </a:solidFill>
          <a:latin typeface="Arial" charset="0"/>
          <a:ea typeface="ＭＳ Ｐゴシック" charset="-128"/>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5.jpeg"/><Relationship Id="rId5" Type="http://schemas.microsoft.com/office/2007/relationships/hdphoto" Target="../media/hdphoto4.wdp"/><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8.jpe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2.png"/><Relationship Id="rId4" Type="http://schemas.openxmlformats.org/officeDocument/2006/relationships/image" Target="../media/image41.emf"/></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0.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8.e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emf"/><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3.png"/><Relationship Id="rId4" Type="http://schemas.openxmlformats.org/officeDocument/2006/relationships/image" Target="../media/image72.emf"/></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7.emf"/><Relationship Id="rId5" Type="http://schemas.openxmlformats.org/officeDocument/2006/relationships/package" Target="../embeddings/Microsoft_Word_Document1.docx"/><Relationship Id="rId4" Type="http://schemas.openxmlformats.org/officeDocument/2006/relationships/image" Target="../media/image79.wmf"/></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86.wmf"/><Relationship Id="rId5" Type="http://schemas.openxmlformats.org/officeDocument/2006/relationships/oleObject" Target="../embeddings/oleObject5.bin"/><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90.jpeg"/><Relationship Id="rId5" Type="http://schemas.openxmlformats.org/officeDocument/2006/relationships/image" Target="../media/image89.emf"/><Relationship Id="rId4" Type="http://schemas.openxmlformats.org/officeDocument/2006/relationships/oleObject" Target="../embeddings/Microsoft_Word_97_-_2003_Document1.doc"/></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image" Target="../media/image118.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png"/></Relationships>
</file>

<file path=ppt/slides/_rels/slide78.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135.emf"/></Relationships>
</file>

<file path=ppt/slides/_rels/slide79.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36.em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jpeg"/><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ctrTitle"/>
          </p:nvPr>
        </p:nvSpPr>
        <p:spPr>
          <a:xfrm>
            <a:off x="1219200" y="1066800"/>
            <a:ext cx="7772400" cy="3429000"/>
          </a:xfrm>
        </p:spPr>
        <p:txBody>
          <a:bodyPr/>
          <a:lstStyle/>
          <a:p>
            <a:r>
              <a:rPr lang="en-US" dirty="0" err="1" smtClean="0"/>
              <a:t>Microdetector</a:t>
            </a:r>
            <a:r>
              <a:rPr lang="en-US" dirty="0" smtClean="0"/>
              <a:t> Electronic</a:t>
            </a:r>
            <a:r>
              <a:rPr lang="pl-PL" dirty="0" smtClean="0"/>
              <a:t>s</a:t>
            </a:r>
            <a:r>
              <a:rPr lang="en-US" dirty="0" smtClean="0"/>
              <a:t/>
            </a:r>
            <a:br>
              <a:rPr lang="en-US" dirty="0" smtClean="0"/>
            </a:br>
            <a:r>
              <a:rPr lang="en-US" dirty="0" smtClean="0"/>
              <a:t/>
            </a:r>
            <a:br>
              <a:rPr lang="en-US" dirty="0" smtClean="0"/>
            </a:br>
            <a:r>
              <a:rPr lang="en-US" dirty="0" smtClean="0"/>
              <a:t/>
            </a:r>
            <a:br>
              <a:rPr lang="en-US" dirty="0" smtClean="0"/>
            </a:br>
            <a:r>
              <a:rPr lang="pl-PL" sz="2000" dirty="0" smtClean="0"/>
              <a:t>Grzegorz (Gregory) Deptuch</a:t>
            </a:r>
            <a:r>
              <a:rPr lang="en-US" sz="2000" dirty="0" smtClean="0"/>
              <a:t/>
            </a:r>
            <a:br>
              <a:rPr lang="en-US" sz="2000" dirty="0" smtClean="0"/>
            </a:br>
            <a:r>
              <a:rPr lang="en-US" sz="2000" dirty="0" smtClean="0"/>
              <a:t>ASIC Development Group Review</a:t>
            </a:r>
            <a:r>
              <a:rPr lang="en-US" sz="2000" dirty="0" smtClean="0"/>
              <a:t/>
            </a:r>
            <a:br>
              <a:rPr lang="en-US" sz="2000" dirty="0" smtClean="0"/>
            </a:br>
            <a:r>
              <a:rPr lang="en-US" sz="2000" dirty="0" smtClean="0"/>
              <a:t>December 12, </a:t>
            </a:r>
            <a:r>
              <a:rPr lang="en-US" sz="2000" dirty="0" smtClean="0"/>
              <a:t>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092" t="2639" r="2908" b="4090"/>
          <a:stretch/>
        </p:blipFill>
        <p:spPr>
          <a:xfrm>
            <a:off x="4648200" y="228600"/>
            <a:ext cx="4425696" cy="5733288"/>
          </a:xfrm>
          <a:prstGeom prst="rect">
            <a:avLst/>
          </a:prstGeom>
        </p:spPr>
      </p:pic>
      <p:pic>
        <p:nvPicPr>
          <p:cNvPr id="6" name="Picture 7" descr="07132011568"/>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95469" y="2885376"/>
            <a:ext cx="4790663" cy="35939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304800"/>
            <a:ext cx="3962400" cy="2971800"/>
          </a:xfrm>
          <a:prstGeom prst="rect">
            <a:avLst/>
          </a:prstGeom>
        </p:spPr>
      </p:pic>
      <p:sp>
        <p:nvSpPr>
          <p:cNvPr id="3" name="Slide Number Placeholder 2"/>
          <p:cNvSpPr>
            <a:spLocks noGrp="1"/>
          </p:cNvSpPr>
          <p:nvPr>
            <p:ph type="sldNum" sz="quarter" idx="11"/>
          </p:nvPr>
        </p:nvSpPr>
        <p:spPr/>
        <p:txBody>
          <a:bodyPr/>
          <a:lstStyle/>
          <a:p>
            <a:fld id="{1F597AEA-F634-4E04-B1E3-4A37FE116748}" type="slidenum">
              <a:rPr lang="en-US" smtClean="0"/>
              <a:pPr/>
              <a:t>10</a:t>
            </a:fld>
            <a:endParaRPr lang="en-US"/>
          </a:p>
        </p:txBody>
      </p:sp>
      <p:sp>
        <p:nvSpPr>
          <p:cNvPr id="7" name="Rectangle 5"/>
          <p:cNvSpPr>
            <a:spLocks noChangeArrowheads="1"/>
          </p:cNvSpPr>
          <p:nvPr/>
        </p:nvSpPr>
        <p:spPr bwMode="auto">
          <a:xfrm>
            <a:off x="457200" y="6172200"/>
            <a:ext cx="4230687" cy="315024"/>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2 probe stations </a:t>
            </a:r>
            <a:r>
              <a:rPr lang="pl-PL" sz="1400" dirty="0" smtClean="0">
                <a:solidFill>
                  <a:schemeClr val="tx2"/>
                </a:solidFill>
                <a:latin typeface="Arial" charset="0"/>
              </a:rPr>
              <a:t>– </a:t>
            </a:r>
            <a:r>
              <a:rPr lang="pl-PL" sz="1400" dirty="0">
                <a:solidFill>
                  <a:schemeClr val="tx2"/>
                </a:solidFill>
                <a:latin typeface="Arial" charset="0"/>
              </a:rPr>
              <a:t>with home-made dark </a:t>
            </a:r>
            <a:r>
              <a:rPr lang="pl-PL" sz="1400" dirty="0" smtClean="0">
                <a:solidFill>
                  <a:schemeClr val="tx2"/>
                </a:solidFill>
                <a:latin typeface="Arial" charset="0"/>
              </a:rPr>
              <a:t>box</a:t>
            </a:r>
            <a:r>
              <a:rPr lang="en-US" sz="1400" dirty="0" err="1" smtClean="0">
                <a:solidFill>
                  <a:schemeClr val="tx2"/>
                </a:solidFill>
                <a:latin typeface="Arial" charset="0"/>
              </a:rPr>
              <a:t>es</a:t>
            </a:r>
            <a:endParaRPr lang="en-US" sz="1400" dirty="0">
              <a:solidFill>
                <a:schemeClr val="tx2"/>
              </a:solidFill>
              <a:latin typeface="Arial" charset="0"/>
            </a:endParaRPr>
          </a:p>
        </p:txBody>
      </p:sp>
      <p:sp>
        <p:nvSpPr>
          <p:cNvPr id="15" name="Title 4"/>
          <p:cNvSpPr>
            <a:spLocks/>
          </p:cNvSpPr>
          <p:nvPr/>
        </p:nvSpPr>
        <p:spPr bwMode="auto">
          <a:xfrm>
            <a:off x="2286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pl-PL" sz="2800" b="0" dirty="0" smtClean="0">
                <a:solidFill>
                  <a:srgbClr val="FFFFFF"/>
                </a:solidFill>
              </a:rPr>
              <a:t>Resources</a:t>
            </a:r>
            <a:r>
              <a:rPr lang="en-US" sz="2800" b="0" dirty="0" smtClean="0">
                <a:solidFill>
                  <a:srgbClr val="FFFFFF"/>
                </a:solidFill>
              </a:rPr>
              <a:t>: instr. hardware</a:t>
            </a:r>
            <a:endParaRPr lang="en-US" sz="2800" b="0" dirty="0">
              <a:solidFill>
                <a:srgbClr val="FFFFFF"/>
              </a:solidFill>
            </a:endParaRPr>
          </a:p>
        </p:txBody>
      </p:sp>
      <p:sp>
        <p:nvSpPr>
          <p:cNvPr id="17" name="Rectangle 5"/>
          <p:cNvSpPr>
            <a:spLocks noChangeArrowheads="1"/>
          </p:cNvSpPr>
          <p:nvPr/>
        </p:nvSpPr>
        <p:spPr bwMode="auto">
          <a:xfrm>
            <a:off x="228599" y="2961576"/>
            <a:ext cx="4572001" cy="467424"/>
          </a:xfrm>
          <a:prstGeom prst="rect">
            <a:avLst/>
          </a:prstGeom>
          <a:solidFill>
            <a:schemeClr val="bg1"/>
          </a:solidFill>
          <a:ln w="25400" algn="ctr">
            <a:solidFill>
              <a:srgbClr val="FF0000"/>
            </a:solidFill>
            <a:miter lim="800000"/>
            <a:headEnd/>
            <a:tailEnd/>
          </a:ln>
        </p:spPr>
        <p:txBody>
          <a:bodyPr wrap="none" anchor="ctr"/>
          <a:lstStyle/>
          <a:p>
            <a:pPr algn="ctr" eaLnBrk="1" hangingPunct="1">
              <a:buFontTx/>
              <a:buChar char="•"/>
            </a:pPr>
            <a:r>
              <a:rPr lang="pl-PL" sz="1400" dirty="0">
                <a:solidFill>
                  <a:schemeClr val="tx2"/>
                </a:solidFill>
                <a:latin typeface="Arial" charset="0"/>
              </a:rPr>
              <a:t> 2 </a:t>
            </a:r>
            <a:r>
              <a:rPr lang="en-US" sz="1400" dirty="0" smtClean="0">
                <a:solidFill>
                  <a:schemeClr val="tx2"/>
                </a:solidFill>
                <a:latin typeface="Arial" charset="0"/>
              </a:rPr>
              <a:t>NI</a:t>
            </a:r>
            <a:r>
              <a:rPr lang="pl-PL" sz="1400" dirty="0" smtClean="0">
                <a:solidFill>
                  <a:schemeClr val="tx2"/>
                </a:solidFill>
                <a:latin typeface="Arial" charset="0"/>
              </a:rPr>
              <a:t> </a:t>
            </a:r>
            <a:r>
              <a:rPr lang="en-US" sz="1400" dirty="0" smtClean="0">
                <a:solidFill>
                  <a:schemeClr val="tx2"/>
                </a:solidFill>
                <a:latin typeface="Arial" charset="0"/>
              </a:rPr>
              <a:t>analog/digital (up to 200MHz CMOS and LVDS </a:t>
            </a:r>
            <a:br>
              <a:rPr lang="en-US" sz="1400" dirty="0" smtClean="0">
                <a:solidFill>
                  <a:schemeClr val="tx2"/>
                </a:solidFill>
                <a:latin typeface="Arial" charset="0"/>
              </a:rPr>
            </a:br>
            <a:r>
              <a:rPr lang="en-US" sz="1400" dirty="0" smtClean="0">
                <a:solidFill>
                  <a:schemeClr val="tx2"/>
                </a:solidFill>
                <a:latin typeface="Arial" charset="0"/>
              </a:rPr>
              <a:t>4 </a:t>
            </a:r>
            <a:r>
              <a:rPr lang="en-US" sz="1400" dirty="0" err="1" smtClean="0">
                <a:solidFill>
                  <a:schemeClr val="tx2"/>
                </a:solidFill>
                <a:latin typeface="Arial" charset="0"/>
              </a:rPr>
              <a:t>ch.</a:t>
            </a:r>
            <a:r>
              <a:rPr lang="en-US" sz="1400" dirty="0" smtClean="0">
                <a:solidFill>
                  <a:schemeClr val="tx2"/>
                </a:solidFill>
                <a:latin typeface="Arial" charset="0"/>
              </a:rPr>
              <a:t> 150MHz ADC) chip test benches</a:t>
            </a:r>
            <a:endParaRPr lang="en-US" sz="1400" dirty="0">
              <a:solidFill>
                <a:schemeClr val="tx2"/>
              </a:solidFill>
              <a:latin typeface="Arial" charset="0"/>
            </a:endParaRPr>
          </a:p>
        </p:txBody>
      </p:sp>
      <p:sp>
        <p:nvSpPr>
          <p:cNvPr id="18" name="Rectangle 5"/>
          <p:cNvSpPr>
            <a:spLocks noChangeArrowheads="1"/>
          </p:cNvSpPr>
          <p:nvPr/>
        </p:nvSpPr>
        <p:spPr bwMode="auto">
          <a:xfrm>
            <a:off x="5103813" y="5715000"/>
            <a:ext cx="3887787" cy="688132"/>
          </a:xfrm>
          <a:prstGeom prst="rect">
            <a:avLst/>
          </a:prstGeom>
          <a:solidFill>
            <a:schemeClr val="bg1"/>
          </a:solidFill>
          <a:ln w="25400" algn="ctr">
            <a:solidFill>
              <a:srgbClr val="FF0000"/>
            </a:solidFill>
            <a:miter lim="800000"/>
            <a:headEnd/>
            <a:tailEnd/>
          </a:ln>
        </p:spPr>
        <p:txBody>
          <a:bodyPr wrap="none" anchor="ctr"/>
          <a:lstStyle/>
          <a:p>
            <a:pPr lvl="0" algn="l">
              <a:buFontTx/>
              <a:buChar char="•"/>
            </a:pPr>
            <a:r>
              <a:rPr lang="pl-PL" sz="1400" dirty="0">
                <a:solidFill>
                  <a:schemeClr val="tx2"/>
                </a:solidFill>
                <a:latin typeface="Arial" charset="0"/>
              </a:rPr>
              <a:t> </a:t>
            </a:r>
            <a:r>
              <a:rPr lang="pl-PL" sz="1400" dirty="0">
                <a:solidFill>
                  <a:srgbClr val="EBD189"/>
                </a:solidFill>
                <a:ea typeface="+mn-ea"/>
              </a:rPr>
              <a:t>HP4284A (LCR meter) – external DC bias </a:t>
            </a:r>
            <a:br>
              <a:rPr lang="pl-PL" sz="1400" dirty="0">
                <a:solidFill>
                  <a:srgbClr val="EBD189"/>
                </a:solidFill>
                <a:ea typeface="+mn-ea"/>
              </a:rPr>
            </a:br>
            <a:r>
              <a:rPr lang="pl-PL" sz="1400" dirty="0">
                <a:solidFill>
                  <a:srgbClr val="EBD189"/>
                </a:solidFill>
                <a:ea typeface="+mn-ea"/>
              </a:rPr>
              <a:t>using K237, K485 </a:t>
            </a:r>
            <a:r>
              <a:rPr lang="pl-PL" sz="1400" dirty="0" smtClean="0">
                <a:solidFill>
                  <a:srgbClr val="EBD189"/>
                </a:solidFill>
                <a:ea typeface="+mn-ea"/>
              </a:rPr>
              <a:t>pAmmeter</a:t>
            </a:r>
            <a:endParaRPr lang="en-US" sz="1400" dirty="0" smtClean="0">
              <a:solidFill>
                <a:srgbClr val="EBD189"/>
              </a:solidFill>
              <a:ea typeface="+mn-ea"/>
            </a:endParaRPr>
          </a:p>
          <a:p>
            <a:pPr lvl="0" algn="l">
              <a:buFontTx/>
              <a:buChar char="•"/>
            </a:pPr>
            <a:r>
              <a:rPr lang="en-US" sz="1400" dirty="0">
                <a:solidFill>
                  <a:srgbClr val="EBD189"/>
                </a:solidFill>
                <a:ea typeface="+mn-ea"/>
              </a:rPr>
              <a:t> </a:t>
            </a:r>
            <a:r>
              <a:rPr lang="pl-PL" sz="1400" dirty="0">
                <a:solidFill>
                  <a:srgbClr val="EBD189"/>
                </a:solidFill>
                <a:ea typeface="+mn-ea"/>
              </a:rPr>
              <a:t>Keithley 237s (V/I sources, and V/I meters</a:t>
            </a:r>
            <a:endParaRPr lang="en-US" sz="1400" dirty="0">
              <a:solidFill>
                <a:srgbClr val="EBD189"/>
              </a:solidFill>
              <a:ea typeface="+mn-ea"/>
            </a:endParaRPr>
          </a:p>
        </p:txBody>
      </p:sp>
      <p:sp>
        <p:nvSpPr>
          <p:cNvPr id="19"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24669818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02222011179"/>
          <p:cNvPicPr>
            <a:picLocks noChangeAspect="1" noChangeArrowheads="1"/>
          </p:cNvPicPr>
          <p:nvPr/>
        </p:nvPicPr>
        <p:blipFill>
          <a:blip r:embed="rId2" cstate="print">
            <a:extLst>
              <a:ext uri="{28A0092B-C50C-407E-A947-70E740481C1C}">
                <a14:useLocalDpi xmlns:a14="http://schemas.microsoft.com/office/drawing/2010/main" val="0"/>
              </a:ext>
            </a:extLst>
          </a:blip>
          <a:srcRect t="9750" b="11250"/>
          <a:stretch>
            <a:fillRect/>
          </a:stretch>
        </p:blipFill>
        <p:spPr bwMode="auto">
          <a:xfrm>
            <a:off x="390524" y="1515241"/>
            <a:ext cx="3267076" cy="458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fld id="{1F597AEA-F634-4E04-B1E3-4A37FE116748}" type="slidenum">
              <a:rPr lang="en-US" smtClean="0"/>
              <a:pPr/>
              <a:t>11</a:t>
            </a:fld>
            <a:endParaRPr lang="en-US" dirty="0"/>
          </a:p>
        </p:txBody>
      </p:sp>
      <p:sp>
        <p:nvSpPr>
          <p:cNvPr id="5"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 t="19511" r="3853" b="7317"/>
          <a:stretch/>
        </p:blipFill>
        <p:spPr>
          <a:xfrm>
            <a:off x="4724400" y="4542508"/>
            <a:ext cx="2988722" cy="1705892"/>
          </a:xfrm>
          <a:prstGeom prst="rect">
            <a:avLst/>
          </a:prstGeom>
        </p:spPr>
      </p:pic>
      <p:sp>
        <p:nvSpPr>
          <p:cNvPr id="11" name="Title 4"/>
          <p:cNvSpPr>
            <a:spLocks/>
          </p:cNvSpPr>
          <p:nvPr/>
        </p:nvSpPr>
        <p:spPr bwMode="auto">
          <a:xfrm>
            <a:off x="2286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pl-PL" sz="2800" b="0" dirty="0" smtClean="0">
                <a:solidFill>
                  <a:srgbClr val="FFFFFF"/>
                </a:solidFill>
              </a:rPr>
              <a:t>Resources</a:t>
            </a:r>
            <a:r>
              <a:rPr lang="en-US" sz="2800" b="0" dirty="0" smtClean="0">
                <a:solidFill>
                  <a:srgbClr val="FFFFFF"/>
                </a:solidFill>
              </a:rPr>
              <a:t>: instr. hardware to acquire / build </a:t>
            </a:r>
            <a:endParaRPr lang="en-US" sz="2800" b="0" dirty="0">
              <a:solidFill>
                <a:srgbClr val="FFFFFF"/>
              </a:solidFill>
            </a:endParaRPr>
          </a:p>
        </p:txBody>
      </p:sp>
      <p:sp>
        <p:nvSpPr>
          <p:cNvPr id="12" name="Rectangle 11"/>
          <p:cNvSpPr>
            <a:spLocks noChangeArrowheads="1"/>
          </p:cNvSpPr>
          <p:nvPr/>
        </p:nvSpPr>
        <p:spPr bwMode="auto">
          <a:xfrm>
            <a:off x="228600" y="9906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ts val="200"/>
              </a:spcBef>
              <a:buClr>
                <a:srgbClr val="CCFFFF"/>
              </a:buClr>
            </a:pPr>
            <a:r>
              <a:rPr lang="en-US" sz="1800" u="sng" dirty="0" smtClean="0"/>
              <a:t>Extension  + modernization of instrumentation is needed to handle new tasks </a:t>
            </a:r>
            <a:endParaRPr lang="en-US" sz="1800" dirty="0" smtClean="0"/>
          </a:p>
        </p:txBody>
      </p:sp>
      <p:sp>
        <p:nvSpPr>
          <p:cNvPr id="13" name="Rectangle 5"/>
          <p:cNvSpPr>
            <a:spLocks noChangeArrowheads="1"/>
          </p:cNvSpPr>
          <p:nvPr/>
        </p:nvSpPr>
        <p:spPr bwMode="auto">
          <a:xfrm>
            <a:off x="76200" y="5867400"/>
            <a:ext cx="4572001" cy="609600"/>
          </a:xfrm>
          <a:prstGeom prst="rect">
            <a:avLst/>
          </a:prstGeom>
          <a:solidFill>
            <a:schemeClr val="bg1"/>
          </a:solidFill>
          <a:ln w="25400" algn="ctr">
            <a:solidFill>
              <a:srgbClr val="FF0000"/>
            </a:solidFill>
            <a:miter lim="800000"/>
            <a:headEnd/>
            <a:tailEnd/>
          </a:ln>
        </p:spPr>
        <p:txBody>
          <a:bodyPr wrap="none" anchor="ctr"/>
          <a:lstStyle/>
          <a:p>
            <a:pPr algn="ctr" eaLnBrk="1" hangingPunct="1">
              <a:buFontTx/>
              <a:buChar char="•"/>
            </a:pPr>
            <a:r>
              <a:rPr lang="pl-PL" sz="1400" dirty="0">
                <a:solidFill>
                  <a:schemeClr val="tx2"/>
                </a:solidFill>
                <a:latin typeface="Arial" charset="0"/>
              </a:rPr>
              <a:t> </a:t>
            </a:r>
            <a:r>
              <a:rPr lang="en-US" sz="1400" dirty="0" smtClean="0">
                <a:solidFill>
                  <a:schemeClr val="tx2"/>
                </a:solidFill>
                <a:latin typeface="Arial" charset="0"/>
              </a:rPr>
              <a:t>X-ray irradiation (up to 1Grad) with on-wafer</a:t>
            </a:r>
            <a:br>
              <a:rPr lang="en-US" sz="1400" dirty="0" smtClean="0">
                <a:solidFill>
                  <a:schemeClr val="tx2"/>
                </a:solidFill>
                <a:latin typeface="Arial" charset="0"/>
              </a:rPr>
            </a:br>
            <a:r>
              <a:rPr lang="en-US" sz="1400" dirty="0" smtClean="0">
                <a:solidFill>
                  <a:schemeClr val="tx2"/>
                </a:solidFill>
                <a:latin typeface="Arial" charset="0"/>
              </a:rPr>
              <a:t>irradiation capability and detector testing with X-rays </a:t>
            </a:r>
            <a:br>
              <a:rPr lang="en-US" sz="1400" dirty="0" smtClean="0">
                <a:solidFill>
                  <a:schemeClr val="tx2"/>
                </a:solidFill>
                <a:latin typeface="Arial" charset="0"/>
              </a:rPr>
            </a:br>
            <a:r>
              <a:rPr lang="en-US" sz="1100" i="1" dirty="0" smtClean="0">
                <a:solidFill>
                  <a:schemeClr val="tx2"/>
                </a:solidFill>
                <a:latin typeface="Arial" charset="0"/>
              </a:rPr>
              <a:t>picture courtesy of Advanced Instrumentation </a:t>
            </a:r>
            <a:r>
              <a:rPr lang="en-US" sz="1100" i="1" dirty="0" err="1" smtClean="0">
                <a:solidFill>
                  <a:schemeClr val="tx2"/>
                </a:solidFill>
                <a:latin typeface="Arial" charset="0"/>
              </a:rPr>
              <a:t>LaboratoryKEK</a:t>
            </a:r>
            <a:r>
              <a:rPr lang="en-US" sz="1100" i="1" dirty="0" smtClean="0">
                <a:solidFill>
                  <a:schemeClr val="tx2"/>
                </a:solidFill>
                <a:latin typeface="Arial" charset="0"/>
              </a:rPr>
              <a:t>  </a:t>
            </a:r>
            <a:endParaRPr lang="en-US" sz="1100" i="1" dirty="0">
              <a:solidFill>
                <a:schemeClr val="tx2"/>
              </a:solidFill>
              <a:latin typeface="Arial" charset="0"/>
            </a:endParaRPr>
          </a:p>
        </p:txBody>
      </p:sp>
      <p:pic>
        <p:nvPicPr>
          <p:cNvPr id="44035" name="Picture 3" descr="02222011175"/>
          <p:cNvPicPr>
            <a:picLocks noChangeAspect="1" noChangeArrowheads="1"/>
          </p:cNvPicPr>
          <p:nvPr/>
        </p:nvPicPr>
        <p:blipFill>
          <a:blip r:embed="rId5" cstate="print">
            <a:extLst>
              <a:ext uri="{28A0092B-C50C-407E-A947-70E740481C1C}">
                <a14:useLocalDpi xmlns:a14="http://schemas.microsoft.com/office/drawing/2010/main" val="0"/>
              </a:ext>
            </a:extLst>
          </a:blip>
          <a:srcRect l="11250" r="7500"/>
          <a:stretch>
            <a:fillRect/>
          </a:stretch>
        </p:blipFill>
        <p:spPr bwMode="auto">
          <a:xfrm>
            <a:off x="4114800" y="1333500"/>
            <a:ext cx="456247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5"/>
          <p:cNvSpPr>
            <a:spLocks noChangeArrowheads="1"/>
          </p:cNvSpPr>
          <p:nvPr/>
        </p:nvSpPr>
        <p:spPr bwMode="auto">
          <a:xfrm>
            <a:off x="4110036" y="3805621"/>
            <a:ext cx="4572001" cy="700737"/>
          </a:xfrm>
          <a:prstGeom prst="rect">
            <a:avLst/>
          </a:prstGeom>
          <a:solidFill>
            <a:schemeClr val="bg1"/>
          </a:solidFill>
          <a:ln w="25400" algn="ctr">
            <a:solidFill>
              <a:srgbClr val="FF0000"/>
            </a:solidFill>
            <a:miter lim="800000"/>
            <a:headEnd/>
            <a:tailEnd/>
          </a:ln>
        </p:spPr>
        <p:txBody>
          <a:bodyPr wrap="none" anchor="ctr"/>
          <a:lstStyle/>
          <a:p>
            <a:pPr algn="ctr" eaLnBrk="1" hangingPunct="1">
              <a:buFontTx/>
              <a:buChar char="•"/>
            </a:pPr>
            <a:r>
              <a:rPr lang="pl-PL" sz="1400" dirty="0">
                <a:solidFill>
                  <a:schemeClr val="tx2"/>
                </a:solidFill>
                <a:latin typeface="Arial" charset="0"/>
              </a:rPr>
              <a:t> </a:t>
            </a:r>
            <a:r>
              <a:rPr lang="en-US" sz="1400" dirty="0" smtClean="0">
                <a:solidFill>
                  <a:schemeClr val="tx2"/>
                </a:solidFill>
                <a:latin typeface="Arial" charset="0"/>
              </a:rPr>
              <a:t>Closed circuit liquid He </a:t>
            </a:r>
            <a:r>
              <a:rPr lang="en-US" sz="1400" dirty="0" err="1" smtClean="0">
                <a:solidFill>
                  <a:schemeClr val="tx2"/>
                </a:solidFill>
                <a:latin typeface="Arial" charset="0"/>
              </a:rPr>
              <a:t>Cryo</a:t>
            </a:r>
            <a:r>
              <a:rPr lang="en-US" sz="1400" dirty="0" smtClean="0">
                <a:solidFill>
                  <a:schemeClr val="tx2"/>
                </a:solidFill>
                <a:latin typeface="Arial" charset="0"/>
              </a:rPr>
              <a:t>-cooling system; </a:t>
            </a:r>
            <a:br>
              <a:rPr lang="en-US" sz="1400" dirty="0" smtClean="0">
                <a:solidFill>
                  <a:schemeClr val="tx2"/>
                </a:solidFill>
                <a:latin typeface="Arial" charset="0"/>
              </a:rPr>
            </a:br>
            <a:r>
              <a:rPr lang="en-US" sz="1400" dirty="0">
                <a:solidFill>
                  <a:schemeClr val="tx2"/>
                </a:solidFill>
              </a:rPr>
              <a:t>controlled T=T=RT</a:t>
            </a:r>
            <a:r>
              <a:rPr lang="en-US" sz="1400" dirty="0">
                <a:solidFill>
                  <a:schemeClr val="tx2"/>
                </a:solidFill>
                <a:latin typeface="Wingdings 3" pitchFamily="18" charset="2"/>
              </a:rPr>
              <a:t>1</a:t>
            </a:r>
            <a:r>
              <a:rPr lang="en-US" sz="1400" dirty="0">
                <a:solidFill>
                  <a:schemeClr val="tx2"/>
                </a:solidFill>
              </a:rPr>
              <a:t> 70K </a:t>
            </a:r>
            <a:r>
              <a:rPr lang="en-US" sz="1400" dirty="0" smtClean="0">
                <a:solidFill>
                  <a:schemeClr val="tx2"/>
                </a:solidFill>
                <a:latin typeface="Arial" charset="0"/>
              </a:rPr>
              <a:t/>
            </a:r>
            <a:br>
              <a:rPr lang="en-US" sz="1400" dirty="0" smtClean="0">
                <a:solidFill>
                  <a:schemeClr val="tx2"/>
                </a:solidFill>
                <a:latin typeface="Arial" charset="0"/>
              </a:rPr>
            </a:br>
            <a:r>
              <a:rPr lang="en-US" sz="1100" i="1" dirty="0" smtClean="0">
                <a:solidFill>
                  <a:schemeClr val="tx2"/>
                </a:solidFill>
                <a:latin typeface="Arial" charset="0"/>
              </a:rPr>
              <a:t>picture courtesy of Advanced Instrumentation </a:t>
            </a:r>
            <a:r>
              <a:rPr lang="en-US" sz="1100" i="1" dirty="0" err="1" smtClean="0">
                <a:solidFill>
                  <a:schemeClr val="tx2"/>
                </a:solidFill>
                <a:latin typeface="Arial" charset="0"/>
              </a:rPr>
              <a:t>LaboratoryKEK</a:t>
            </a:r>
            <a:r>
              <a:rPr lang="en-US" sz="1100" i="1" dirty="0" smtClean="0">
                <a:solidFill>
                  <a:schemeClr val="tx2"/>
                </a:solidFill>
                <a:latin typeface="Arial" charset="0"/>
              </a:rPr>
              <a:t>  </a:t>
            </a:r>
            <a:endParaRPr lang="en-US" sz="1100" i="1" dirty="0">
              <a:solidFill>
                <a:schemeClr val="tx2"/>
              </a:solidFill>
              <a:latin typeface="Arial" charset="0"/>
            </a:endParaRPr>
          </a:p>
        </p:txBody>
      </p:sp>
      <p:sp>
        <p:nvSpPr>
          <p:cNvPr id="18" name="Rectangle 5"/>
          <p:cNvSpPr>
            <a:spLocks noChangeArrowheads="1"/>
          </p:cNvSpPr>
          <p:nvPr/>
        </p:nvSpPr>
        <p:spPr bwMode="auto">
          <a:xfrm>
            <a:off x="5334000" y="6009576"/>
            <a:ext cx="3343275" cy="467424"/>
          </a:xfrm>
          <a:prstGeom prst="rect">
            <a:avLst/>
          </a:prstGeom>
          <a:solidFill>
            <a:schemeClr val="bg1"/>
          </a:solidFill>
          <a:ln w="25400" algn="ctr">
            <a:solidFill>
              <a:srgbClr val="FF0000"/>
            </a:solidFill>
            <a:miter lim="800000"/>
            <a:headEnd/>
            <a:tailEnd/>
          </a:ln>
        </p:spPr>
        <p:txBody>
          <a:bodyPr wrap="none" anchor="ctr"/>
          <a:lstStyle/>
          <a:p>
            <a:pPr algn="ctr" eaLnBrk="1" hangingPunct="1">
              <a:buFontTx/>
              <a:buChar char="•"/>
            </a:pPr>
            <a:r>
              <a:rPr lang="pl-PL" sz="1400" dirty="0">
                <a:solidFill>
                  <a:schemeClr val="tx2"/>
                </a:solidFill>
                <a:latin typeface="Arial" charset="0"/>
              </a:rPr>
              <a:t> </a:t>
            </a:r>
            <a:r>
              <a:rPr lang="en-US" sz="1400" dirty="0" smtClean="0">
                <a:solidFill>
                  <a:schemeClr val="tx2"/>
                </a:solidFill>
              </a:rPr>
              <a:t>Transistor noise measurement bench</a:t>
            </a:r>
            <a:r>
              <a:rPr lang="en-US" sz="1400" dirty="0" smtClean="0">
                <a:solidFill>
                  <a:schemeClr val="tx2"/>
                </a:solidFill>
                <a:latin typeface="Arial" charset="0"/>
              </a:rPr>
              <a:t/>
            </a:r>
            <a:br>
              <a:rPr lang="en-US" sz="1400" dirty="0" smtClean="0">
                <a:solidFill>
                  <a:schemeClr val="tx2"/>
                </a:solidFill>
                <a:latin typeface="Arial" charset="0"/>
              </a:rPr>
            </a:br>
            <a:r>
              <a:rPr lang="en-US" sz="1400" dirty="0" smtClean="0">
                <a:solidFill>
                  <a:schemeClr val="tx2"/>
                </a:solidFill>
                <a:latin typeface="Arial" charset="0"/>
              </a:rPr>
              <a:t>to develop low-noise amplifier boards </a:t>
            </a:r>
            <a:endParaRPr lang="en-US" sz="1100" i="1" dirty="0">
              <a:solidFill>
                <a:schemeClr val="tx2"/>
              </a:solidFill>
              <a:latin typeface="Arial" charset="0"/>
            </a:endParaRPr>
          </a:p>
        </p:txBody>
      </p:sp>
    </p:spTree>
    <p:extLst>
      <p:ext uri="{BB962C8B-B14F-4D97-AF65-F5344CB8AC3E}">
        <p14:creationId xmlns:p14="http://schemas.microsoft.com/office/powerpoint/2010/main" val="560123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12</a:t>
            </a:fld>
            <a:endParaRPr lang="en-US"/>
          </a:p>
        </p:txBody>
      </p:sp>
      <p:sp>
        <p:nvSpPr>
          <p:cNvPr id="5" name="Title 4"/>
          <p:cNvSpPr>
            <a:spLocks/>
          </p:cNvSpPr>
          <p:nvPr/>
        </p:nvSpPr>
        <p:spPr bwMode="auto">
          <a:xfrm>
            <a:off x="2286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pl-PL" sz="2800" b="0" dirty="0" smtClean="0">
                <a:solidFill>
                  <a:srgbClr val="FFFFFF"/>
                </a:solidFill>
              </a:rPr>
              <a:t>Resources</a:t>
            </a:r>
            <a:r>
              <a:rPr lang="en-US" sz="2800" b="0" dirty="0" smtClean="0">
                <a:solidFill>
                  <a:srgbClr val="FFFFFF"/>
                </a:solidFill>
              </a:rPr>
              <a:t>: instr. software</a:t>
            </a:r>
            <a:endParaRPr lang="en-US" sz="2800" b="0" dirty="0">
              <a:solidFill>
                <a:srgbClr val="FFFFFF"/>
              </a:solidFill>
            </a:endParaRPr>
          </a:p>
        </p:txBody>
      </p:sp>
      <p:sp>
        <p:nvSpPr>
          <p:cNvPr id="7" name="Rectangle 6"/>
          <p:cNvSpPr>
            <a:spLocks noChangeArrowheads="1"/>
          </p:cNvSpPr>
          <p:nvPr/>
        </p:nvSpPr>
        <p:spPr bwMode="auto">
          <a:xfrm>
            <a:off x="304800" y="838200"/>
            <a:ext cx="3543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ts val="200"/>
              </a:spcBef>
              <a:buClr>
                <a:srgbClr val="CCFFFF"/>
              </a:buClr>
            </a:pPr>
            <a:r>
              <a:rPr lang="en-US" sz="1800" dirty="0" smtClean="0"/>
              <a:t>1) </a:t>
            </a:r>
            <a:r>
              <a:rPr lang="en-US" sz="1800" dirty="0" smtClean="0">
                <a:solidFill>
                  <a:srgbClr val="00FF00"/>
                </a:solidFill>
              </a:rPr>
              <a:t>tests of devices </a:t>
            </a:r>
            <a:r>
              <a:rPr lang="en-US" sz="1800" dirty="0"/>
              <a:t/>
            </a:r>
            <a:br>
              <a:rPr lang="en-US" sz="1800" dirty="0"/>
            </a:br>
            <a:r>
              <a:rPr lang="en-US" sz="1800" dirty="0" smtClean="0"/>
              <a:t>2) tests of chips and systems</a:t>
            </a:r>
          </a:p>
        </p:txBody>
      </p:sp>
      <p:pic>
        <p:nvPicPr>
          <p:cNvPr id="8" name="Picture 7"/>
          <p:cNvPicPr>
            <a:picLocks noChangeAspect="1" noChangeArrowheads="1"/>
          </p:cNvPicPr>
          <p:nvPr/>
        </p:nvPicPr>
        <p:blipFill>
          <a:blip r:embed="rId2" cstate="print"/>
          <a:srcRect r="2559"/>
          <a:stretch>
            <a:fillRect/>
          </a:stretch>
        </p:blipFill>
        <p:spPr bwMode="auto">
          <a:xfrm>
            <a:off x="76200" y="1524000"/>
            <a:ext cx="4948330" cy="3352800"/>
          </a:xfrm>
          <a:prstGeom prst="rect">
            <a:avLst/>
          </a:prstGeom>
          <a:noFill/>
          <a:ln w="9525">
            <a:noFill/>
            <a:miter lim="800000"/>
            <a:headEnd/>
            <a:tailEnd/>
          </a:ln>
        </p:spPr>
      </p:pic>
      <p:sp>
        <p:nvSpPr>
          <p:cNvPr id="15"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16" name="Picture 2"/>
          <p:cNvPicPr>
            <a:picLocks noChangeAspect="1" noChangeArrowheads="1"/>
          </p:cNvPicPr>
          <p:nvPr/>
        </p:nvPicPr>
        <p:blipFill>
          <a:blip r:embed="rId3" cstate="print"/>
          <a:srcRect/>
          <a:stretch>
            <a:fillRect/>
          </a:stretch>
        </p:blipFill>
        <p:spPr bwMode="auto">
          <a:xfrm>
            <a:off x="4525466" y="388859"/>
            <a:ext cx="4542334" cy="3878341"/>
          </a:xfrm>
          <a:prstGeom prst="rect">
            <a:avLst/>
          </a:prstGeom>
          <a:noFill/>
          <a:ln w="9525">
            <a:noFill/>
            <a:miter lim="800000"/>
            <a:headEnd/>
            <a:tailEnd/>
          </a:ln>
        </p:spPr>
      </p:pic>
      <p:sp>
        <p:nvSpPr>
          <p:cNvPr id="17" name="Rectangle 5"/>
          <p:cNvSpPr>
            <a:spLocks noChangeArrowheads="1"/>
          </p:cNvSpPr>
          <p:nvPr/>
        </p:nvSpPr>
        <p:spPr bwMode="auto">
          <a:xfrm>
            <a:off x="188026" y="4953000"/>
            <a:ext cx="4572001" cy="914400"/>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smtClean="0">
                <a:solidFill>
                  <a:schemeClr val="tx2"/>
                </a:solidFill>
                <a:latin typeface="Arial" charset="0"/>
              </a:rPr>
              <a:t>Complete </a:t>
            </a:r>
            <a:r>
              <a:rPr lang="en-US" sz="1400" dirty="0" err="1" smtClean="0">
                <a:solidFill>
                  <a:schemeClr val="tx2"/>
                </a:solidFill>
              </a:rPr>
              <a:t>LabView</a:t>
            </a:r>
            <a:r>
              <a:rPr lang="en-US" sz="1400" dirty="0" smtClean="0">
                <a:solidFill>
                  <a:schemeClr val="tx2"/>
                </a:solidFill>
              </a:rPr>
              <a:t> based applications developed</a:t>
            </a:r>
            <a:br>
              <a:rPr lang="en-US" sz="1400" dirty="0" smtClean="0">
                <a:solidFill>
                  <a:schemeClr val="tx2"/>
                </a:solidFill>
              </a:rPr>
            </a:br>
            <a:r>
              <a:rPr lang="en-US" sz="1400" dirty="0" smtClean="0">
                <a:solidFill>
                  <a:schemeClr val="tx2"/>
                </a:solidFill>
              </a:rPr>
              <a:t>within the ASIC Group with participation of students</a:t>
            </a:r>
            <a:br>
              <a:rPr lang="en-US" sz="1400" dirty="0" smtClean="0">
                <a:solidFill>
                  <a:schemeClr val="tx2"/>
                </a:solidFill>
              </a:rPr>
            </a:br>
            <a:r>
              <a:rPr lang="en-US" sz="1400" dirty="0" smtClean="0">
                <a:solidFill>
                  <a:schemeClr val="tx2"/>
                </a:solidFill>
              </a:rPr>
              <a:t>for typical semiconductor device measurements: </a:t>
            </a:r>
            <a:br>
              <a:rPr lang="en-US" sz="1400" dirty="0" smtClean="0">
                <a:solidFill>
                  <a:schemeClr val="tx2"/>
                </a:solidFill>
              </a:rPr>
            </a:br>
            <a:r>
              <a:rPr lang="en-US" sz="1400" dirty="0" smtClean="0">
                <a:solidFill>
                  <a:schemeClr val="tx2"/>
                </a:solidFill>
              </a:rPr>
              <a:t>C/V, I/V, parameter extraction, HCE degradation, etc.</a:t>
            </a:r>
            <a:endParaRPr lang="en-US" sz="1100" i="1" dirty="0">
              <a:solidFill>
                <a:schemeClr val="tx2"/>
              </a:solidFill>
              <a:latin typeface="Arial" charset="0"/>
            </a:endParaRPr>
          </a:p>
        </p:txBody>
      </p:sp>
      <p:pic>
        <p:nvPicPr>
          <p:cNvPr id="18" name="Picture 8" descr="schemati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700445"/>
            <a:ext cx="4157663" cy="1776555"/>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3"/>
          <p:cNvSpPr>
            <a:spLocks/>
          </p:cNvSpPr>
          <p:nvPr/>
        </p:nvSpPr>
        <p:spPr bwMode="auto">
          <a:xfrm>
            <a:off x="339435" y="5805055"/>
            <a:ext cx="4420591" cy="90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FFFF00"/>
                </a:solidFill>
              </a:rPr>
              <a:t>Users’ facility developed! </a:t>
            </a:r>
            <a:endParaRPr lang="en-US" dirty="0">
              <a:solidFill>
                <a:srgbClr val="FFFF00"/>
              </a:solidFill>
            </a:endParaRPr>
          </a:p>
          <a:p>
            <a:pPr algn="ctr" eaLnBrk="0" hangingPunct="0">
              <a:spcBef>
                <a:spcPct val="0"/>
              </a:spcBef>
              <a:buClrTx/>
              <a:buSzTx/>
              <a:buFontTx/>
              <a:buNone/>
            </a:pPr>
            <a:r>
              <a:rPr lang="en-US" dirty="0" smtClean="0">
                <a:solidFill>
                  <a:srgbClr val="FFFF00"/>
                </a:solidFill>
              </a:rPr>
              <a:t>welcome users!</a:t>
            </a:r>
            <a:endParaRPr lang="en-US" dirty="0">
              <a:solidFill>
                <a:srgbClr val="FFFF00"/>
              </a:solidFill>
            </a:endParaRPr>
          </a:p>
        </p:txBody>
      </p:sp>
      <p:sp>
        <p:nvSpPr>
          <p:cNvPr id="21" name="Rectangle 5"/>
          <p:cNvSpPr>
            <a:spLocks noChangeArrowheads="1"/>
          </p:cNvSpPr>
          <p:nvPr/>
        </p:nvSpPr>
        <p:spPr bwMode="auto">
          <a:xfrm>
            <a:off x="4648200" y="4351259"/>
            <a:ext cx="1905000" cy="296941"/>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smtClean="0">
                <a:solidFill>
                  <a:schemeClr val="tx2"/>
                </a:solidFill>
                <a:latin typeface="Arial" charset="0"/>
              </a:rPr>
              <a:t>multi-instrument I/V</a:t>
            </a:r>
            <a:endParaRPr lang="en-US" sz="1100" i="1" dirty="0">
              <a:solidFill>
                <a:schemeClr val="tx2"/>
              </a:solidFill>
              <a:latin typeface="Arial" charset="0"/>
            </a:endParaRPr>
          </a:p>
        </p:txBody>
      </p:sp>
      <p:sp>
        <p:nvSpPr>
          <p:cNvPr id="22" name="Rectangle 5"/>
          <p:cNvSpPr>
            <a:spLocks noChangeArrowheads="1"/>
          </p:cNvSpPr>
          <p:nvPr/>
        </p:nvSpPr>
        <p:spPr bwMode="auto">
          <a:xfrm>
            <a:off x="8039100" y="3886200"/>
            <a:ext cx="952500" cy="296941"/>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smtClean="0">
                <a:solidFill>
                  <a:schemeClr val="tx2"/>
                </a:solidFill>
                <a:latin typeface="Arial" charset="0"/>
              </a:rPr>
              <a:t>HV C/V</a:t>
            </a:r>
            <a:endParaRPr lang="en-US" sz="1100" i="1" dirty="0">
              <a:solidFill>
                <a:schemeClr val="tx2"/>
              </a:solidFill>
              <a:latin typeface="Arial" charset="0"/>
            </a:endParaRPr>
          </a:p>
        </p:txBody>
      </p:sp>
    </p:spTree>
    <p:extLst>
      <p:ext uri="{BB962C8B-B14F-4D97-AF65-F5344CB8AC3E}">
        <p14:creationId xmlns:p14="http://schemas.microsoft.com/office/powerpoint/2010/main" val="927614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13</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5" name="Rectangle 4"/>
          <p:cNvSpPr>
            <a:spLocks noChangeArrowheads="1"/>
          </p:cNvSpPr>
          <p:nvPr/>
        </p:nvSpPr>
        <p:spPr bwMode="auto">
          <a:xfrm>
            <a:off x="304800" y="381000"/>
            <a:ext cx="3543300" cy="70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ts val="200"/>
              </a:spcBef>
              <a:buClr>
                <a:srgbClr val="CCFFFF"/>
              </a:buClr>
            </a:pPr>
            <a:r>
              <a:rPr lang="en-US" sz="1800" dirty="0" smtClean="0"/>
              <a:t>1) tests of devices </a:t>
            </a:r>
            <a:r>
              <a:rPr lang="en-US" sz="1800" dirty="0"/>
              <a:t/>
            </a:r>
            <a:br>
              <a:rPr lang="en-US" sz="1800" dirty="0"/>
            </a:br>
            <a:r>
              <a:rPr lang="en-US" sz="1800" dirty="0" smtClean="0"/>
              <a:t>2) </a:t>
            </a:r>
            <a:r>
              <a:rPr lang="en-US" sz="1800" dirty="0" smtClean="0">
                <a:solidFill>
                  <a:srgbClr val="00FF00"/>
                </a:solidFill>
              </a:rPr>
              <a:t>tests of chips and systems</a:t>
            </a:r>
          </a:p>
        </p:txBody>
      </p:sp>
      <p:pic>
        <p:nvPicPr>
          <p:cNvPr id="6" name="Picture 5" descr="TS1.jpg"/>
          <p:cNvPicPr>
            <a:picLocks noChangeAspect="1"/>
          </p:cNvPicPr>
          <p:nvPr/>
        </p:nvPicPr>
        <p:blipFill>
          <a:blip r:embed="rId2" cstate="print"/>
          <a:stretch>
            <a:fillRect/>
          </a:stretch>
        </p:blipFill>
        <p:spPr>
          <a:xfrm>
            <a:off x="6690708" y="2124055"/>
            <a:ext cx="2209800" cy="2219345"/>
          </a:xfrm>
          <a:prstGeom prst="rect">
            <a:avLst/>
          </a:prstGeom>
        </p:spPr>
      </p:pic>
      <p:pic>
        <p:nvPicPr>
          <p:cNvPr id="7" name="Picture 6" descr="0621011056.jpg"/>
          <p:cNvPicPr>
            <a:picLocks noChangeAspect="1"/>
          </p:cNvPicPr>
          <p:nvPr/>
        </p:nvPicPr>
        <p:blipFill>
          <a:blip r:embed="rId3" cstate="print"/>
          <a:stretch>
            <a:fillRect/>
          </a:stretch>
        </p:blipFill>
        <p:spPr>
          <a:xfrm>
            <a:off x="6690708" y="76200"/>
            <a:ext cx="2209800" cy="2016548"/>
          </a:xfrm>
          <a:prstGeom prst="rect">
            <a:avLst/>
          </a:prstGeom>
        </p:spPr>
      </p:pic>
      <p:sp>
        <p:nvSpPr>
          <p:cNvPr id="8" name="Content Placeholder 2"/>
          <p:cNvSpPr txBox="1">
            <a:spLocks/>
          </p:cNvSpPr>
          <p:nvPr/>
        </p:nvSpPr>
        <p:spPr>
          <a:xfrm>
            <a:off x="228600" y="1066800"/>
            <a:ext cx="6553200" cy="5105400"/>
          </a:xfrm>
          <a:prstGeom prst="rect">
            <a:avLst/>
          </a:prstGeom>
        </p:spPr>
        <p:txBody>
          <a:bodyPr>
            <a:noAutofit/>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a:lnSpc>
                <a:spcPct val="90000"/>
              </a:lnSpc>
              <a:buFont typeface="Arial" pitchFamily="34" charset="0"/>
              <a:buChar char="•"/>
            </a:pPr>
            <a:r>
              <a:rPr lang="en-US" sz="2000" dirty="0" smtClean="0"/>
              <a:t>Accomplished with NI system ex.: GOL LN2 </a:t>
            </a:r>
            <a:r>
              <a:rPr lang="en-US" sz="1800" b="0" dirty="0" smtClean="0"/>
              <a:t/>
            </a:r>
            <a:br>
              <a:rPr lang="en-US" sz="1800" b="0" dirty="0" smtClean="0"/>
            </a:br>
            <a:r>
              <a:rPr lang="en-US" sz="1600" b="0" dirty="0" smtClean="0"/>
              <a:t>(CERN Gigabit Optical Link – </a:t>
            </a:r>
            <a:r>
              <a:rPr lang="en-US" sz="1600" b="0" dirty="0" err="1" smtClean="0"/>
              <a:t>lAr</a:t>
            </a:r>
            <a:r>
              <a:rPr lang="en-US" sz="1600" b="0" dirty="0" smtClean="0"/>
              <a:t> TPC for LBNE)</a:t>
            </a:r>
          </a:p>
          <a:p>
            <a:pPr>
              <a:lnSpc>
                <a:spcPct val="90000"/>
              </a:lnSpc>
              <a:buFont typeface="Arial" pitchFamily="34" charset="0"/>
              <a:buChar char="•"/>
            </a:pPr>
            <a:r>
              <a:rPr lang="en-US" sz="1800" b="0" dirty="0" smtClean="0">
                <a:solidFill>
                  <a:srgbClr val="FFFF00"/>
                </a:solidFill>
              </a:rPr>
              <a:t>TEST</a:t>
            </a:r>
            <a:r>
              <a:rPr lang="en-US" sz="1800" b="0" dirty="0" smtClean="0"/>
              <a:t> – determine whether will operate at LN2 temp.</a:t>
            </a:r>
          </a:p>
          <a:p>
            <a:pPr>
              <a:lnSpc>
                <a:spcPct val="90000"/>
              </a:lnSpc>
              <a:buFont typeface="Arial" pitchFamily="34" charset="0"/>
              <a:buChar char="•"/>
            </a:pPr>
            <a:r>
              <a:rPr lang="en-US" sz="1800" b="0" dirty="0" smtClean="0"/>
              <a:t>Test board fabricated for submerging </a:t>
            </a:r>
            <a:r>
              <a:rPr lang="en-US" sz="1800" b="0" dirty="0" smtClean="0"/>
              <a:t>GOL </a:t>
            </a:r>
            <a:r>
              <a:rPr lang="en-US" sz="1800" b="0" dirty="0" smtClean="0"/>
              <a:t>in </a:t>
            </a:r>
            <a:r>
              <a:rPr lang="en-US" sz="1800" b="0" dirty="0" smtClean="0"/>
              <a:t>LN2 </a:t>
            </a:r>
            <a:r>
              <a:rPr lang="en-US" sz="1800" b="0" dirty="0" err="1" smtClean="0"/>
              <a:t>dewar</a:t>
            </a:r>
            <a:r>
              <a:rPr lang="en-US" sz="1800" b="0" dirty="0" smtClean="0"/>
              <a:t> </a:t>
            </a:r>
          </a:p>
          <a:p>
            <a:pPr>
              <a:lnSpc>
                <a:spcPct val="90000"/>
              </a:lnSpc>
              <a:buFont typeface="Arial" pitchFamily="34" charset="0"/>
              <a:buChar char="•"/>
            </a:pPr>
            <a:r>
              <a:rPr lang="en-US" sz="1800" b="0" dirty="0" smtClean="0"/>
              <a:t>Test board is interfacing GOL to </a:t>
            </a:r>
            <a:r>
              <a:rPr lang="en-US" sz="1800" b="0" dirty="0" err="1" smtClean="0"/>
              <a:t>Labview</a:t>
            </a:r>
            <a:r>
              <a:rPr lang="en-US" sz="1800" b="0" dirty="0" smtClean="0"/>
              <a:t> NI test </a:t>
            </a:r>
            <a:r>
              <a:rPr lang="en-US" sz="1800" b="0" dirty="0"/>
              <a:t>s</a:t>
            </a:r>
            <a:r>
              <a:rPr lang="en-US" sz="1800" b="0" dirty="0" smtClean="0"/>
              <a:t>tand.</a:t>
            </a:r>
          </a:p>
          <a:p>
            <a:pPr>
              <a:lnSpc>
                <a:spcPct val="90000"/>
              </a:lnSpc>
              <a:buFont typeface="Arial" pitchFamily="34" charset="0"/>
              <a:buChar char="•"/>
            </a:pPr>
            <a:r>
              <a:rPr lang="en-US" sz="1800" b="0" dirty="0" smtClean="0"/>
              <a:t>NI </a:t>
            </a:r>
            <a:r>
              <a:rPr lang="en-US" sz="1800" b="0" dirty="0" err="1" smtClean="0"/>
              <a:t>Labview</a:t>
            </a:r>
            <a:r>
              <a:rPr lang="en-US" sz="1800" b="0" dirty="0" smtClean="0"/>
              <a:t> software was produced to:</a:t>
            </a:r>
          </a:p>
          <a:p>
            <a:pPr lvl="1">
              <a:lnSpc>
                <a:spcPct val="90000"/>
              </a:lnSpc>
              <a:buFont typeface="Arial" pitchFamily="34" charset="0"/>
              <a:buChar char="•"/>
            </a:pPr>
            <a:r>
              <a:rPr lang="en-US" sz="1400" b="0" dirty="0" smtClean="0"/>
              <a:t>generate a test pattern that is sent to GOL </a:t>
            </a:r>
          </a:p>
          <a:p>
            <a:pPr lvl="1">
              <a:lnSpc>
                <a:spcPct val="90000"/>
              </a:lnSpc>
              <a:buFont typeface="Arial" pitchFamily="34" charset="0"/>
              <a:buChar char="•"/>
            </a:pPr>
            <a:r>
              <a:rPr lang="en-US" sz="1400" b="0" dirty="0" smtClean="0"/>
              <a:t>monitor the resulting optical data that is returned from GOL.</a:t>
            </a:r>
          </a:p>
          <a:p>
            <a:pPr>
              <a:lnSpc>
                <a:spcPct val="90000"/>
              </a:lnSpc>
              <a:buFont typeface="Arial" pitchFamily="34" charset="0"/>
              <a:buChar char="•"/>
            </a:pPr>
            <a:r>
              <a:rPr lang="en-US" sz="1800" b="0" dirty="0" smtClean="0">
                <a:solidFill>
                  <a:srgbClr val="FFFF00"/>
                </a:solidFill>
              </a:rPr>
              <a:t>TEST1</a:t>
            </a:r>
            <a:r>
              <a:rPr lang="en-US" sz="1800" b="0" dirty="0" smtClean="0">
                <a:solidFill>
                  <a:srgbClr val="FF0000"/>
                </a:solidFill>
              </a:rPr>
              <a:t> </a:t>
            </a:r>
            <a:r>
              <a:rPr lang="en-US" sz="1800" b="0" dirty="0" smtClean="0"/>
              <a:t>&gt; transmission of data stopped at -90C </a:t>
            </a:r>
            <a:r>
              <a:rPr lang="en-US" sz="1800" b="0" dirty="0" smtClean="0"/>
              <a:t>&gt;</a:t>
            </a:r>
            <a:r>
              <a:rPr lang="en-US" sz="1800" b="0" dirty="0" smtClean="0"/>
              <a:t> laser diode operation failed but I</a:t>
            </a:r>
            <a:r>
              <a:rPr lang="en-US" sz="1800" b="0" baseline="30000" dirty="0" smtClean="0"/>
              <a:t>2</a:t>
            </a:r>
            <a:r>
              <a:rPr lang="en-US" sz="1800" b="0" dirty="0" smtClean="0"/>
              <a:t>C communication worked with GOL submerged in LN2</a:t>
            </a:r>
          </a:p>
          <a:p>
            <a:pPr>
              <a:lnSpc>
                <a:spcPct val="90000"/>
              </a:lnSpc>
              <a:buFont typeface="Arial" pitchFamily="34" charset="0"/>
              <a:buChar char="•"/>
            </a:pPr>
            <a:r>
              <a:rPr lang="en-US" sz="1800" b="0" dirty="0" smtClean="0">
                <a:solidFill>
                  <a:srgbClr val="FFFF00"/>
                </a:solidFill>
              </a:rPr>
              <a:t>TEST2</a:t>
            </a:r>
            <a:r>
              <a:rPr lang="en-US" sz="1800" b="0" dirty="0" smtClean="0">
                <a:solidFill>
                  <a:srgbClr val="FF0000"/>
                </a:solidFill>
              </a:rPr>
              <a:t> </a:t>
            </a:r>
            <a:r>
              <a:rPr lang="en-US" sz="1800" b="0" dirty="0" smtClean="0"/>
              <a:t>&gt; changed </a:t>
            </a:r>
          </a:p>
          <a:p>
            <a:pPr lvl="1">
              <a:lnSpc>
                <a:spcPct val="90000"/>
              </a:lnSpc>
              <a:buFont typeface="Arial" pitchFamily="34" charset="0"/>
              <a:buChar char="•"/>
            </a:pPr>
            <a:r>
              <a:rPr lang="en-US" sz="1400" b="0" dirty="0" smtClean="0"/>
              <a:t>laser diode to </a:t>
            </a:r>
            <a:r>
              <a:rPr lang="en-US" sz="1400" b="0" dirty="0" err="1" smtClean="0"/>
              <a:t>Fabry</a:t>
            </a:r>
            <a:r>
              <a:rPr lang="en-US" sz="1400" b="0" dirty="0" smtClean="0"/>
              <a:t>-Perot (FP) laser </a:t>
            </a:r>
            <a:r>
              <a:rPr lang="en-US" sz="1200" b="0" dirty="0" smtClean="0"/>
              <a:t>(</a:t>
            </a:r>
            <a:r>
              <a:rPr lang="en-US" sz="1200" b="0" dirty="0" err="1" smtClean="0"/>
              <a:t>Finisar</a:t>
            </a:r>
            <a:r>
              <a:rPr lang="en-US" sz="1200" b="0" dirty="0" smtClean="0"/>
              <a:t>  FP-1310-4I-LCA)</a:t>
            </a:r>
          </a:p>
          <a:p>
            <a:pPr lvl="1">
              <a:lnSpc>
                <a:spcPct val="90000"/>
              </a:lnSpc>
              <a:buFont typeface="Arial" pitchFamily="34" charset="0"/>
              <a:buChar char="•"/>
            </a:pPr>
            <a:r>
              <a:rPr lang="en-US" sz="1400" b="0" dirty="0"/>
              <a:t>f</a:t>
            </a:r>
            <a:r>
              <a:rPr lang="en-US" sz="1400" b="0" dirty="0" smtClean="0"/>
              <a:t>iber receiver to 1310nm device</a:t>
            </a:r>
          </a:p>
          <a:p>
            <a:pPr lvl="1">
              <a:lnSpc>
                <a:spcPct val="90000"/>
              </a:lnSpc>
              <a:buFont typeface="Arial" pitchFamily="34" charset="0"/>
              <a:buChar char="•"/>
            </a:pPr>
            <a:r>
              <a:rPr lang="en-US" sz="1400" b="0" dirty="0" smtClean="0"/>
              <a:t>adjusted bias current to 21mA</a:t>
            </a:r>
          </a:p>
          <a:p>
            <a:pPr lvl="1">
              <a:lnSpc>
                <a:spcPct val="90000"/>
              </a:lnSpc>
              <a:buFont typeface="Arial" pitchFamily="34" charset="0"/>
              <a:buChar char="•"/>
            </a:pPr>
            <a:r>
              <a:rPr lang="en-US" sz="1400" b="0" dirty="0"/>
              <a:t>t</a:t>
            </a:r>
            <a:r>
              <a:rPr lang="en-US" sz="1400" b="0" dirty="0" smtClean="0"/>
              <a:t>ested GOL in LN2  - </a:t>
            </a:r>
            <a:r>
              <a:rPr lang="en-US" sz="1400" b="0" dirty="0" smtClean="0">
                <a:solidFill>
                  <a:srgbClr val="FFFF00"/>
                </a:solidFill>
              </a:rPr>
              <a:t>“works” </a:t>
            </a:r>
          </a:p>
          <a:p>
            <a:pPr>
              <a:lnSpc>
                <a:spcPct val="90000"/>
              </a:lnSpc>
              <a:buFont typeface="Arial" pitchFamily="34" charset="0"/>
              <a:buChar char="•"/>
            </a:pPr>
            <a:r>
              <a:rPr lang="en-US" sz="1800" b="0" dirty="0" smtClean="0">
                <a:solidFill>
                  <a:srgbClr val="FFFF00"/>
                </a:solidFill>
              </a:rPr>
              <a:t>0 bit errors in 6e+12 bit transfers </a:t>
            </a:r>
            <a:r>
              <a:rPr lang="en-US" sz="1800" b="0" dirty="0" smtClean="0"/>
              <a:t>with GOL temp. going from 20 C to LN2 and back to 20 C, over a 2 hour period, submerged for 40 minutes</a:t>
            </a:r>
          </a:p>
          <a:p>
            <a:pPr lvl="1">
              <a:lnSpc>
                <a:spcPct val="90000"/>
              </a:lnSpc>
              <a:buFont typeface="Arial" pitchFamily="34" charset="0"/>
              <a:buChar char="•"/>
            </a:pPr>
            <a:endParaRPr lang="en-US" sz="1800" b="0" dirty="0" smtClean="0"/>
          </a:p>
          <a:p>
            <a:pPr lvl="1">
              <a:lnSpc>
                <a:spcPct val="90000"/>
              </a:lnSpc>
              <a:buFont typeface="Arial" pitchFamily="34" charset="0"/>
              <a:buChar char="•"/>
            </a:pPr>
            <a:endParaRPr lang="en-US" sz="1800" b="0" dirty="0" smtClean="0"/>
          </a:p>
          <a:p>
            <a:pPr lvl="1">
              <a:lnSpc>
                <a:spcPct val="90000"/>
              </a:lnSpc>
              <a:buFont typeface="Arial" pitchFamily="34" charset="0"/>
              <a:buChar char="•"/>
            </a:pPr>
            <a:endParaRPr lang="en-US" sz="1800" b="0" dirty="0" smtClean="0"/>
          </a:p>
          <a:p>
            <a:pPr lvl="1">
              <a:lnSpc>
                <a:spcPct val="90000"/>
              </a:lnSpc>
              <a:buFont typeface="Arial" pitchFamily="34" charset="0"/>
              <a:buChar char="•"/>
            </a:pPr>
            <a:endParaRPr lang="en-US" sz="1800" b="0" dirty="0" smtClean="0"/>
          </a:p>
          <a:p>
            <a:pPr lvl="1">
              <a:lnSpc>
                <a:spcPct val="90000"/>
              </a:lnSpc>
              <a:buFont typeface="Arial" pitchFamily="34" charset="0"/>
              <a:buChar char="•"/>
            </a:pPr>
            <a:endParaRPr lang="en-US" sz="1800" b="0" dirty="0" smtClean="0"/>
          </a:p>
          <a:p>
            <a:pPr lvl="1">
              <a:lnSpc>
                <a:spcPct val="90000"/>
              </a:lnSpc>
              <a:buFont typeface="Arial" pitchFamily="34" charset="0"/>
              <a:buChar char="•"/>
            </a:pPr>
            <a:endParaRPr lang="en-US" sz="1800" b="0" dirty="0"/>
          </a:p>
        </p:txBody>
      </p:sp>
      <p:pic>
        <p:nvPicPr>
          <p:cNvPr id="9" name="Picture 8" descr="0621011100.jpg"/>
          <p:cNvPicPr>
            <a:picLocks noChangeAspect="1"/>
          </p:cNvPicPr>
          <p:nvPr/>
        </p:nvPicPr>
        <p:blipFill>
          <a:blip r:embed="rId4" cstate="print"/>
          <a:stretch>
            <a:fillRect/>
          </a:stretch>
        </p:blipFill>
        <p:spPr>
          <a:xfrm>
            <a:off x="6705600" y="4343400"/>
            <a:ext cx="2211628" cy="2133600"/>
          </a:xfrm>
          <a:prstGeom prst="rect">
            <a:avLst/>
          </a:prstGeom>
        </p:spPr>
      </p:pic>
      <p:sp>
        <p:nvSpPr>
          <p:cNvPr id="11" name="TextBox 3"/>
          <p:cNvSpPr txBox="1">
            <a:spLocks noChangeArrowheads="1"/>
          </p:cNvSpPr>
          <p:nvPr/>
        </p:nvSpPr>
        <p:spPr bwMode="auto">
          <a:xfrm>
            <a:off x="76200" y="6096000"/>
            <a:ext cx="899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en-US" sz="2000" dirty="0" smtClean="0">
                <a:solidFill>
                  <a:srgbClr val="FFFF00"/>
                </a:solidFill>
                <a:latin typeface="Calibri" pitchFamily="34" charset="0"/>
              </a:rPr>
              <a:t>Proof of NI concept of testing: short time to develop and focus on actual problems!</a:t>
            </a:r>
            <a:endParaRPr lang="en-US" sz="2000" dirty="0">
              <a:solidFill>
                <a:srgbClr val="FFFF00"/>
              </a:solidFill>
              <a:latin typeface="Calibri" pitchFamily="34" charset="0"/>
            </a:endParaRPr>
          </a:p>
        </p:txBody>
      </p:sp>
    </p:spTree>
    <p:extLst>
      <p:ext uri="{BB962C8B-B14F-4D97-AF65-F5344CB8AC3E}">
        <p14:creationId xmlns:p14="http://schemas.microsoft.com/office/powerpoint/2010/main" val="2850366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fld id="{20BE2BC2-1FD9-48FE-BE44-7EF1511DB63B}" type="slidenum">
              <a:rPr lang="en-US" sz="1200">
                <a:solidFill>
                  <a:srgbClr val="FFFFFF"/>
                </a:solidFill>
              </a:rPr>
              <a:pPr eaLnBrk="1" hangingPunct="1"/>
              <a:t>14</a:t>
            </a:fld>
            <a:endParaRPr lang="en-US" sz="1200">
              <a:solidFill>
                <a:srgbClr val="FFFFFF"/>
              </a:solidFill>
            </a:endParaRPr>
          </a:p>
        </p:txBody>
      </p:sp>
      <p:sp>
        <p:nvSpPr>
          <p:cNvPr id="13"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17" name="Picture 3"/>
          <p:cNvPicPr>
            <a:picLocks noChangeAspect="1" noChangeArrowheads="1"/>
          </p:cNvPicPr>
          <p:nvPr/>
        </p:nvPicPr>
        <p:blipFill>
          <a:blip r:embed="rId2"/>
          <a:srcRect/>
          <a:stretch>
            <a:fillRect/>
          </a:stretch>
        </p:blipFill>
        <p:spPr bwMode="auto">
          <a:xfrm>
            <a:off x="990600" y="1219200"/>
            <a:ext cx="7332669" cy="5292899"/>
          </a:xfrm>
          <a:prstGeom prst="rect">
            <a:avLst/>
          </a:prstGeom>
          <a:solidFill>
            <a:schemeClr val="lt1">
              <a:alpha val="85000"/>
            </a:schemeClr>
          </a:solidFill>
          <a:ln w="9525">
            <a:noFill/>
            <a:miter lim="800000"/>
            <a:headEnd/>
            <a:tailEnd/>
          </a:ln>
          <a:effectLst/>
        </p:spPr>
      </p:pic>
      <p:sp>
        <p:nvSpPr>
          <p:cNvPr id="18" name="TextBox 17"/>
          <p:cNvSpPr txBox="1"/>
          <p:nvPr/>
        </p:nvSpPr>
        <p:spPr>
          <a:xfrm>
            <a:off x="3048000" y="0"/>
            <a:ext cx="5791200" cy="1200329"/>
          </a:xfrm>
          <a:prstGeom prst="rect">
            <a:avLst/>
          </a:prstGeom>
          <a:noFill/>
        </p:spPr>
        <p:txBody>
          <a:bodyPr wrap="square" rtlCol="0">
            <a:spAutoFit/>
          </a:bodyPr>
          <a:lstStyle/>
          <a:p>
            <a:pPr algn="l"/>
            <a:r>
              <a:rPr lang="en-US" sz="1800" b="0" dirty="0" smtClean="0"/>
              <a:t>NI </a:t>
            </a:r>
            <a:r>
              <a:rPr lang="en-US" sz="1800" b="0" dirty="0" err="1" smtClean="0"/>
              <a:t>Labview</a:t>
            </a:r>
            <a:r>
              <a:rPr lang="en-US" sz="1800" b="0" dirty="0" smtClean="0"/>
              <a:t> </a:t>
            </a:r>
            <a:r>
              <a:rPr lang="en-US" sz="1800" b="0" dirty="0" smtClean="0"/>
              <a:t>test </a:t>
            </a:r>
            <a:r>
              <a:rPr lang="en-US" sz="1800" b="0" dirty="0" smtClean="0"/>
              <a:t>of ASIC – </a:t>
            </a:r>
            <a:r>
              <a:rPr lang="en-US" sz="1800" b="0" dirty="0" smtClean="0"/>
              <a:t>“drift </a:t>
            </a:r>
            <a:r>
              <a:rPr lang="en-US" sz="1800" b="0" dirty="0" smtClean="0"/>
              <a:t>i</a:t>
            </a:r>
            <a:r>
              <a:rPr lang="en-US" sz="1800" b="0" dirty="0" smtClean="0"/>
              <a:t>mager in SOI” </a:t>
            </a:r>
            <a:r>
              <a:rPr lang="en-US" sz="1800" b="0" dirty="0" smtClean="0"/>
              <a:t>in </a:t>
            </a:r>
            <a:r>
              <a:rPr lang="en-US" sz="1800" b="0" dirty="0" smtClean="0"/>
              <a:t>temp. </a:t>
            </a:r>
            <a:r>
              <a:rPr lang="en-US" sz="1800" b="0" dirty="0" smtClean="0"/>
              <a:t>controlled box. </a:t>
            </a:r>
            <a:r>
              <a:rPr lang="en-US" sz="1800" b="0" dirty="0" smtClean="0"/>
              <a:t>It will </a:t>
            </a:r>
            <a:r>
              <a:rPr lang="en-US" sz="1800" b="0" dirty="0" smtClean="0"/>
              <a:t>allow for the </a:t>
            </a:r>
            <a:r>
              <a:rPr lang="en-US" sz="1800" b="0" dirty="0" smtClean="0"/>
              <a:t>I/V</a:t>
            </a:r>
            <a:r>
              <a:rPr lang="en-US" sz="1800" b="0" dirty="0" smtClean="0"/>
              <a:t> </a:t>
            </a:r>
            <a:r>
              <a:rPr lang="en-US" sz="1800" b="0" dirty="0" smtClean="0"/>
              <a:t>characterization and verification </a:t>
            </a:r>
            <a:r>
              <a:rPr lang="en-US" sz="1800" b="0" dirty="0" smtClean="0"/>
              <a:t>down </a:t>
            </a:r>
            <a:r>
              <a:rPr lang="en-US" sz="1800" b="0" dirty="0" smtClean="0"/>
              <a:t>to the </a:t>
            </a:r>
            <a:r>
              <a:rPr lang="en-US" sz="1800" b="0" dirty="0" err="1" smtClean="0"/>
              <a:t>picoamp</a:t>
            </a:r>
            <a:r>
              <a:rPr lang="en-US" sz="1800" b="0" dirty="0" smtClean="0"/>
              <a:t> and microvolt level. </a:t>
            </a:r>
            <a:r>
              <a:rPr lang="en-US" sz="1800" b="0" dirty="0" smtClean="0"/>
              <a:t>S</a:t>
            </a:r>
            <a:r>
              <a:rPr lang="en-US" sz="1800" b="0" dirty="0" smtClean="0"/>
              <a:t>timulation </a:t>
            </a:r>
            <a:r>
              <a:rPr lang="en-US" sz="1800" b="0" dirty="0" smtClean="0"/>
              <a:t>with both digital and analog </a:t>
            </a:r>
            <a:r>
              <a:rPr lang="en-US" sz="1800" b="0" dirty="0" smtClean="0"/>
              <a:t>signals </a:t>
            </a:r>
            <a:endParaRPr lang="en-US" sz="1800" b="0" dirty="0"/>
          </a:p>
        </p:txBody>
      </p:sp>
      <p:sp>
        <p:nvSpPr>
          <p:cNvPr id="19" name="Title 3"/>
          <p:cNvSpPr>
            <a:spLocks/>
          </p:cNvSpPr>
          <p:nvPr/>
        </p:nvSpPr>
        <p:spPr bwMode="auto">
          <a:xfrm>
            <a:off x="228600" y="304800"/>
            <a:ext cx="297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Example of setup</a:t>
            </a:r>
          </a:p>
          <a:p>
            <a:pPr algn="l" eaLnBrk="0" hangingPunct="0">
              <a:spcBef>
                <a:spcPct val="0"/>
              </a:spcBef>
              <a:buClrTx/>
              <a:buSzTx/>
              <a:buFontTx/>
              <a:buNone/>
            </a:pPr>
            <a:r>
              <a:rPr lang="en-US" dirty="0">
                <a:solidFill>
                  <a:srgbClr val="00FF00"/>
                </a:solidFill>
              </a:rPr>
              <a:t>u</a:t>
            </a:r>
            <a:r>
              <a:rPr lang="en-US" dirty="0" smtClean="0">
                <a:solidFill>
                  <a:srgbClr val="00FF00"/>
                </a:solidFill>
              </a:rPr>
              <a:t>nder construction</a:t>
            </a:r>
            <a:endParaRPr lang="en-US" dirty="0">
              <a:solidFill>
                <a:srgbClr val="00FF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1676400" y="990600"/>
            <a:ext cx="7086600" cy="5638800"/>
          </a:xfrm>
        </p:spPr>
        <p:txBody>
          <a:bodyPr/>
          <a:lstStyle/>
          <a:p>
            <a:pPr>
              <a:spcBef>
                <a:spcPts val="300"/>
              </a:spcBef>
            </a:pPr>
            <a:r>
              <a:rPr lang="en-US" sz="1900" dirty="0" smtClean="0">
                <a:solidFill>
                  <a:srgbClr val="FFFF00"/>
                </a:solidFill>
              </a:rPr>
              <a:t>Electronics and sensor</a:t>
            </a:r>
            <a:r>
              <a:rPr lang="en-US" sz="1900" dirty="0" smtClean="0"/>
              <a:t> technology is </a:t>
            </a:r>
            <a:r>
              <a:rPr lang="en-US" sz="1900" dirty="0" smtClean="0">
                <a:solidFill>
                  <a:srgbClr val="FFFF00"/>
                </a:solidFill>
              </a:rPr>
              <a:t>central to Particle Physics research</a:t>
            </a:r>
            <a:r>
              <a:rPr lang="en-US" sz="1900" dirty="0" smtClean="0"/>
              <a:t> – </a:t>
            </a:r>
            <a:r>
              <a:rPr lang="en-US" sz="1900" dirty="0" smtClean="0"/>
              <a:t>leads to spinoffs in domains using similar detection technique </a:t>
            </a:r>
            <a:r>
              <a:rPr lang="en-US" sz="1600" dirty="0" smtClean="0"/>
              <a:t>(ex. </a:t>
            </a:r>
            <a:r>
              <a:rPr lang="en-US" sz="1600" dirty="0"/>
              <a:t>n</a:t>
            </a:r>
            <a:r>
              <a:rPr lang="en-US" sz="1600" dirty="0" smtClean="0"/>
              <a:t>uclear medicine)</a:t>
            </a:r>
            <a:r>
              <a:rPr lang="en-US" sz="1900" dirty="0" smtClean="0"/>
              <a:t> </a:t>
            </a:r>
          </a:p>
          <a:p>
            <a:pPr>
              <a:spcBef>
                <a:spcPts val="300"/>
              </a:spcBef>
            </a:pPr>
            <a:r>
              <a:rPr lang="en-US" sz="1900" dirty="0" smtClean="0"/>
              <a:t>Technology </a:t>
            </a:r>
            <a:r>
              <a:rPr lang="en-US" sz="1900" dirty="0" smtClean="0"/>
              <a:t>is moving rapidly – </a:t>
            </a:r>
            <a:r>
              <a:rPr lang="en-US" sz="1900" dirty="0" smtClean="0">
                <a:solidFill>
                  <a:srgbClr val="FFFF00"/>
                </a:solidFill>
              </a:rPr>
              <a:t>science is a niche market</a:t>
            </a:r>
            <a:r>
              <a:rPr lang="en-US" sz="1900" dirty="0" smtClean="0"/>
              <a:t> – leverage of technologies for </a:t>
            </a:r>
            <a:r>
              <a:rPr lang="pl-PL" sz="1900" dirty="0" smtClean="0"/>
              <a:t>advancing</a:t>
            </a:r>
            <a:r>
              <a:rPr lang="en-US" sz="1900" dirty="0" smtClean="0"/>
              <a:t> instruments of capabilities which have so far not even dreamed of</a:t>
            </a:r>
          </a:p>
          <a:p>
            <a:pPr>
              <a:spcBef>
                <a:spcPts val="300"/>
              </a:spcBef>
            </a:pPr>
            <a:r>
              <a:rPr lang="pl-PL" sz="1900" dirty="0" smtClean="0"/>
              <a:t>S</a:t>
            </a:r>
            <a:r>
              <a:rPr lang="en-US" sz="1900" dirty="0" err="1" smtClean="0"/>
              <a:t>ensor</a:t>
            </a:r>
            <a:r>
              <a:rPr lang="en-US" sz="1900" dirty="0" smtClean="0"/>
              <a:t> arrays of </a:t>
            </a:r>
            <a:r>
              <a:rPr lang="en-US" sz="1900" dirty="0" smtClean="0">
                <a:solidFill>
                  <a:srgbClr val="FFFF00"/>
                </a:solidFill>
              </a:rPr>
              <a:t>unprecedented size</a:t>
            </a:r>
            <a:r>
              <a:rPr lang="pl-PL" sz="1900" dirty="0" smtClean="0">
                <a:solidFill>
                  <a:srgbClr val="FFFF00"/>
                </a:solidFill>
              </a:rPr>
              <a:t>s</a:t>
            </a:r>
            <a:r>
              <a:rPr lang="en-US" sz="1900" dirty="0" smtClean="0"/>
              <a:t> and </a:t>
            </a:r>
            <a:r>
              <a:rPr lang="pl-PL" sz="1900" dirty="0" smtClean="0">
                <a:solidFill>
                  <a:srgbClr val="FFFF00"/>
                </a:solidFill>
              </a:rPr>
              <a:t>in-situ processing</a:t>
            </a:r>
            <a:endParaRPr lang="en-US" sz="1900" dirty="0" smtClean="0">
              <a:solidFill>
                <a:srgbClr val="FFFF00"/>
              </a:solidFill>
            </a:endParaRPr>
          </a:p>
          <a:p>
            <a:pPr>
              <a:spcBef>
                <a:spcPts val="300"/>
              </a:spcBef>
              <a:buFontTx/>
              <a:buNone/>
            </a:pPr>
            <a:r>
              <a:rPr lang="en-US" sz="1900" dirty="0" smtClean="0"/>
              <a:t>		</a:t>
            </a:r>
            <a:r>
              <a:rPr lang="pl-PL" sz="1900" dirty="0" smtClean="0"/>
              <a:t>- </a:t>
            </a:r>
            <a:r>
              <a:rPr lang="en-US" sz="1900" dirty="0" smtClean="0"/>
              <a:t>ANL/ATLAS and FNAL/CMS QIE </a:t>
            </a:r>
          </a:p>
          <a:p>
            <a:pPr>
              <a:spcBef>
                <a:spcPts val="300"/>
              </a:spcBef>
              <a:buFontTx/>
              <a:buNone/>
            </a:pPr>
            <a:r>
              <a:rPr lang="en-US" sz="1900" dirty="0"/>
              <a:t>	</a:t>
            </a:r>
            <a:r>
              <a:rPr lang="en-US" sz="1900" dirty="0" smtClean="0"/>
              <a:t>	- CMS pixels upgrade, CMS </a:t>
            </a:r>
            <a:r>
              <a:rPr lang="en-US" sz="1900" dirty="0" smtClean="0"/>
              <a:t>tracker</a:t>
            </a:r>
            <a:r>
              <a:rPr lang="pl-PL" sz="1900" dirty="0" smtClean="0"/>
              <a:t>-trigger</a:t>
            </a:r>
          </a:p>
          <a:p>
            <a:pPr>
              <a:spcBef>
                <a:spcPts val="300"/>
              </a:spcBef>
              <a:buFontTx/>
              <a:buNone/>
            </a:pPr>
            <a:r>
              <a:rPr lang="pl-PL" sz="1900" dirty="0" smtClean="0"/>
              <a:t>		</a:t>
            </a:r>
            <a:r>
              <a:rPr lang="pl-PL" sz="1900" dirty="0" smtClean="0"/>
              <a:t>- photon science instr. </a:t>
            </a:r>
            <a:r>
              <a:rPr lang="pl-PL" sz="1200" dirty="0" smtClean="0"/>
              <a:t>(X-ray Photon Correlation Spectroscopy - BNL)</a:t>
            </a:r>
            <a:endParaRPr lang="pl-PL" sz="1900" dirty="0" smtClean="0"/>
          </a:p>
          <a:p>
            <a:pPr>
              <a:spcBef>
                <a:spcPts val="300"/>
              </a:spcBef>
              <a:buNone/>
            </a:pPr>
            <a:r>
              <a:rPr lang="pl-PL" sz="1900" dirty="0" smtClean="0"/>
              <a:t>		- </a:t>
            </a:r>
            <a:r>
              <a:rPr lang="pl-PL" sz="1900" dirty="0" smtClean="0"/>
              <a:t>LHC in hardware tracker </a:t>
            </a:r>
            <a:r>
              <a:rPr lang="pl-PL" sz="1200" dirty="0" smtClean="0"/>
              <a:t>(content addressable/associative memories)</a:t>
            </a:r>
            <a:endParaRPr lang="en-US" sz="1200" dirty="0" smtClean="0"/>
          </a:p>
          <a:p>
            <a:pPr>
              <a:spcBef>
                <a:spcPts val="300"/>
              </a:spcBef>
              <a:buNone/>
            </a:pPr>
            <a:r>
              <a:rPr lang="en-US" sz="1900" dirty="0"/>
              <a:t>	</a:t>
            </a:r>
            <a:r>
              <a:rPr lang="en-US" sz="1900" dirty="0" smtClean="0"/>
              <a:t>	- monolithic pixel detectors in SOI process</a:t>
            </a:r>
          </a:p>
          <a:p>
            <a:pPr>
              <a:spcBef>
                <a:spcPts val="300"/>
              </a:spcBef>
              <a:buNone/>
            </a:pPr>
            <a:r>
              <a:rPr lang="en-US" sz="1900" dirty="0"/>
              <a:t>	</a:t>
            </a:r>
            <a:r>
              <a:rPr lang="en-US" sz="1900" dirty="0" smtClean="0"/>
              <a:t>	- cold electronics: </a:t>
            </a:r>
            <a:r>
              <a:rPr lang="en-US" sz="1900" dirty="0" err="1" smtClean="0"/>
              <a:t>lAr</a:t>
            </a:r>
            <a:r>
              <a:rPr lang="en-US" sz="1900" dirty="0" smtClean="0"/>
              <a:t> TPC for LBNE </a:t>
            </a:r>
            <a:r>
              <a:rPr lang="en-US" sz="1200" dirty="0" smtClean="0"/>
              <a:t>(and CDMS ?)</a:t>
            </a:r>
          </a:p>
          <a:p>
            <a:pPr>
              <a:spcBef>
                <a:spcPts val="300"/>
              </a:spcBef>
              <a:buNone/>
            </a:pPr>
            <a:r>
              <a:rPr lang="en-US" sz="1900" dirty="0"/>
              <a:t>	</a:t>
            </a:r>
            <a:r>
              <a:rPr lang="en-US" sz="1900" dirty="0" smtClean="0"/>
              <a:t>	- </a:t>
            </a:r>
            <a:r>
              <a:rPr lang="pl-PL" sz="1900" dirty="0" smtClean="0"/>
              <a:t>solid state PM </a:t>
            </a:r>
            <a:r>
              <a:rPr lang="pl-PL" sz="1900" i="1" dirty="0" smtClean="0"/>
              <a:t>G-APD, SiPM</a:t>
            </a:r>
            <a:r>
              <a:rPr lang="en-US" sz="1900" dirty="0" smtClean="0"/>
              <a:t> </a:t>
            </a:r>
            <a:r>
              <a:rPr lang="en-US" sz="1200" dirty="0" smtClean="0"/>
              <a:t>(implementation in 3D-IC)</a:t>
            </a:r>
            <a:endParaRPr lang="pl-PL" sz="1900" dirty="0" smtClean="0"/>
          </a:p>
          <a:p>
            <a:pPr>
              <a:spcBef>
                <a:spcPts val="300"/>
              </a:spcBef>
              <a:buFontTx/>
              <a:buNone/>
            </a:pPr>
            <a:r>
              <a:rPr lang="pl-PL" sz="1900" dirty="0" smtClean="0"/>
              <a:t>		</a:t>
            </a:r>
            <a:r>
              <a:rPr lang="en-US" sz="1900" dirty="0" smtClean="0"/>
              <a:t>- highly granular pixels for lepton collider </a:t>
            </a:r>
          </a:p>
          <a:p>
            <a:pPr>
              <a:spcBef>
                <a:spcPts val="300"/>
              </a:spcBef>
              <a:buFontTx/>
              <a:buNone/>
            </a:pPr>
            <a:r>
              <a:rPr lang="en-US" sz="1900" dirty="0"/>
              <a:t>	</a:t>
            </a:r>
            <a:r>
              <a:rPr lang="en-US" sz="1900" dirty="0" smtClean="0"/>
              <a:t>		</a:t>
            </a:r>
            <a:r>
              <a:rPr lang="pl-PL" sz="1900" dirty="0" smtClean="0"/>
              <a:t>and </a:t>
            </a:r>
            <a:r>
              <a:rPr lang="en-US" sz="1900" dirty="0" smtClean="0"/>
              <a:t>some </a:t>
            </a:r>
            <a:r>
              <a:rPr lang="pl-PL" sz="1900" dirty="0" smtClean="0"/>
              <a:t>more</a:t>
            </a:r>
            <a:r>
              <a:rPr lang="en-US" sz="1900" dirty="0" smtClean="0"/>
              <a:t> (e.g. sensors, qualification) </a:t>
            </a:r>
            <a:endParaRPr lang="en-US" sz="1900" dirty="0" smtClean="0"/>
          </a:p>
          <a:p>
            <a:pPr>
              <a:spcBef>
                <a:spcPts val="300"/>
              </a:spcBef>
            </a:pPr>
            <a:r>
              <a:rPr lang="en-US" sz="1900" dirty="0">
                <a:solidFill>
                  <a:srgbClr val="FFFF00"/>
                </a:solidFill>
              </a:rPr>
              <a:t>B</a:t>
            </a:r>
            <a:r>
              <a:rPr lang="en-US" sz="1900" dirty="0" smtClean="0">
                <a:solidFill>
                  <a:srgbClr val="FFFF00"/>
                </a:solidFill>
              </a:rPr>
              <a:t>road activity in the 3D-IC context linking several items from above</a:t>
            </a:r>
            <a:endParaRPr lang="en-US" sz="1900" dirty="0" smtClean="0">
              <a:solidFill>
                <a:srgbClr val="FFFF00"/>
              </a:solidFill>
            </a:endParaRPr>
          </a:p>
        </p:txBody>
      </p:sp>
      <p:pic>
        <p:nvPicPr>
          <p:cNvPr id="19460" name="Picture 4" descr="QIE9chi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447800"/>
            <a:ext cx="1600200" cy="1214438"/>
          </a:xfrm>
          <a:prstGeom prst="rect">
            <a:avLst/>
          </a:prstGeom>
          <a:noFill/>
          <a:extLst>
            <a:ext uri="{909E8E84-426E-40DD-AFC4-6F175D3DCCD1}">
              <a14:hiddenFill xmlns:a14="http://schemas.microsoft.com/office/drawing/2010/main">
                <a:solidFill>
                  <a:srgbClr val="FFFFFF"/>
                </a:solidFill>
              </a14:hiddenFill>
            </a:ext>
          </a:extLst>
        </p:spPr>
      </p:pic>
      <p:sp>
        <p:nvSpPr>
          <p:cNvPr id="19461" name="Text Box 5"/>
          <p:cNvSpPr txBox="1">
            <a:spLocks noChangeArrowheads="1"/>
          </p:cNvSpPr>
          <p:nvPr/>
        </p:nvSpPr>
        <p:spPr bwMode="auto">
          <a:xfrm>
            <a:off x="838200" y="2667000"/>
            <a:ext cx="914400"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571500" eaLnBrk="0" hangingPunct="0">
              <a:defRPr sz="2400">
                <a:solidFill>
                  <a:schemeClr val="tx1"/>
                </a:solidFill>
                <a:latin typeface="Arial" charset="0"/>
                <a:ea typeface="ＭＳ Ｐゴシック" charset="-128"/>
              </a:defRPr>
            </a:lvl2pPr>
            <a:lvl3pPr marL="1143000" eaLnBrk="0" hangingPunct="0">
              <a:defRPr sz="2400">
                <a:solidFill>
                  <a:schemeClr val="tx1"/>
                </a:solidFill>
                <a:latin typeface="Arial" charset="0"/>
                <a:ea typeface="ＭＳ Ｐゴシック" charset="-128"/>
              </a:defRPr>
            </a:lvl3pPr>
            <a:lvl4pPr marL="1714500" eaLnBrk="0" hangingPunct="0">
              <a:defRPr sz="2400">
                <a:solidFill>
                  <a:schemeClr val="tx1"/>
                </a:solidFill>
                <a:latin typeface="Arial" charset="0"/>
                <a:ea typeface="ＭＳ Ｐゴシック" charset="-128"/>
              </a:defRPr>
            </a:lvl4pPr>
            <a:lvl5pPr marL="2286000" eaLnBrk="0" hangingPunct="0">
              <a:defRPr sz="2400">
                <a:solidFill>
                  <a:schemeClr val="tx1"/>
                </a:solidFill>
                <a:latin typeface="Arial" charset="0"/>
                <a:ea typeface="ＭＳ Ｐゴシック" charset="-128"/>
              </a:defRPr>
            </a:lvl5pPr>
            <a:lvl6pPr marL="27432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32004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657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41148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nSpc>
                <a:spcPct val="90000"/>
              </a:lnSpc>
              <a:spcBef>
                <a:spcPct val="0"/>
              </a:spcBef>
              <a:buClrTx/>
              <a:buSzTx/>
              <a:buFontTx/>
              <a:buNone/>
            </a:pPr>
            <a:r>
              <a:rPr lang="pl-PL" sz="1400" i="1"/>
              <a:t>QIE9</a:t>
            </a:r>
            <a:endParaRPr lang="en-US" sz="1400" i="1">
              <a:cs typeface="Arial" charset="0"/>
            </a:endParaRPr>
          </a:p>
        </p:txBody>
      </p:sp>
      <p:pic>
        <p:nvPicPr>
          <p:cNvPr id="19462" name="Picture 6" descr="DC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068638"/>
            <a:ext cx="1600200" cy="1163637"/>
          </a:xfrm>
          <a:prstGeom prst="rect">
            <a:avLst/>
          </a:prstGeom>
          <a:noFill/>
          <a:extLst>
            <a:ext uri="{909E8E84-426E-40DD-AFC4-6F175D3DCCD1}">
              <a14:hiddenFill xmlns:a14="http://schemas.microsoft.com/office/drawing/2010/main">
                <a:solidFill>
                  <a:srgbClr val="FFFFFF"/>
                </a:solidFill>
              </a14:hiddenFill>
            </a:ext>
          </a:extLst>
        </p:spPr>
      </p:pic>
      <p:sp>
        <p:nvSpPr>
          <p:cNvPr id="19463" name="Text Box 7"/>
          <p:cNvSpPr txBox="1">
            <a:spLocks noChangeArrowheads="1"/>
          </p:cNvSpPr>
          <p:nvPr/>
        </p:nvSpPr>
        <p:spPr bwMode="auto">
          <a:xfrm>
            <a:off x="838200" y="4211638"/>
            <a:ext cx="914400"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571500" eaLnBrk="0" hangingPunct="0">
              <a:defRPr sz="2400">
                <a:solidFill>
                  <a:schemeClr val="tx1"/>
                </a:solidFill>
                <a:latin typeface="Arial" charset="0"/>
                <a:ea typeface="ＭＳ Ｐゴシック" charset="-128"/>
              </a:defRPr>
            </a:lvl2pPr>
            <a:lvl3pPr marL="1143000" eaLnBrk="0" hangingPunct="0">
              <a:defRPr sz="2400">
                <a:solidFill>
                  <a:schemeClr val="tx1"/>
                </a:solidFill>
                <a:latin typeface="Arial" charset="0"/>
                <a:ea typeface="ＭＳ Ｐゴシック" charset="-128"/>
              </a:defRPr>
            </a:lvl3pPr>
            <a:lvl4pPr marL="1714500" eaLnBrk="0" hangingPunct="0">
              <a:defRPr sz="2400">
                <a:solidFill>
                  <a:schemeClr val="tx1"/>
                </a:solidFill>
                <a:latin typeface="Arial" charset="0"/>
                <a:ea typeface="ＭＳ Ｐゴシック" charset="-128"/>
              </a:defRPr>
            </a:lvl4pPr>
            <a:lvl5pPr marL="2286000" eaLnBrk="0" hangingPunct="0">
              <a:defRPr sz="2400">
                <a:solidFill>
                  <a:schemeClr val="tx1"/>
                </a:solidFill>
                <a:latin typeface="Arial" charset="0"/>
                <a:ea typeface="ＭＳ Ｐゴシック" charset="-128"/>
              </a:defRPr>
            </a:lvl5pPr>
            <a:lvl6pPr marL="27432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32004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657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41148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nSpc>
                <a:spcPct val="90000"/>
              </a:lnSpc>
              <a:spcBef>
                <a:spcPct val="0"/>
              </a:spcBef>
              <a:buClrTx/>
              <a:buSzTx/>
              <a:buFontTx/>
              <a:buNone/>
            </a:pPr>
            <a:r>
              <a:rPr lang="pl-PL" sz="1400" i="1"/>
              <a:t>DCAL</a:t>
            </a:r>
            <a:r>
              <a:rPr lang="en-US" sz="1400" i="1"/>
              <a:t> </a:t>
            </a:r>
            <a:endParaRPr lang="en-US" sz="1400" i="1">
              <a:cs typeface="Arial" charset="0"/>
            </a:endParaRPr>
          </a:p>
        </p:txBody>
      </p:sp>
      <p:pic>
        <p:nvPicPr>
          <p:cNvPr id="1946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7866"/>
          <a:stretch>
            <a:fillRect/>
          </a:stretch>
        </p:blipFill>
        <p:spPr bwMode="auto">
          <a:xfrm>
            <a:off x="76200" y="4660900"/>
            <a:ext cx="16002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 Box 9"/>
          <p:cNvSpPr txBox="1">
            <a:spLocks noChangeArrowheads="1"/>
          </p:cNvSpPr>
          <p:nvPr/>
        </p:nvSpPr>
        <p:spPr bwMode="auto">
          <a:xfrm>
            <a:off x="381000" y="5964238"/>
            <a:ext cx="1295400"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571500" eaLnBrk="0" hangingPunct="0">
              <a:defRPr sz="2400">
                <a:solidFill>
                  <a:schemeClr val="tx1"/>
                </a:solidFill>
                <a:latin typeface="Arial" charset="0"/>
                <a:ea typeface="ＭＳ Ｐゴシック" charset="-128"/>
              </a:defRPr>
            </a:lvl2pPr>
            <a:lvl3pPr marL="1143000" eaLnBrk="0" hangingPunct="0">
              <a:defRPr sz="2400">
                <a:solidFill>
                  <a:schemeClr val="tx1"/>
                </a:solidFill>
                <a:latin typeface="Arial" charset="0"/>
                <a:ea typeface="ＭＳ Ｐゴシック" charset="-128"/>
              </a:defRPr>
            </a:lvl3pPr>
            <a:lvl4pPr marL="1714500" eaLnBrk="0" hangingPunct="0">
              <a:defRPr sz="2400">
                <a:solidFill>
                  <a:schemeClr val="tx1"/>
                </a:solidFill>
                <a:latin typeface="Arial" charset="0"/>
                <a:ea typeface="ＭＳ Ｐゴシック" charset="-128"/>
              </a:defRPr>
            </a:lvl4pPr>
            <a:lvl5pPr marL="2286000" eaLnBrk="0" hangingPunct="0">
              <a:defRPr sz="2400">
                <a:solidFill>
                  <a:schemeClr val="tx1"/>
                </a:solidFill>
                <a:latin typeface="Arial" charset="0"/>
                <a:ea typeface="ＭＳ Ｐゴシック" charset="-128"/>
              </a:defRPr>
            </a:lvl5pPr>
            <a:lvl6pPr marL="27432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32004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657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41148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nSpc>
                <a:spcPct val="90000"/>
              </a:lnSpc>
              <a:spcBef>
                <a:spcPct val="0"/>
              </a:spcBef>
              <a:buClrTx/>
              <a:buSzTx/>
              <a:buFontTx/>
              <a:buNone/>
            </a:pPr>
            <a:r>
              <a:rPr lang="pl-PL" sz="1400" i="1"/>
              <a:t>VIP2a 3D-IC</a:t>
            </a:r>
            <a:r>
              <a:rPr lang="en-US" sz="1400" i="1"/>
              <a:t> </a:t>
            </a:r>
            <a:endParaRPr lang="en-US" sz="1400" i="1">
              <a:cs typeface="Arial" charset="0"/>
            </a:endParaRPr>
          </a:p>
        </p:txBody>
      </p:sp>
      <p:sp>
        <p:nvSpPr>
          <p:cNvPr id="19466"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11999DAE-ED38-4332-A27A-99434A3B11F6}" type="slidenum">
              <a:rPr lang="en-US" sz="1200" b="0">
                <a:solidFill>
                  <a:srgbClr val="FFFFFF"/>
                </a:solidFill>
              </a:rPr>
              <a:pPr algn="l" eaLnBrk="1" hangingPunct="1">
                <a:spcBef>
                  <a:spcPct val="0"/>
                </a:spcBef>
                <a:buClrTx/>
                <a:buSzTx/>
                <a:buFontTx/>
                <a:buNone/>
              </a:pPr>
              <a:t>15</a:t>
            </a:fld>
            <a:endParaRPr lang="en-US" sz="1200" b="0">
              <a:solidFill>
                <a:srgbClr val="FFFFFF"/>
              </a:solidFill>
            </a:endParaRPr>
          </a:p>
        </p:txBody>
      </p:sp>
      <p:sp>
        <p:nvSpPr>
          <p:cNvPr id="12"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13" name="Title 4"/>
          <p:cNvSpPr>
            <a:spLocks/>
          </p:cNvSpPr>
          <p:nvPr/>
        </p:nvSpPr>
        <p:spPr bwMode="auto">
          <a:xfrm>
            <a:off x="1752600" y="3810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800" b="0" dirty="0" smtClean="0">
                <a:solidFill>
                  <a:srgbClr val="FFFFFF"/>
                </a:solidFill>
              </a:rPr>
              <a:t>ASIC: major projects:</a:t>
            </a:r>
            <a:endParaRPr lang="en-US" sz="2800" b="0" dirty="0">
              <a:solidFill>
                <a:srgbClr val="FFFF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Fermilab Institutional Review, June 6-9, 2011</a:t>
            </a:r>
            <a:endParaRPr lang="en-US"/>
          </a:p>
        </p:txBody>
      </p:sp>
      <p:sp>
        <p:nvSpPr>
          <p:cNvPr id="3" name="Slide Number Placeholder 2"/>
          <p:cNvSpPr>
            <a:spLocks noGrp="1"/>
          </p:cNvSpPr>
          <p:nvPr>
            <p:ph type="sldNum" sz="quarter" idx="11"/>
          </p:nvPr>
        </p:nvSpPr>
        <p:spPr/>
        <p:txBody>
          <a:bodyPr/>
          <a:lstStyle/>
          <a:p>
            <a:fld id="{1F597AEA-F634-4E04-B1E3-4A37FE116748}" type="slidenum">
              <a:rPr lang="en-US" smtClean="0"/>
              <a:pPr/>
              <a:t>16</a:t>
            </a:fld>
            <a:endParaRPr lang="en-US"/>
          </a:p>
        </p:txBody>
      </p:sp>
      <p:sp>
        <p:nvSpPr>
          <p:cNvPr id="6" name="Rectangle 3"/>
          <p:cNvSpPr txBox="1">
            <a:spLocks noChangeArrowheads="1"/>
          </p:cNvSpPr>
          <p:nvPr/>
        </p:nvSpPr>
        <p:spPr>
          <a:xfrm>
            <a:off x="228600" y="685800"/>
            <a:ext cx="3810000" cy="4267200"/>
          </a:xfrm>
          <a:prstGeom prst="rect">
            <a:avLst/>
          </a:prstGeom>
        </p:spPr>
        <p:txBody>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a:buFont typeface="Arial" pitchFamily="34" charset="0"/>
              <a:buChar char="•"/>
            </a:pPr>
            <a:r>
              <a:rPr lang="en-US" sz="1900" b="0" dirty="0" smtClean="0"/>
              <a:t>There are </a:t>
            </a:r>
            <a:r>
              <a:rPr lang="en-US" sz="1900" b="0" dirty="0" smtClean="0">
                <a:solidFill>
                  <a:srgbClr val="FFFF00"/>
                </a:solidFill>
              </a:rPr>
              <a:t>many </a:t>
            </a:r>
            <a:r>
              <a:rPr lang="en-US" sz="1900" b="0" dirty="0" smtClean="0">
                <a:solidFill>
                  <a:srgbClr val="FFFF00"/>
                </a:solidFill>
              </a:rPr>
              <a:t>opportunities of projects for </a:t>
            </a:r>
            <a:r>
              <a:rPr lang="en-US" sz="1900" b="0" dirty="0" smtClean="0">
                <a:solidFill>
                  <a:srgbClr val="FFFF00"/>
                </a:solidFill>
              </a:rPr>
              <a:t>HEP</a:t>
            </a:r>
            <a:r>
              <a:rPr lang="en-US" sz="1900" b="0" dirty="0" smtClean="0"/>
              <a:t>, we need to take care to use resources wisely</a:t>
            </a:r>
            <a:endParaRPr lang="pl-PL" sz="1900" b="0" dirty="0" smtClean="0"/>
          </a:p>
          <a:p>
            <a:pPr>
              <a:buFont typeface="Arial" pitchFamily="34" charset="0"/>
              <a:buChar char="•"/>
            </a:pPr>
            <a:r>
              <a:rPr lang="pl-PL" sz="1900" b="0" dirty="0" smtClean="0"/>
              <a:t>P</a:t>
            </a:r>
            <a:r>
              <a:rPr lang="en-US" sz="1900" b="0" dirty="0" err="1" smtClean="0"/>
              <a:t>rospects</a:t>
            </a:r>
            <a:r>
              <a:rPr lang="en-US" sz="1900" b="0" dirty="0" smtClean="0"/>
              <a:t> of cooperation </a:t>
            </a:r>
            <a:r>
              <a:rPr lang="pl-PL" sz="1900" b="0" dirty="0" smtClean="0">
                <a:solidFill>
                  <a:srgbClr val="FFFF00"/>
                </a:solidFill>
              </a:rPr>
              <a:t>beyond</a:t>
            </a:r>
            <a:r>
              <a:rPr lang="en-US" sz="1900" b="0" dirty="0" smtClean="0">
                <a:solidFill>
                  <a:srgbClr val="FFFF00"/>
                </a:solidFill>
              </a:rPr>
              <a:t> </a:t>
            </a:r>
            <a:r>
              <a:rPr lang="pl-PL" sz="1900" b="0" dirty="0" smtClean="0">
                <a:solidFill>
                  <a:srgbClr val="FFFF00"/>
                </a:solidFill>
              </a:rPr>
              <a:t>HEP</a:t>
            </a:r>
            <a:r>
              <a:rPr lang="pl-PL" sz="1900" b="0" dirty="0" smtClean="0"/>
              <a:t> (</a:t>
            </a:r>
            <a:r>
              <a:rPr lang="en-US" sz="1900" b="0" dirty="0" smtClean="0"/>
              <a:t>different timescales</a:t>
            </a:r>
            <a:r>
              <a:rPr lang="pl-PL" sz="1900" b="0" dirty="0" smtClean="0"/>
              <a:t>) -</a:t>
            </a:r>
            <a:r>
              <a:rPr lang="en-US" sz="1900" b="0" dirty="0" smtClean="0"/>
              <a:t> resources must be managed even more carefully </a:t>
            </a:r>
          </a:p>
          <a:p>
            <a:pPr>
              <a:buFont typeface="Arial" pitchFamily="34" charset="0"/>
              <a:buChar char="•"/>
            </a:pPr>
            <a:r>
              <a:rPr lang="en-US" sz="1900" b="0" dirty="0" smtClean="0"/>
              <a:t>Knowledge and experience gained on these smaller projects provides expanded professional development and new insights  for future HEP</a:t>
            </a:r>
            <a:endParaRPr lang="pl-PL" sz="1900" b="0" dirty="0" smtClean="0"/>
          </a:p>
          <a:p>
            <a:endParaRPr lang="en-US" sz="1900" b="0"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200" y="762000"/>
            <a:ext cx="4795200" cy="5638800"/>
          </a:xfrm>
          <a:prstGeom prst="rect">
            <a:avLst/>
          </a:prstGeom>
        </p:spPr>
      </p:pic>
      <p:sp>
        <p:nvSpPr>
          <p:cNvPr id="8" name="Rectangle 5"/>
          <p:cNvSpPr>
            <a:spLocks noChangeArrowheads="1"/>
          </p:cNvSpPr>
          <p:nvPr/>
        </p:nvSpPr>
        <p:spPr bwMode="auto">
          <a:xfrm>
            <a:off x="5029200" y="5791200"/>
            <a:ext cx="3886200" cy="609600"/>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smtClean="0">
                <a:solidFill>
                  <a:schemeClr val="tx2"/>
                </a:solidFill>
                <a:latin typeface="Arial" charset="0"/>
              </a:rPr>
              <a:t>example of collaboration offer from </a:t>
            </a:r>
            <a:br>
              <a:rPr lang="en-US" sz="1400" dirty="0" smtClean="0">
                <a:solidFill>
                  <a:schemeClr val="tx2"/>
                </a:solidFill>
                <a:latin typeface="Arial" charset="0"/>
              </a:rPr>
            </a:br>
            <a:r>
              <a:rPr lang="en-US" sz="1400" dirty="0" smtClean="0">
                <a:solidFill>
                  <a:schemeClr val="tx2"/>
                </a:solidFill>
                <a:latin typeface="Arial" charset="0"/>
              </a:rPr>
              <a:t>Advanced </a:t>
            </a:r>
            <a:r>
              <a:rPr lang="en-US" sz="1400" dirty="0" err="1" smtClean="0">
                <a:solidFill>
                  <a:schemeClr val="tx2"/>
                </a:solidFill>
                <a:latin typeface="Arial" charset="0"/>
              </a:rPr>
              <a:t>Intrsumentation</a:t>
            </a:r>
            <a:r>
              <a:rPr lang="en-US" sz="1400" dirty="0" smtClean="0">
                <a:solidFill>
                  <a:schemeClr val="tx2"/>
                </a:solidFill>
                <a:latin typeface="Arial" charset="0"/>
              </a:rPr>
              <a:t> Laboratory (KEK) </a:t>
            </a:r>
            <a:endParaRPr lang="en-US" sz="1100" i="1" dirty="0">
              <a:solidFill>
                <a:schemeClr val="tx2"/>
              </a:solidFill>
              <a:latin typeface="Arial" charset="0"/>
            </a:endParaRPr>
          </a:p>
        </p:txBody>
      </p:sp>
      <p:sp>
        <p:nvSpPr>
          <p:cNvPr id="9" name="Title 3"/>
          <p:cNvSpPr>
            <a:spLocks/>
          </p:cNvSpPr>
          <p:nvPr/>
        </p:nvSpPr>
        <p:spPr bwMode="auto">
          <a:xfrm>
            <a:off x="228600" y="4876800"/>
            <a:ext cx="3733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85750" indent="-285750" algn="l" eaLnBrk="0" hangingPunct="0">
              <a:spcBef>
                <a:spcPct val="0"/>
              </a:spcBef>
              <a:buClrTx/>
              <a:buSzTx/>
              <a:buFont typeface="Arial" pitchFamily="34" charset="0"/>
              <a:buChar char="•"/>
            </a:pPr>
            <a:r>
              <a:rPr lang="en-US" sz="1400" dirty="0" smtClean="0">
                <a:solidFill>
                  <a:srgbClr val="FFFF00"/>
                </a:solidFill>
              </a:rPr>
              <a:t>research, having apparently general nature, may result in a technology that may prove indispensable for the HEP program, such as monolithic detectors best suited May Be for the CMS pixel upgrade!</a:t>
            </a:r>
            <a:endParaRPr lang="en-US" sz="1400" dirty="0">
              <a:solidFill>
                <a:srgbClr val="FFFF00"/>
              </a:solidFill>
            </a:endParaRPr>
          </a:p>
        </p:txBody>
      </p:sp>
    </p:spTree>
    <p:extLst>
      <p:ext uri="{BB962C8B-B14F-4D97-AF65-F5344CB8AC3E}">
        <p14:creationId xmlns:p14="http://schemas.microsoft.com/office/powerpoint/2010/main" val="29914147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5" name="Content Placeholder 2"/>
          <p:cNvSpPr>
            <a:spLocks/>
          </p:cNvSpPr>
          <p:nvPr/>
        </p:nvSpPr>
        <p:spPr bwMode="auto">
          <a:xfrm>
            <a:off x="533399" y="2590800"/>
            <a:ext cx="2773879" cy="457200"/>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0" hangingPunct="0">
              <a:buClr>
                <a:srgbClr val="CCFFFF"/>
              </a:buClr>
            </a:pPr>
            <a:r>
              <a:rPr lang="en-US" sz="2000" b="0" dirty="0" smtClean="0"/>
              <a:t>TSMC 0.25 CMOS</a:t>
            </a:r>
            <a:endParaRPr lang="en-US" sz="2000" b="0" dirty="0"/>
          </a:p>
          <a:p>
            <a:pPr algn="l" eaLnBrk="0" hangingPunct="0">
              <a:buClr>
                <a:srgbClr val="CCFFFF"/>
              </a:buClr>
            </a:pPr>
            <a:endParaRPr lang="en-US" sz="2000" b="0" dirty="0"/>
          </a:p>
          <a:p>
            <a:pPr algn="l" eaLnBrk="0" hangingPunct="0">
              <a:buClr>
                <a:srgbClr val="CCFFFF"/>
              </a:buClr>
            </a:pPr>
            <a:endParaRPr lang="en-US" sz="2000" b="0" dirty="0"/>
          </a:p>
        </p:txBody>
      </p:sp>
      <p:sp>
        <p:nvSpPr>
          <p:cNvPr id="20502" name="Rectangle 22"/>
          <p:cNvSpPr>
            <a:spLocks noGrp="1" noChangeArrowheads="1"/>
          </p:cNvSpPr>
          <p:nvPr>
            <p:ph type="title"/>
          </p:nvPr>
        </p:nvSpPr>
        <p:spPr>
          <a:noFill/>
          <a:ln/>
        </p:spPr>
        <p:txBody>
          <a:bodyPr/>
          <a:lstStyle/>
          <a:p>
            <a:r>
              <a:rPr lang="en-US" smtClean="0"/>
              <a:t>ASICs/sensors projects and technologies</a:t>
            </a:r>
          </a:p>
        </p:txBody>
      </p:sp>
      <p:sp>
        <p:nvSpPr>
          <p:cNvPr id="20503" name="Content Placeholder 2"/>
          <p:cNvSpPr>
            <a:spLocks/>
          </p:cNvSpPr>
          <p:nvPr/>
        </p:nvSpPr>
        <p:spPr bwMode="auto">
          <a:xfrm>
            <a:off x="533399" y="2011363"/>
            <a:ext cx="3429001" cy="457200"/>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0" hangingPunct="0">
              <a:buClr>
                <a:srgbClr val="CCFFFF"/>
              </a:buClr>
            </a:pPr>
            <a:r>
              <a:rPr lang="en-US" sz="2000" b="0" dirty="0" smtClean="0"/>
              <a:t>AMS 0.35 </a:t>
            </a:r>
            <a:r>
              <a:rPr lang="en-US" sz="2000" b="0" dirty="0" err="1" smtClean="0"/>
              <a:t>BiCMOS</a:t>
            </a:r>
            <a:r>
              <a:rPr lang="en-US" sz="2000" b="0" dirty="0" smtClean="0"/>
              <a:t>/</a:t>
            </a:r>
            <a:r>
              <a:rPr lang="en-US" sz="2000" b="0" dirty="0" err="1" smtClean="0"/>
              <a:t>SiGe</a:t>
            </a:r>
            <a:endParaRPr lang="en-US" sz="2000" b="0" dirty="0"/>
          </a:p>
          <a:p>
            <a:pPr algn="l" eaLnBrk="0" hangingPunct="0">
              <a:buClr>
                <a:srgbClr val="CCFFFF"/>
              </a:buClr>
            </a:pPr>
            <a:endParaRPr lang="en-US" sz="2000" b="0" dirty="0"/>
          </a:p>
          <a:p>
            <a:pPr algn="l" eaLnBrk="0" hangingPunct="0">
              <a:buClr>
                <a:srgbClr val="CCFFFF"/>
              </a:buClr>
            </a:pPr>
            <a:endParaRPr lang="en-US" sz="2000" b="0" dirty="0"/>
          </a:p>
        </p:txBody>
      </p:sp>
      <p:sp>
        <p:nvSpPr>
          <p:cNvPr id="20506" name="TextBox 3"/>
          <p:cNvSpPr txBox="1">
            <a:spLocks noChangeArrowheads="1"/>
          </p:cNvSpPr>
          <p:nvPr/>
        </p:nvSpPr>
        <p:spPr bwMode="auto">
          <a:xfrm rot="20523871">
            <a:off x="2909061" y="1542739"/>
            <a:ext cx="704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en-US" sz="2000" dirty="0" smtClean="0">
                <a:solidFill>
                  <a:srgbClr val="00FF00"/>
                </a:solidFill>
                <a:latin typeface="Calibri" pitchFamily="34" charset="0"/>
              </a:rPr>
              <a:t>2010</a:t>
            </a:r>
            <a:endParaRPr lang="en-US" sz="2000" dirty="0">
              <a:solidFill>
                <a:srgbClr val="00FF00"/>
              </a:solidFill>
              <a:latin typeface="Calibri" pitchFamily="34" charset="0"/>
            </a:endParaRPr>
          </a:p>
        </p:txBody>
      </p:sp>
      <p:sp>
        <p:nvSpPr>
          <p:cNvPr id="20522"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B4D81A0A-F8DF-4F69-9692-EB56071F3C7D}" type="slidenum">
              <a:rPr lang="en-US" sz="1200" b="0">
                <a:solidFill>
                  <a:srgbClr val="FFFFFF"/>
                </a:solidFill>
              </a:rPr>
              <a:pPr algn="l" eaLnBrk="1" hangingPunct="1">
                <a:spcBef>
                  <a:spcPct val="0"/>
                </a:spcBef>
                <a:buClrTx/>
                <a:buSzTx/>
                <a:buFontTx/>
                <a:buNone/>
              </a:pPr>
              <a:t>17</a:t>
            </a:fld>
            <a:endParaRPr lang="en-US" sz="1200" b="0">
              <a:solidFill>
                <a:srgbClr val="FFFFFF"/>
              </a:solidFill>
            </a:endParaRPr>
          </a:p>
        </p:txBody>
      </p:sp>
      <p:sp>
        <p:nvSpPr>
          <p:cNvPr id="20524" name="Title 3"/>
          <p:cNvSpPr>
            <a:spLocks/>
          </p:cNvSpPr>
          <p:nvPr/>
        </p:nvSpPr>
        <p:spPr bwMode="auto">
          <a:xfrm>
            <a:off x="381000" y="838200"/>
            <a:ext cx="2585244" cy="79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Technologies</a:t>
            </a:r>
            <a:r>
              <a:rPr lang="pl-PL" dirty="0" smtClean="0">
                <a:solidFill>
                  <a:srgbClr val="00FF00"/>
                </a:solidFill>
              </a:rPr>
              <a:t>:</a:t>
            </a:r>
            <a:endParaRPr lang="en-US" dirty="0">
              <a:solidFill>
                <a:srgbClr val="00FF00"/>
              </a:solidFill>
            </a:endParaRPr>
          </a:p>
        </p:txBody>
      </p:sp>
      <p:sp>
        <p:nvSpPr>
          <p:cNvPr id="32"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33" name="TextBox 3"/>
          <p:cNvSpPr txBox="1">
            <a:spLocks noChangeArrowheads="1"/>
          </p:cNvSpPr>
          <p:nvPr/>
        </p:nvSpPr>
        <p:spPr bwMode="auto">
          <a:xfrm rot="20523871">
            <a:off x="5347461" y="1504948"/>
            <a:ext cx="704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en-US" sz="2000" dirty="0" smtClean="0">
                <a:solidFill>
                  <a:srgbClr val="00FF00"/>
                </a:solidFill>
                <a:latin typeface="Calibri" pitchFamily="34" charset="0"/>
              </a:rPr>
              <a:t>2015</a:t>
            </a:r>
            <a:endParaRPr lang="en-US" sz="2000" dirty="0">
              <a:solidFill>
                <a:srgbClr val="00FF00"/>
              </a:solidFill>
              <a:latin typeface="Calibri" pitchFamily="34" charset="0"/>
            </a:endParaRPr>
          </a:p>
        </p:txBody>
      </p:sp>
      <p:sp>
        <p:nvSpPr>
          <p:cNvPr id="34" name="TextBox 3"/>
          <p:cNvSpPr txBox="1">
            <a:spLocks noChangeArrowheads="1"/>
          </p:cNvSpPr>
          <p:nvPr/>
        </p:nvSpPr>
        <p:spPr bwMode="auto">
          <a:xfrm rot="20523871">
            <a:off x="8014461" y="1447742"/>
            <a:ext cx="704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en-US" sz="2000" dirty="0" smtClean="0">
                <a:solidFill>
                  <a:srgbClr val="00FF00"/>
                </a:solidFill>
                <a:latin typeface="Calibri" pitchFamily="34" charset="0"/>
              </a:rPr>
              <a:t>2020</a:t>
            </a:r>
            <a:endParaRPr lang="en-US" sz="2000" dirty="0">
              <a:solidFill>
                <a:srgbClr val="00FF00"/>
              </a:solidFill>
              <a:latin typeface="Calibri" pitchFamily="34" charset="0"/>
            </a:endParaRPr>
          </a:p>
        </p:txBody>
      </p:sp>
      <p:sp>
        <p:nvSpPr>
          <p:cNvPr id="35" name="TextBox 3"/>
          <p:cNvSpPr txBox="1">
            <a:spLocks noChangeArrowheads="1"/>
          </p:cNvSpPr>
          <p:nvPr/>
        </p:nvSpPr>
        <p:spPr bwMode="auto">
          <a:xfrm rot="20523871">
            <a:off x="520531" y="1514805"/>
            <a:ext cx="704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en-US" sz="2000" dirty="0" smtClean="0">
                <a:solidFill>
                  <a:srgbClr val="00FF00"/>
                </a:solidFill>
                <a:latin typeface="Calibri" pitchFamily="34" charset="0"/>
              </a:rPr>
              <a:t>2005</a:t>
            </a:r>
            <a:endParaRPr lang="en-US" sz="2000" dirty="0">
              <a:solidFill>
                <a:srgbClr val="00FF00"/>
              </a:solidFill>
              <a:latin typeface="Calibri" pitchFamily="34" charset="0"/>
            </a:endParaRPr>
          </a:p>
        </p:txBody>
      </p:sp>
      <p:sp>
        <p:nvSpPr>
          <p:cNvPr id="36" name="Content Placeholder 2"/>
          <p:cNvSpPr>
            <a:spLocks/>
          </p:cNvSpPr>
          <p:nvPr/>
        </p:nvSpPr>
        <p:spPr bwMode="auto">
          <a:xfrm>
            <a:off x="1371600" y="3124200"/>
            <a:ext cx="1981200" cy="745135"/>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0" hangingPunct="0">
              <a:spcBef>
                <a:spcPts val="0"/>
              </a:spcBef>
              <a:buClr>
                <a:srgbClr val="CCFFFF"/>
              </a:buClr>
            </a:pPr>
            <a:r>
              <a:rPr lang="en-US" sz="2000" b="0" dirty="0" smtClean="0"/>
              <a:t>MIT-LL .18/.15 </a:t>
            </a:r>
          </a:p>
          <a:p>
            <a:pPr algn="l" eaLnBrk="0" hangingPunct="0">
              <a:spcBef>
                <a:spcPts val="0"/>
              </a:spcBef>
              <a:buClr>
                <a:srgbClr val="CCFFFF"/>
              </a:buClr>
            </a:pPr>
            <a:r>
              <a:rPr lang="en-US" sz="2000" b="0" dirty="0" smtClean="0"/>
              <a:t>FD SOI CMOS</a:t>
            </a:r>
            <a:endParaRPr lang="en-US" sz="2000" b="0" dirty="0"/>
          </a:p>
          <a:p>
            <a:pPr algn="l" eaLnBrk="0" hangingPunct="0">
              <a:spcBef>
                <a:spcPts val="0"/>
              </a:spcBef>
              <a:buClr>
                <a:srgbClr val="CCFFFF"/>
              </a:buClr>
            </a:pPr>
            <a:endParaRPr lang="en-US" sz="2000" b="0" dirty="0"/>
          </a:p>
          <a:p>
            <a:pPr algn="l" eaLnBrk="0" hangingPunct="0">
              <a:spcBef>
                <a:spcPts val="0"/>
              </a:spcBef>
              <a:buClr>
                <a:srgbClr val="CCFFFF"/>
              </a:buClr>
            </a:pPr>
            <a:endParaRPr lang="en-US" sz="2000" b="0" dirty="0"/>
          </a:p>
        </p:txBody>
      </p:sp>
      <p:sp>
        <p:nvSpPr>
          <p:cNvPr id="37" name="Content Placeholder 2"/>
          <p:cNvSpPr>
            <a:spLocks/>
          </p:cNvSpPr>
          <p:nvPr/>
        </p:nvSpPr>
        <p:spPr bwMode="auto">
          <a:xfrm>
            <a:off x="3261080" y="5079422"/>
            <a:ext cx="2758721" cy="711778"/>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0" hangingPunct="0">
              <a:buClr>
                <a:srgbClr val="CCFFFF"/>
              </a:buClr>
            </a:pPr>
            <a:r>
              <a:rPr lang="en-US" sz="2200" b="0" dirty="0" smtClean="0"/>
              <a:t>TSMC/IBM/UMC/GF 0.13 CMOS</a:t>
            </a:r>
            <a:endParaRPr lang="en-US" sz="2200" b="0" dirty="0"/>
          </a:p>
          <a:p>
            <a:pPr algn="l" eaLnBrk="0" hangingPunct="0">
              <a:buClr>
                <a:srgbClr val="CCFFFF"/>
              </a:buClr>
            </a:pPr>
            <a:endParaRPr lang="en-US" sz="2200" b="0" dirty="0"/>
          </a:p>
          <a:p>
            <a:pPr algn="l" eaLnBrk="0" hangingPunct="0">
              <a:buClr>
                <a:srgbClr val="CCFFFF"/>
              </a:buClr>
            </a:pPr>
            <a:endParaRPr lang="en-US" sz="2200" b="0" dirty="0"/>
          </a:p>
        </p:txBody>
      </p:sp>
      <p:sp>
        <p:nvSpPr>
          <p:cNvPr id="39" name="Content Placeholder 2"/>
          <p:cNvSpPr>
            <a:spLocks/>
          </p:cNvSpPr>
          <p:nvPr/>
        </p:nvSpPr>
        <p:spPr bwMode="auto">
          <a:xfrm>
            <a:off x="2351314" y="4495800"/>
            <a:ext cx="2773879" cy="457200"/>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0" hangingPunct="0">
              <a:buClr>
                <a:srgbClr val="CCFFFF"/>
              </a:buClr>
            </a:pPr>
            <a:r>
              <a:rPr lang="en-US" sz="2200" b="0" dirty="0" smtClean="0"/>
              <a:t>GF .13 CMOS 3D-IC</a:t>
            </a:r>
            <a:endParaRPr lang="en-US" sz="2200" b="0" dirty="0"/>
          </a:p>
        </p:txBody>
      </p:sp>
      <p:sp>
        <p:nvSpPr>
          <p:cNvPr id="41" name="Content Placeholder 2"/>
          <p:cNvSpPr>
            <a:spLocks/>
          </p:cNvSpPr>
          <p:nvPr/>
        </p:nvSpPr>
        <p:spPr bwMode="auto">
          <a:xfrm>
            <a:off x="1371600" y="3962400"/>
            <a:ext cx="3733800" cy="397865"/>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0" hangingPunct="0">
              <a:spcBef>
                <a:spcPts val="0"/>
              </a:spcBef>
              <a:buClr>
                <a:srgbClr val="CCFFFF"/>
              </a:buClr>
            </a:pPr>
            <a:r>
              <a:rPr lang="en-US" sz="2000" b="0" dirty="0" smtClean="0"/>
              <a:t>OKI .2/.15 FD SOI CMOS</a:t>
            </a:r>
            <a:endParaRPr lang="en-US" sz="2000" b="0" dirty="0"/>
          </a:p>
        </p:txBody>
      </p:sp>
      <p:sp>
        <p:nvSpPr>
          <p:cNvPr id="42" name="Content Placeholder 2"/>
          <p:cNvSpPr>
            <a:spLocks/>
          </p:cNvSpPr>
          <p:nvPr/>
        </p:nvSpPr>
        <p:spPr bwMode="auto">
          <a:xfrm>
            <a:off x="5117847" y="4495800"/>
            <a:ext cx="3645153" cy="457200"/>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0" hangingPunct="0">
              <a:buClr>
                <a:srgbClr val="CCFFFF"/>
              </a:buClr>
            </a:pPr>
            <a:r>
              <a:rPr lang="en-US" sz="2200" b="0" dirty="0" smtClean="0"/>
              <a:t>GF 65nm CMOS 3D-IC</a:t>
            </a:r>
            <a:endParaRPr lang="en-US" sz="2200" b="0" dirty="0"/>
          </a:p>
        </p:txBody>
      </p:sp>
      <p:sp>
        <p:nvSpPr>
          <p:cNvPr id="43" name="Content Placeholder 2"/>
          <p:cNvSpPr>
            <a:spLocks/>
          </p:cNvSpPr>
          <p:nvPr/>
        </p:nvSpPr>
        <p:spPr bwMode="auto">
          <a:xfrm>
            <a:off x="3786145" y="5943600"/>
            <a:ext cx="4976855" cy="464128"/>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l" eaLnBrk="0" hangingPunct="0">
              <a:buClr>
                <a:srgbClr val="CCFFFF"/>
              </a:buClr>
            </a:pPr>
            <a:r>
              <a:rPr lang="en-US" sz="2200" b="0" dirty="0" smtClean="0"/>
              <a:t>TSMC/IBM/UMC/GF 65nm CMOS</a:t>
            </a:r>
            <a:endParaRPr lang="en-US" sz="2200" b="0" dirty="0"/>
          </a:p>
          <a:p>
            <a:pPr algn="l" eaLnBrk="0" hangingPunct="0">
              <a:buClr>
                <a:srgbClr val="CCFFFF"/>
              </a:buClr>
            </a:pPr>
            <a:endParaRPr lang="en-US" sz="2200" b="0" dirty="0"/>
          </a:p>
          <a:p>
            <a:pPr algn="l" eaLnBrk="0" hangingPunct="0">
              <a:buClr>
                <a:srgbClr val="CCFFFF"/>
              </a:buClr>
            </a:pPr>
            <a:endParaRPr lang="en-US" sz="2200" b="0" dirty="0"/>
          </a:p>
        </p:txBody>
      </p:sp>
      <p:sp>
        <p:nvSpPr>
          <p:cNvPr id="44" name="TextBox 3"/>
          <p:cNvSpPr txBox="1">
            <a:spLocks noChangeArrowheads="1"/>
          </p:cNvSpPr>
          <p:nvPr/>
        </p:nvSpPr>
        <p:spPr bwMode="auto">
          <a:xfrm>
            <a:off x="6986829" y="5206711"/>
            <a:ext cx="5569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en-US" dirty="0" smtClean="0">
                <a:solidFill>
                  <a:srgbClr val="FFFF00"/>
                </a:solidFill>
                <a:latin typeface="Calibri" pitchFamily="34" charset="0"/>
              </a:rPr>
              <a:t>???</a:t>
            </a:r>
            <a:endParaRPr lang="en-US" dirty="0">
              <a:solidFill>
                <a:srgbClr val="FFFF00"/>
              </a:solidFill>
              <a:latin typeface="Calibri" pitchFamily="34" charset="0"/>
            </a:endParaRPr>
          </a:p>
        </p:txBody>
      </p:sp>
      <p:cxnSp>
        <p:nvCxnSpPr>
          <p:cNvPr id="4" name="Straight Arrow Connector 3"/>
          <p:cNvCxnSpPr/>
          <p:nvPr/>
        </p:nvCxnSpPr>
        <p:spPr bwMode="auto">
          <a:xfrm>
            <a:off x="6096000" y="5435311"/>
            <a:ext cx="685800" cy="2232"/>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47" name="TextBox 3"/>
          <p:cNvSpPr txBox="1">
            <a:spLocks noChangeArrowheads="1"/>
          </p:cNvSpPr>
          <p:nvPr/>
        </p:nvSpPr>
        <p:spPr bwMode="auto">
          <a:xfrm>
            <a:off x="6224829" y="3886200"/>
            <a:ext cx="5569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en-US" dirty="0" smtClean="0">
                <a:solidFill>
                  <a:srgbClr val="FFFF00"/>
                </a:solidFill>
                <a:latin typeface="Calibri" pitchFamily="34" charset="0"/>
              </a:rPr>
              <a:t>???</a:t>
            </a:r>
            <a:endParaRPr lang="en-US" dirty="0">
              <a:solidFill>
                <a:srgbClr val="FFFF00"/>
              </a:solidFill>
              <a:latin typeface="Calibri" pitchFamily="34" charset="0"/>
            </a:endParaRPr>
          </a:p>
        </p:txBody>
      </p:sp>
      <p:cxnSp>
        <p:nvCxnSpPr>
          <p:cNvPr id="48" name="Straight Arrow Connector 47"/>
          <p:cNvCxnSpPr/>
          <p:nvPr/>
        </p:nvCxnSpPr>
        <p:spPr bwMode="auto">
          <a:xfrm>
            <a:off x="5334000" y="4114800"/>
            <a:ext cx="685801" cy="2232"/>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50" name="Title 3"/>
          <p:cNvSpPr>
            <a:spLocks/>
          </p:cNvSpPr>
          <p:nvPr/>
        </p:nvSpPr>
        <p:spPr bwMode="auto">
          <a:xfrm>
            <a:off x="279317" y="4996658"/>
            <a:ext cx="2585244" cy="153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000" dirty="0" smtClean="0">
                <a:solidFill>
                  <a:srgbClr val="00FF00"/>
                </a:solidFill>
              </a:rPr>
              <a:t>Roadmap based on current understanding of needs of various projects</a:t>
            </a:r>
            <a:endParaRPr lang="en-US" sz="2000" dirty="0">
              <a:solidFill>
                <a:srgbClr val="00FF00"/>
              </a:solidFill>
            </a:endParaRPr>
          </a:p>
        </p:txBody>
      </p:sp>
      <p:sp>
        <p:nvSpPr>
          <p:cNvPr id="52" name="Title 3"/>
          <p:cNvSpPr>
            <a:spLocks/>
          </p:cNvSpPr>
          <p:nvPr/>
        </p:nvSpPr>
        <p:spPr bwMode="auto">
          <a:xfrm>
            <a:off x="5105400" y="2061416"/>
            <a:ext cx="3276600" cy="151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000" b="0" dirty="0" smtClean="0">
                <a:solidFill>
                  <a:srgbClr val="FFFF00"/>
                </a:solidFill>
              </a:rPr>
              <a:t>Some new technology options may appear: JAZZ/ASI, Honeywell SOI, IBM </a:t>
            </a:r>
            <a:r>
              <a:rPr lang="en-US" sz="2000" b="0" dirty="0" err="1" smtClean="0">
                <a:solidFill>
                  <a:srgbClr val="FFFF00"/>
                </a:solidFill>
              </a:rPr>
              <a:t>SiGe</a:t>
            </a:r>
            <a:r>
              <a:rPr lang="en-US" sz="2000" b="0" dirty="0" smtClean="0">
                <a:solidFill>
                  <a:srgbClr val="FFFF00"/>
                </a:solidFill>
              </a:rPr>
              <a:t>, etc.</a:t>
            </a:r>
            <a:endParaRPr lang="en-US" sz="2000" b="0" dirty="0">
              <a:solidFill>
                <a:srgbClr val="FFFF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18</a:t>
            </a:fld>
            <a:endParaRPr lang="en-US"/>
          </a:p>
        </p:txBody>
      </p:sp>
      <p:sp>
        <p:nvSpPr>
          <p:cNvPr id="5" name="Rectangle 2"/>
          <p:cNvSpPr txBox="1">
            <a:spLocks noChangeArrowheads="1"/>
          </p:cNvSpPr>
          <p:nvPr/>
        </p:nvSpPr>
        <p:spPr>
          <a:xfrm>
            <a:off x="1752600" y="381000"/>
            <a:ext cx="7162800" cy="990600"/>
          </a:xfrm>
          <a:prstGeom prst="rect">
            <a:avLst/>
          </a:prstGeom>
        </p:spPr>
        <p:txBody>
          <a:bodyPr/>
          <a:lstStyle>
            <a:lvl1pPr algn="l" rtl="0" eaLnBrk="0" fontAlgn="base" hangingPunct="0">
              <a:spcBef>
                <a:spcPct val="0"/>
              </a:spcBef>
              <a:spcAft>
                <a:spcPct val="0"/>
              </a:spcAft>
              <a:defRPr sz="2800">
                <a:solidFill>
                  <a:srgbClr val="FFFFFF"/>
                </a:solidFill>
                <a:latin typeface="+mj-lt"/>
                <a:ea typeface="ＭＳ Ｐゴシック" charset="-128"/>
                <a:cs typeface="+mj-cs"/>
              </a:defRPr>
            </a:lvl1pPr>
            <a:lvl2pPr algn="l" rtl="0" eaLnBrk="0" fontAlgn="base" hangingPunct="0">
              <a:spcBef>
                <a:spcPct val="0"/>
              </a:spcBef>
              <a:spcAft>
                <a:spcPct val="0"/>
              </a:spcAft>
              <a:defRPr sz="2800">
                <a:solidFill>
                  <a:srgbClr val="FFFFFF"/>
                </a:solidFill>
                <a:latin typeface="Arial" charset="0"/>
                <a:ea typeface="ＭＳ Ｐゴシック" charset="-128"/>
              </a:defRPr>
            </a:lvl2pPr>
            <a:lvl3pPr algn="l" rtl="0" eaLnBrk="0" fontAlgn="base" hangingPunct="0">
              <a:spcBef>
                <a:spcPct val="0"/>
              </a:spcBef>
              <a:spcAft>
                <a:spcPct val="0"/>
              </a:spcAft>
              <a:defRPr sz="2800">
                <a:solidFill>
                  <a:srgbClr val="FFFFFF"/>
                </a:solidFill>
                <a:latin typeface="Arial" charset="0"/>
                <a:ea typeface="ＭＳ Ｐゴシック" charset="-128"/>
              </a:defRPr>
            </a:lvl3pPr>
            <a:lvl4pPr algn="l" rtl="0" eaLnBrk="0" fontAlgn="base" hangingPunct="0">
              <a:spcBef>
                <a:spcPct val="0"/>
              </a:spcBef>
              <a:spcAft>
                <a:spcPct val="0"/>
              </a:spcAft>
              <a:defRPr sz="2800">
                <a:solidFill>
                  <a:srgbClr val="FFFFFF"/>
                </a:solidFill>
                <a:latin typeface="Arial" charset="0"/>
                <a:ea typeface="ＭＳ Ｐゴシック" charset="-128"/>
              </a:defRPr>
            </a:lvl4pPr>
            <a:lvl5pPr algn="l" rtl="0" eaLnBrk="0" fontAlgn="base" hangingPunct="0">
              <a:spcBef>
                <a:spcPct val="0"/>
              </a:spcBef>
              <a:spcAft>
                <a:spcPct val="0"/>
              </a:spcAft>
              <a:defRPr sz="2800">
                <a:solidFill>
                  <a:srgbClr val="FFFFFF"/>
                </a:solidFill>
                <a:latin typeface="Arial" charset="0"/>
                <a:ea typeface="ＭＳ Ｐゴシック" charset="-128"/>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a:lstStyle>
          <a:p>
            <a:r>
              <a:rPr lang="pl-PL" dirty="0" smtClean="0"/>
              <a:t>Recently completed projects</a:t>
            </a:r>
            <a:endParaRPr lang="en-US" dirty="0" smtClean="0"/>
          </a:p>
        </p:txBody>
      </p:sp>
      <p:sp>
        <p:nvSpPr>
          <p:cNvPr id="7" name="Title 3"/>
          <p:cNvSpPr>
            <a:spLocks/>
          </p:cNvSpPr>
          <p:nvPr/>
        </p:nvSpPr>
        <p:spPr bwMode="auto">
          <a:xfrm>
            <a:off x="457200" y="1066800"/>
            <a:ext cx="4191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lnSpc>
                <a:spcPct val="90000"/>
              </a:lnSpc>
              <a:spcBef>
                <a:spcPct val="0"/>
              </a:spcBef>
              <a:buClrTx/>
              <a:buSzTx/>
              <a:buFontTx/>
              <a:buNone/>
            </a:pPr>
            <a:r>
              <a:rPr lang="pl-PL" sz="1800" b="0">
                <a:solidFill>
                  <a:srgbClr val="00FF00"/>
                </a:solidFill>
              </a:rPr>
              <a:t>FPHX for Phenix at RHIC with LANL and BNL (completed 2009)</a:t>
            </a:r>
            <a:endParaRPr lang="en-US" sz="1800" b="0" i="1">
              <a:solidFill>
                <a:srgbClr val="00FF00"/>
              </a:solidFill>
            </a:endParaRPr>
          </a:p>
        </p:txBody>
      </p:sp>
      <p:sp>
        <p:nvSpPr>
          <p:cNvPr id="8" name="TextBox 8"/>
          <p:cNvSpPr txBox="1">
            <a:spLocks noChangeArrowheads="1"/>
          </p:cNvSpPr>
          <p:nvPr/>
        </p:nvSpPr>
        <p:spPr bwMode="auto">
          <a:xfrm>
            <a:off x="1143000" y="6340475"/>
            <a:ext cx="2362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ctr" eaLnBrk="1" hangingPunct="1">
              <a:spcBef>
                <a:spcPct val="0"/>
              </a:spcBef>
              <a:buClrTx/>
              <a:buSzTx/>
              <a:buFontTx/>
              <a:buNone/>
            </a:pPr>
            <a:r>
              <a:rPr lang="en-US" sz="1400" b="0">
                <a:latin typeface="Verdana" pitchFamily="34" charset="0"/>
              </a:rPr>
              <a:t>128 channels </a:t>
            </a:r>
            <a:r>
              <a:rPr lang="pl-PL" sz="1400" b="0">
                <a:latin typeface="Verdana" pitchFamily="34" charset="0"/>
              </a:rPr>
              <a:t/>
            </a:r>
            <a:br>
              <a:rPr lang="pl-PL" sz="1400" b="0">
                <a:latin typeface="Verdana" pitchFamily="34" charset="0"/>
              </a:rPr>
            </a:br>
            <a:r>
              <a:rPr lang="en-US" sz="1400" b="0">
                <a:latin typeface="Verdana" pitchFamily="34" charset="0"/>
              </a:rPr>
              <a:t>output data push</a:t>
            </a:r>
          </a:p>
        </p:txBody>
      </p:sp>
      <p:sp>
        <p:nvSpPr>
          <p:cNvPr id="9" name="Title 3"/>
          <p:cNvSpPr>
            <a:spLocks/>
          </p:cNvSpPr>
          <p:nvPr/>
        </p:nvSpPr>
        <p:spPr bwMode="auto">
          <a:xfrm>
            <a:off x="5029200" y="1143000"/>
            <a:ext cx="4114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lnSpc>
                <a:spcPct val="90000"/>
              </a:lnSpc>
              <a:spcBef>
                <a:spcPct val="0"/>
              </a:spcBef>
              <a:buClrTx/>
              <a:buSzTx/>
              <a:buFontTx/>
              <a:buNone/>
            </a:pPr>
            <a:r>
              <a:rPr lang="en-US" sz="1800" b="0">
                <a:solidFill>
                  <a:srgbClr val="00FF00"/>
                </a:solidFill>
              </a:rPr>
              <a:t>Front End Electronics for the NOvA Neutrino Detector</a:t>
            </a:r>
            <a:r>
              <a:rPr lang="pl-PL" sz="1800" b="0">
                <a:solidFill>
                  <a:srgbClr val="00FF00"/>
                </a:solidFill>
              </a:rPr>
              <a:t> (completed 2010)</a:t>
            </a:r>
            <a:endParaRPr lang="en-US" sz="1800" b="0">
              <a:solidFill>
                <a:srgbClr val="00FF00"/>
              </a:solidFill>
            </a:endParaRPr>
          </a:p>
        </p:txBody>
      </p:sp>
      <p:pic>
        <p:nvPicPr>
          <p:cNvPr id="10" name="Picture 12" descr="FPHX_CartoonAndPicture.JPG"/>
          <p:cNvPicPr>
            <a:picLocks noChangeAspect="1"/>
          </p:cNvPicPr>
          <p:nvPr/>
        </p:nvPicPr>
        <p:blipFill>
          <a:blip r:embed="rId2">
            <a:extLst>
              <a:ext uri="{28A0092B-C50C-407E-A947-70E740481C1C}">
                <a14:useLocalDpi xmlns:a14="http://schemas.microsoft.com/office/drawing/2010/main" val="0"/>
              </a:ext>
            </a:extLst>
          </a:blip>
          <a:srcRect l="59435"/>
          <a:stretch>
            <a:fillRect/>
          </a:stretch>
        </p:blipFill>
        <p:spPr bwMode="auto">
          <a:xfrm>
            <a:off x="1905000" y="3886200"/>
            <a:ext cx="8540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42" descr="Dark horizontal"/>
          <p:cNvSpPr>
            <a:spLocks noChangeArrowheads="1"/>
          </p:cNvSpPr>
          <p:nvPr/>
        </p:nvSpPr>
        <p:spPr bwMode="auto">
          <a:xfrm>
            <a:off x="714375" y="1906588"/>
            <a:ext cx="701675" cy="34829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pattFill prst="dkHorz">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43"/>
          <p:cNvSpPr>
            <a:spLocks noChangeArrowheads="1"/>
          </p:cNvSpPr>
          <p:nvPr/>
        </p:nvSpPr>
        <p:spPr bwMode="auto">
          <a:xfrm>
            <a:off x="1039813" y="1906588"/>
            <a:ext cx="20637" cy="34829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AutoShape 44"/>
          <p:cNvSpPr>
            <a:spLocks noChangeArrowheads="1"/>
          </p:cNvSpPr>
          <p:nvPr/>
        </p:nvSpPr>
        <p:spPr bwMode="auto">
          <a:xfrm rot="263810">
            <a:off x="1300163" y="1906588"/>
            <a:ext cx="233362" cy="3482975"/>
          </a:xfrm>
          <a:custGeom>
            <a:avLst/>
            <a:gdLst>
              <a:gd name="G0" fmla="+- 6075 0 0"/>
              <a:gd name="G1" fmla="+- 21600 0 6075"/>
              <a:gd name="G2" fmla="*/ 6075 1 2"/>
              <a:gd name="G3" fmla="+- 21600 0 G2"/>
              <a:gd name="G4" fmla="+/ 6075 21600 2"/>
              <a:gd name="G5" fmla="+/ G1 0 2"/>
              <a:gd name="G6" fmla="*/ 21600 21600 6075"/>
              <a:gd name="G7" fmla="*/ G6 1 2"/>
              <a:gd name="G8" fmla="+- 21600 0 G7"/>
              <a:gd name="G9" fmla="*/ 21600 1 2"/>
              <a:gd name="G10" fmla="+- 6075 0 G9"/>
              <a:gd name="G11" fmla="?: G10 G8 0"/>
              <a:gd name="G12" fmla="?: G10 G7 21600"/>
              <a:gd name="T0" fmla="*/ 18562 w 21600"/>
              <a:gd name="T1" fmla="*/ 10800 h 21600"/>
              <a:gd name="T2" fmla="*/ 10800 w 21600"/>
              <a:gd name="T3" fmla="*/ 21600 h 21600"/>
              <a:gd name="T4" fmla="*/ 3038 w 21600"/>
              <a:gd name="T5" fmla="*/ 10800 h 21600"/>
              <a:gd name="T6" fmla="*/ 10800 w 21600"/>
              <a:gd name="T7" fmla="*/ 0 h 21600"/>
              <a:gd name="T8" fmla="*/ 4838 w 21600"/>
              <a:gd name="T9" fmla="*/ 4838 h 21600"/>
              <a:gd name="T10" fmla="*/ 16762 w 21600"/>
              <a:gd name="T11" fmla="*/ 16762 h 21600"/>
            </a:gdLst>
            <a:ahLst/>
            <a:cxnLst>
              <a:cxn ang="0">
                <a:pos x="T0" y="T1"/>
              </a:cxn>
              <a:cxn ang="0">
                <a:pos x="T2" y="T3"/>
              </a:cxn>
              <a:cxn ang="0">
                <a:pos x="T4" y="T5"/>
              </a:cxn>
              <a:cxn ang="0">
                <a:pos x="T6" y="T7"/>
              </a:cxn>
            </a:cxnLst>
            <a:rect l="T8" t="T9" r="T10" b="T11"/>
            <a:pathLst>
              <a:path w="21600" h="21600">
                <a:moveTo>
                  <a:pt x="0" y="0"/>
                </a:moveTo>
                <a:lnTo>
                  <a:pt x="6075" y="21600"/>
                </a:lnTo>
                <a:lnTo>
                  <a:pt x="15525"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AutoShape 45"/>
          <p:cNvSpPr>
            <a:spLocks noChangeArrowheads="1"/>
          </p:cNvSpPr>
          <p:nvPr/>
        </p:nvSpPr>
        <p:spPr bwMode="auto">
          <a:xfrm rot="21331100">
            <a:off x="596900" y="1906588"/>
            <a:ext cx="234950" cy="3482975"/>
          </a:xfrm>
          <a:custGeom>
            <a:avLst/>
            <a:gdLst>
              <a:gd name="G0" fmla="+- 6075 0 0"/>
              <a:gd name="G1" fmla="+- 21600 0 6075"/>
              <a:gd name="G2" fmla="*/ 6075 1 2"/>
              <a:gd name="G3" fmla="+- 21600 0 G2"/>
              <a:gd name="G4" fmla="+/ 6075 21600 2"/>
              <a:gd name="G5" fmla="+/ G1 0 2"/>
              <a:gd name="G6" fmla="*/ 21600 21600 6075"/>
              <a:gd name="G7" fmla="*/ G6 1 2"/>
              <a:gd name="G8" fmla="+- 21600 0 G7"/>
              <a:gd name="G9" fmla="*/ 21600 1 2"/>
              <a:gd name="G10" fmla="+- 6075 0 G9"/>
              <a:gd name="G11" fmla="?: G10 G8 0"/>
              <a:gd name="G12" fmla="?: G10 G7 21600"/>
              <a:gd name="T0" fmla="*/ 18562 w 21600"/>
              <a:gd name="T1" fmla="*/ 10800 h 21600"/>
              <a:gd name="T2" fmla="*/ 10800 w 21600"/>
              <a:gd name="T3" fmla="*/ 21600 h 21600"/>
              <a:gd name="T4" fmla="*/ 3038 w 21600"/>
              <a:gd name="T5" fmla="*/ 10800 h 21600"/>
              <a:gd name="T6" fmla="*/ 10800 w 21600"/>
              <a:gd name="T7" fmla="*/ 0 h 21600"/>
              <a:gd name="T8" fmla="*/ 4838 w 21600"/>
              <a:gd name="T9" fmla="*/ 4838 h 21600"/>
              <a:gd name="T10" fmla="*/ 16762 w 21600"/>
              <a:gd name="T11" fmla="*/ 16762 h 21600"/>
            </a:gdLst>
            <a:ahLst/>
            <a:cxnLst>
              <a:cxn ang="0">
                <a:pos x="T0" y="T1"/>
              </a:cxn>
              <a:cxn ang="0">
                <a:pos x="T2" y="T3"/>
              </a:cxn>
              <a:cxn ang="0">
                <a:pos x="T4" y="T5"/>
              </a:cxn>
              <a:cxn ang="0">
                <a:pos x="T6" y="T7"/>
              </a:cxn>
            </a:cxnLst>
            <a:rect l="T8" t="T9" r="T10" b="T11"/>
            <a:pathLst>
              <a:path w="21600" h="21600">
                <a:moveTo>
                  <a:pt x="0" y="0"/>
                </a:moveTo>
                <a:lnTo>
                  <a:pt x="6075" y="21600"/>
                </a:lnTo>
                <a:lnTo>
                  <a:pt x="15525"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Box 46"/>
          <p:cNvSpPr txBox="1">
            <a:spLocks noChangeArrowheads="1"/>
          </p:cNvSpPr>
          <p:nvPr/>
        </p:nvSpPr>
        <p:spPr bwMode="auto">
          <a:xfrm>
            <a:off x="685800" y="1630363"/>
            <a:ext cx="768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ClrTx/>
              <a:buSzTx/>
              <a:buFontTx/>
              <a:buNone/>
            </a:pPr>
            <a:r>
              <a:rPr lang="en-US" sz="1200"/>
              <a:t>Sensor</a:t>
            </a:r>
          </a:p>
        </p:txBody>
      </p:sp>
      <p:sp>
        <p:nvSpPr>
          <p:cNvPr id="16" name="Text Box 47"/>
          <p:cNvSpPr txBox="1">
            <a:spLocks noChangeArrowheads="1"/>
          </p:cNvSpPr>
          <p:nvPr/>
        </p:nvSpPr>
        <p:spPr bwMode="auto">
          <a:xfrm>
            <a:off x="1592263" y="1595438"/>
            <a:ext cx="3508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ClrTx/>
              <a:buSzTx/>
              <a:buFontTx/>
              <a:buNone/>
            </a:pPr>
            <a:endParaRPr lang="en-US" sz="1200" b="0"/>
          </a:p>
        </p:txBody>
      </p:sp>
      <p:sp>
        <p:nvSpPr>
          <p:cNvPr id="17" name="Text Box 48"/>
          <p:cNvSpPr txBox="1">
            <a:spLocks noChangeArrowheads="1"/>
          </p:cNvSpPr>
          <p:nvPr/>
        </p:nvSpPr>
        <p:spPr bwMode="auto">
          <a:xfrm>
            <a:off x="1360488" y="1676400"/>
            <a:ext cx="4683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ClrTx/>
              <a:buSzTx/>
              <a:buFontTx/>
              <a:buNone/>
            </a:pPr>
            <a:r>
              <a:rPr lang="en-US" sz="1200"/>
              <a:t>HDI</a:t>
            </a:r>
          </a:p>
        </p:txBody>
      </p:sp>
      <p:sp>
        <p:nvSpPr>
          <p:cNvPr id="18" name="Rectangle 49"/>
          <p:cNvSpPr>
            <a:spLocks noChangeArrowheads="1"/>
          </p:cNvSpPr>
          <p:nvPr/>
        </p:nvSpPr>
        <p:spPr bwMode="auto">
          <a:xfrm>
            <a:off x="304800" y="1676400"/>
            <a:ext cx="446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SzTx/>
              <a:buFontTx/>
              <a:buNone/>
            </a:pPr>
            <a:r>
              <a:rPr lang="en-US" sz="1200"/>
              <a:t>HDI</a:t>
            </a:r>
          </a:p>
        </p:txBody>
      </p:sp>
      <p:sp>
        <p:nvSpPr>
          <p:cNvPr id="19" name="Text Box 50"/>
          <p:cNvSpPr txBox="1">
            <a:spLocks noChangeArrowheads="1"/>
          </p:cNvSpPr>
          <p:nvPr/>
        </p:nvSpPr>
        <p:spPr bwMode="auto">
          <a:xfrm>
            <a:off x="152400" y="5638800"/>
            <a:ext cx="1754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ClrTx/>
              <a:buSzTx/>
              <a:buFontTx/>
              <a:buNone/>
            </a:pPr>
            <a:r>
              <a:rPr lang="en-US" sz="1200"/>
              <a:t>FPHX Chips (13 per column)</a:t>
            </a:r>
          </a:p>
        </p:txBody>
      </p:sp>
      <p:sp>
        <p:nvSpPr>
          <p:cNvPr id="20" name="Line 51"/>
          <p:cNvSpPr>
            <a:spLocks noChangeShapeType="1"/>
          </p:cNvSpPr>
          <p:nvPr/>
        </p:nvSpPr>
        <p:spPr bwMode="auto">
          <a:xfrm flipV="1">
            <a:off x="1123950" y="5389563"/>
            <a:ext cx="176213" cy="249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52"/>
          <p:cNvSpPr>
            <a:spLocks noChangeShapeType="1"/>
          </p:cNvSpPr>
          <p:nvPr/>
        </p:nvSpPr>
        <p:spPr bwMode="auto">
          <a:xfrm flipH="1" flipV="1">
            <a:off x="831850" y="5389563"/>
            <a:ext cx="115888" cy="249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2" name="Group 53"/>
          <p:cNvGrpSpPr>
            <a:grpSpLocks/>
          </p:cNvGrpSpPr>
          <p:nvPr/>
        </p:nvGrpSpPr>
        <p:grpSpPr bwMode="auto">
          <a:xfrm>
            <a:off x="1247775" y="1906588"/>
            <a:ext cx="227013" cy="3476625"/>
            <a:chOff x="1013" y="768"/>
            <a:chExt cx="187" cy="2683"/>
          </a:xfrm>
        </p:grpSpPr>
        <p:sp>
          <p:nvSpPr>
            <p:cNvPr id="23" name="Rectangle 54"/>
            <p:cNvSpPr>
              <a:spLocks noChangeArrowheads="1"/>
            </p:cNvSpPr>
            <p:nvPr/>
          </p:nvSpPr>
          <p:spPr bwMode="auto">
            <a:xfrm rot="200439" flipH="1">
              <a:off x="1152" y="768"/>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Rectangle 55"/>
            <p:cNvSpPr>
              <a:spLocks noChangeArrowheads="1"/>
            </p:cNvSpPr>
            <p:nvPr/>
          </p:nvSpPr>
          <p:spPr bwMode="auto">
            <a:xfrm rot="200439" flipH="1">
              <a:off x="1140" y="978"/>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56"/>
            <p:cNvSpPr>
              <a:spLocks noChangeArrowheads="1"/>
            </p:cNvSpPr>
            <p:nvPr/>
          </p:nvSpPr>
          <p:spPr bwMode="auto">
            <a:xfrm rot="200439" flipH="1">
              <a:off x="1036" y="2844"/>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Rectangle 57"/>
            <p:cNvSpPr>
              <a:spLocks noChangeArrowheads="1"/>
            </p:cNvSpPr>
            <p:nvPr/>
          </p:nvSpPr>
          <p:spPr bwMode="auto">
            <a:xfrm rot="200439" flipH="1">
              <a:off x="1128" y="1186"/>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Rectangle 58"/>
            <p:cNvSpPr>
              <a:spLocks noChangeArrowheads="1"/>
            </p:cNvSpPr>
            <p:nvPr/>
          </p:nvSpPr>
          <p:spPr bwMode="auto">
            <a:xfrm rot="200439" flipH="1">
              <a:off x="1117" y="1393"/>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Rectangle 59"/>
            <p:cNvSpPr>
              <a:spLocks noChangeArrowheads="1"/>
            </p:cNvSpPr>
            <p:nvPr/>
          </p:nvSpPr>
          <p:spPr bwMode="auto">
            <a:xfrm rot="200439" flipH="1">
              <a:off x="1104" y="1600"/>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Rectangle 60"/>
            <p:cNvSpPr>
              <a:spLocks noChangeArrowheads="1"/>
            </p:cNvSpPr>
            <p:nvPr/>
          </p:nvSpPr>
          <p:spPr bwMode="auto">
            <a:xfrm rot="200439" flipH="1">
              <a:off x="1094" y="1808"/>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Rectangle 61"/>
            <p:cNvSpPr>
              <a:spLocks noChangeArrowheads="1"/>
            </p:cNvSpPr>
            <p:nvPr/>
          </p:nvSpPr>
          <p:spPr bwMode="auto">
            <a:xfrm rot="200439" flipH="1">
              <a:off x="1082" y="2016"/>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Rectangle 62"/>
            <p:cNvSpPr>
              <a:spLocks noChangeArrowheads="1"/>
            </p:cNvSpPr>
            <p:nvPr/>
          </p:nvSpPr>
          <p:spPr bwMode="auto">
            <a:xfrm rot="200439" flipH="1">
              <a:off x="1071" y="2222"/>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Rectangle 63"/>
            <p:cNvSpPr>
              <a:spLocks noChangeArrowheads="1"/>
            </p:cNvSpPr>
            <p:nvPr/>
          </p:nvSpPr>
          <p:spPr bwMode="auto">
            <a:xfrm rot="200439" flipH="1">
              <a:off x="1059" y="2429"/>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Rectangle 64"/>
            <p:cNvSpPr>
              <a:spLocks noChangeArrowheads="1"/>
            </p:cNvSpPr>
            <p:nvPr/>
          </p:nvSpPr>
          <p:spPr bwMode="auto">
            <a:xfrm rot="200439" flipH="1">
              <a:off x="1047" y="2637"/>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Rectangle 65"/>
            <p:cNvSpPr>
              <a:spLocks noChangeArrowheads="1"/>
            </p:cNvSpPr>
            <p:nvPr/>
          </p:nvSpPr>
          <p:spPr bwMode="auto">
            <a:xfrm rot="200439" flipH="1">
              <a:off x="1024" y="3051"/>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Rectangle 66"/>
            <p:cNvSpPr>
              <a:spLocks noChangeArrowheads="1"/>
            </p:cNvSpPr>
            <p:nvPr/>
          </p:nvSpPr>
          <p:spPr bwMode="auto">
            <a:xfrm rot="200439" flipH="1">
              <a:off x="1013" y="3259"/>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 name="Group 67"/>
          <p:cNvGrpSpPr>
            <a:grpSpLocks/>
          </p:cNvGrpSpPr>
          <p:nvPr/>
        </p:nvGrpSpPr>
        <p:grpSpPr bwMode="auto">
          <a:xfrm flipH="1">
            <a:off x="655638" y="1906588"/>
            <a:ext cx="228600" cy="3476625"/>
            <a:chOff x="1013" y="768"/>
            <a:chExt cx="187" cy="2683"/>
          </a:xfrm>
        </p:grpSpPr>
        <p:sp>
          <p:nvSpPr>
            <p:cNvPr id="37" name="Rectangle 68"/>
            <p:cNvSpPr>
              <a:spLocks noChangeArrowheads="1"/>
            </p:cNvSpPr>
            <p:nvPr/>
          </p:nvSpPr>
          <p:spPr bwMode="auto">
            <a:xfrm rot="200439" flipH="1">
              <a:off x="1152" y="768"/>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Rectangle 69"/>
            <p:cNvSpPr>
              <a:spLocks noChangeArrowheads="1"/>
            </p:cNvSpPr>
            <p:nvPr/>
          </p:nvSpPr>
          <p:spPr bwMode="auto">
            <a:xfrm rot="200439" flipH="1">
              <a:off x="1140" y="978"/>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Rectangle 70"/>
            <p:cNvSpPr>
              <a:spLocks noChangeArrowheads="1"/>
            </p:cNvSpPr>
            <p:nvPr/>
          </p:nvSpPr>
          <p:spPr bwMode="auto">
            <a:xfrm rot="200439" flipH="1">
              <a:off x="1036" y="2844"/>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Rectangle 71"/>
            <p:cNvSpPr>
              <a:spLocks noChangeArrowheads="1"/>
            </p:cNvSpPr>
            <p:nvPr/>
          </p:nvSpPr>
          <p:spPr bwMode="auto">
            <a:xfrm rot="200439" flipH="1">
              <a:off x="1128" y="1186"/>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Rectangle 72"/>
            <p:cNvSpPr>
              <a:spLocks noChangeArrowheads="1"/>
            </p:cNvSpPr>
            <p:nvPr/>
          </p:nvSpPr>
          <p:spPr bwMode="auto">
            <a:xfrm rot="200439" flipH="1">
              <a:off x="1117" y="1393"/>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Rectangle 73"/>
            <p:cNvSpPr>
              <a:spLocks noChangeArrowheads="1"/>
            </p:cNvSpPr>
            <p:nvPr/>
          </p:nvSpPr>
          <p:spPr bwMode="auto">
            <a:xfrm rot="200439" flipH="1">
              <a:off x="1104" y="1600"/>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Rectangle 74"/>
            <p:cNvSpPr>
              <a:spLocks noChangeArrowheads="1"/>
            </p:cNvSpPr>
            <p:nvPr/>
          </p:nvSpPr>
          <p:spPr bwMode="auto">
            <a:xfrm rot="200439" flipH="1">
              <a:off x="1094" y="1808"/>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Rectangle 75"/>
            <p:cNvSpPr>
              <a:spLocks noChangeArrowheads="1"/>
            </p:cNvSpPr>
            <p:nvPr/>
          </p:nvSpPr>
          <p:spPr bwMode="auto">
            <a:xfrm rot="200439" flipH="1">
              <a:off x="1082" y="2016"/>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Rectangle 76"/>
            <p:cNvSpPr>
              <a:spLocks noChangeArrowheads="1"/>
            </p:cNvSpPr>
            <p:nvPr/>
          </p:nvSpPr>
          <p:spPr bwMode="auto">
            <a:xfrm rot="200439" flipH="1">
              <a:off x="1071" y="2222"/>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Rectangle 77"/>
            <p:cNvSpPr>
              <a:spLocks noChangeArrowheads="1"/>
            </p:cNvSpPr>
            <p:nvPr/>
          </p:nvSpPr>
          <p:spPr bwMode="auto">
            <a:xfrm rot="200439" flipH="1">
              <a:off x="1059" y="2429"/>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Rectangle 78"/>
            <p:cNvSpPr>
              <a:spLocks noChangeArrowheads="1"/>
            </p:cNvSpPr>
            <p:nvPr/>
          </p:nvSpPr>
          <p:spPr bwMode="auto">
            <a:xfrm rot="200439" flipH="1">
              <a:off x="1047" y="2637"/>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Rectangle 79"/>
            <p:cNvSpPr>
              <a:spLocks noChangeArrowheads="1"/>
            </p:cNvSpPr>
            <p:nvPr/>
          </p:nvSpPr>
          <p:spPr bwMode="auto">
            <a:xfrm rot="200439" flipH="1">
              <a:off x="1024" y="3051"/>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Rectangle 80"/>
            <p:cNvSpPr>
              <a:spLocks noChangeArrowheads="1"/>
            </p:cNvSpPr>
            <p:nvPr/>
          </p:nvSpPr>
          <p:spPr bwMode="auto">
            <a:xfrm rot="200439" flipH="1">
              <a:off x="1013" y="3259"/>
              <a:ext cx="48" cy="19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0" name="Line 82"/>
          <p:cNvSpPr>
            <a:spLocks noChangeShapeType="1"/>
          </p:cNvSpPr>
          <p:nvPr/>
        </p:nvSpPr>
        <p:spPr bwMode="auto">
          <a:xfrm flipH="1">
            <a:off x="1300163" y="3886200"/>
            <a:ext cx="604837"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83"/>
          <p:cNvSpPr>
            <a:spLocks noChangeShapeType="1"/>
          </p:cNvSpPr>
          <p:nvPr/>
        </p:nvSpPr>
        <p:spPr bwMode="auto">
          <a:xfrm flipH="1" flipV="1">
            <a:off x="1241425" y="5327650"/>
            <a:ext cx="663575" cy="9969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84"/>
          <p:cNvSpPr>
            <a:spLocks noChangeShapeType="1"/>
          </p:cNvSpPr>
          <p:nvPr/>
        </p:nvSpPr>
        <p:spPr bwMode="auto">
          <a:xfrm flipH="1">
            <a:off x="1357313" y="1844675"/>
            <a:ext cx="877887" cy="619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Line 85"/>
          <p:cNvSpPr>
            <a:spLocks noChangeShapeType="1"/>
          </p:cNvSpPr>
          <p:nvPr/>
        </p:nvSpPr>
        <p:spPr bwMode="auto">
          <a:xfrm flipH="1" flipV="1">
            <a:off x="1300163" y="2030413"/>
            <a:ext cx="819150" cy="933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Oval 86"/>
          <p:cNvSpPr>
            <a:spLocks noChangeArrowheads="1"/>
          </p:cNvSpPr>
          <p:nvPr/>
        </p:nvSpPr>
        <p:spPr bwMode="auto">
          <a:xfrm>
            <a:off x="1927225" y="1719263"/>
            <a:ext cx="1404938" cy="14938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Rectangle 87"/>
          <p:cNvSpPr>
            <a:spLocks noChangeArrowheads="1"/>
          </p:cNvSpPr>
          <p:nvPr/>
        </p:nvSpPr>
        <p:spPr bwMode="auto">
          <a:xfrm>
            <a:off x="2586038" y="1719263"/>
            <a:ext cx="58737"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6" name="Group 88"/>
          <p:cNvGrpSpPr>
            <a:grpSpLocks/>
          </p:cNvGrpSpPr>
          <p:nvPr/>
        </p:nvGrpSpPr>
        <p:grpSpPr bwMode="auto">
          <a:xfrm flipH="1">
            <a:off x="2644775" y="1844675"/>
            <a:ext cx="657225" cy="808038"/>
            <a:chOff x="1584" y="720"/>
            <a:chExt cx="539" cy="624"/>
          </a:xfrm>
        </p:grpSpPr>
        <p:sp>
          <p:nvSpPr>
            <p:cNvPr id="57" name="Line 89"/>
            <p:cNvSpPr>
              <a:spLocks noChangeShapeType="1"/>
            </p:cNvSpPr>
            <p:nvPr/>
          </p:nvSpPr>
          <p:spPr bwMode="auto">
            <a:xfrm flipV="1">
              <a:off x="1776" y="720"/>
              <a:ext cx="33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90"/>
            <p:cNvSpPr>
              <a:spLocks noChangeShapeType="1"/>
            </p:cNvSpPr>
            <p:nvPr/>
          </p:nvSpPr>
          <p:spPr bwMode="auto">
            <a:xfrm flipV="1">
              <a:off x="1680" y="816"/>
              <a:ext cx="432"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Line 91"/>
            <p:cNvSpPr>
              <a:spLocks noChangeShapeType="1"/>
            </p:cNvSpPr>
            <p:nvPr/>
          </p:nvSpPr>
          <p:spPr bwMode="auto">
            <a:xfrm flipV="1">
              <a:off x="1632" y="912"/>
              <a:ext cx="48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Line 92"/>
            <p:cNvSpPr>
              <a:spLocks noChangeShapeType="1"/>
            </p:cNvSpPr>
            <p:nvPr/>
          </p:nvSpPr>
          <p:spPr bwMode="auto">
            <a:xfrm flipV="1">
              <a:off x="1584" y="1008"/>
              <a:ext cx="52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Line 93"/>
            <p:cNvSpPr>
              <a:spLocks noChangeShapeType="1"/>
            </p:cNvSpPr>
            <p:nvPr/>
          </p:nvSpPr>
          <p:spPr bwMode="auto">
            <a:xfrm flipV="1">
              <a:off x="1584" y="1104"/>
              <a:ext cx="52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Line 94"/>
            <p:cNvSpPr>
              <a:spLocks noChangeShapeType="1"/>
            </p:cNvSpPr>
            <p:nvPr/>
          </p:nvSpPr>
          <p:spPr bwMode="auto">
            <a:xfrm flipV="1">
              <a:off x="1584" y="1200"/>
              <a:ext cx="52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Line 95"/>
            <p:cNvSpPr>
              <a:spLocks noChangeShapeType="1"/>
            </p:cNvSpPr>
            <p:nvPr/>
          </p:nvSpPr>
          <p:spPr bwMode="auto">
            <a:xfrm flipV="1">
              <a:off x="1584" y="1295"/>
              <a:ext cx="539" cy="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4" name="Line 96"/>
          <p:cNvSpPr>
            <a:spLocks noChangeShapeType="1"/>
          </p:cNvSpPr>
          <p:nvPr/>
        </p:nvSpPr>
        <p:spPr bwMode="auto">
          <a:xfrm flipV="1">
            <a:off x="2176463" y="1844675"/>
            <a:ext cx="409575" cy="619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Line 97"/>
          <p:cNvSpPr>
            <a:spLocks noChangeShapeType="1"/>
          </p:cNvSpPr>
          <p:nvPr/>
        </p:nvSpPr>
        <p:spPr bwMode="auto">
          <a:xfrm flipV="1">
            <a:off x="2060575" y="1968500"/>
            <a:ext cx="525463" cy="619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Line 98"/>
          <p:cNvSpPr>
            <a:spLocks noChangeShapeType="1"/>
          </p:cNvSpPr>
          <p:nvPr/>
        </p:nvSpPr>
        <p:spPr bwMode="auto">
          <a:xfrm flipV="1">
            <a:off x="2001838" y="2092325"/>
            <a:ext cx="584200" cy="63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Line 99"/>
          <p:cNvSpPr>
            <a:spLocks noChangeShapeType="1"/>
          </p:cNvSpPr>
          <p:nvPr/>
        </p:nvSpPr>
        <p:spPr bwMode="auto">
          <a:xfrm flipV="1">
            <a:off x="1943100" y="2217738"/>
            <a:ext cx="642938" cy="61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Line 100"/>
          <p:cNvSpPr>
            <a:spLocks noChangeShapeType="1"/>
          </p:cNvSpPr>
          <p:nvPr/>
        </p:nvSpPr>
        <p:spPr bwMode="auto">
          <a:xfrm flipV="1">
            <a:off x="1943100" y="2341563"/>
            <a:ext cx="642938" cy="61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Line 101"/>
          <p:cNvSpPr>
            <a:spLocks noChangeShapeType="1"/>
          </p:cNvSpPr>
          <p:nvPr/>
        </p:nvSpPr>
        <p:spPr bwMode="auto">
          <a:xfrm flipV="1">
            <a:off x="1943100" y="2466975"/>
            <a:ext cx="642938" cy="619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Line 102"/>
          <p:cNvSpPr>
            <a:spLocks noChangeShapeType="1"/>
          </p:cNvSpPr>
          <p:nvPr/>
        </p:nvSpPr>
        <p:spPr bwMode="auto">
          <a:xfrm flipV="1">
            <a:off x="1943100" y="2589213"/>
            <a:ext cx="657225" cy="63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Line 103"/>
          <p:cNvSpPr>
            <a:spLocks noChangeShapeType="1"/>
          </p:cNvSpPr>
          <p:nvPr/>
        </p:nvSpPr>
        <p:spPr bwMode="auto">
          <a:xfrm flipV="1">
            <a:off x="2176463" y="2963863"/>
            <a:ext cx="409575" cy="61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Line 104"/>
          <p:cNvSpPr>
            <a:spLocks noChangeShapeType="1"/>
          </p:cNvSpPr>
          <p:nvPr/>
        </p:nvSpPr>
        <p:spPr bwMode="auto">
          <a:xfrm flipV="1">
            <a:off x="2060575" y="2840038"/>
            <a:ext cx="525463" cy="61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Line 105"/>
          <p:cNvSpPr>
            <a:spLocks noChangeShapeType="1"/>
          </p:cNvSpPr>
          <p:nvPr/>
        </p:nvSpPr>
        <p:spPr bwMode="auto">
          <a:xfrm flipV="1">
            <a:off x="2001838" y="2714625"/>
            <a:ext cx="584200" cy="619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Line 106"/>
          <p:cNvSpPr>
            <a:spLocks noChangeShapeType="1"/>
          </p:cNvSpPr>
          <p:nvPr/>
        </p:nvSpPr>
        <p:spPr bwMode="auto">
          <a:xfrm flipH="1" flipV="1">
            <a:off x="2644775" y="2963863"/>
            <a:ext cx="409575" cy="746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Line 107"/>
          <p:cNvSpPr>
            <a:spLocks noChangeShapeType="1"/>
          </p:cNvSpPr>
          <p:nvPr/>
        </p:nvSpPr>
        <p:spPr bwMode="auto">
          <a:xfrm flipH="1" flipV="1">
            <a:off x="2644775" y="2840038"/>
            <a:ext cx="527050" cy="746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108"/>
          <p:cNvSpPr>
            <a:spLocks noChangeShapeType="1"/>
          </p:cNvSpPr>
          <p:nvPr/>
        </p:nvSpPr>
        <p:spPr bwMode="auto">
          <a:xfrm flipH="1" flipV="1">
            <a:off x="2644775" y="2714625"/>
            <a:ext cx="585788"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Text Box 109"/>
          <p:cNvSpPr txBox="1">
            <a:spLocks noChangeArrowheads="1"/>
          </p:cNvSpPr>
          <p:nvPr/>
        </p:nvSpPr>
        <p:spPr bwMode="auto">
          <a:xfrm>
            <a:off x="1828800" y="3200400"/>
            <a:ext cx="157956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ClrTx/>
              <a:buSzTx/>
              <a:buFontTx/>
              <a:buNone/>
            </a:pPr>
            <a:r>
              <a:rPr lang="en-US" sz="1200"/>
              <a:t>Mini-strips are oriented to approximate an arc</a:t>
            </a:r>
          </a:p>
        </p:txBody>
      </p:sp>
      <p:sp>
        <p:nvSpPr>
          <p:cNvPr id="78" name="Line 112"/>
          <p:cNvSpPr>
            <a:spLocks noChangeShapeType="1"/>
          </p:cNvSpPr>
          <p:nvPr/>
        </p:nvSpPr>
        <p:spPr bwMode="auto">
          <a:xfrm>
            <a:off x="4876800" y="1143000"/>
            <a:ext cx="0" cy="556260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9" name="Rectangle 113"/>
          <p:cNvSpPr>
            <a:spLocks noChangeArrowheads="1"/>
          </p:cNvSpPr>
          <p:nvPr/>
        </p:nvSpPr>
        <p:spPr bwMode="auto">
          <a:xfrm>
            <a:off x="2743200" y="4267200"/>
            <a:ext cx="2133600"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p>
            <a:pPr algn="l">
              <a:spcBef>
                <a:spcPct val="0"/>
              </a:spcBef>
              <a:buClrTx/>
              <a:buSzTx/>
              <a:buFontTx/>
              <a:buChar char="•"/>
            </a:pPr>
            <a:r>
              <a:rPr lang="pl-PL" sz="1400"/>
              <a:t> </a:t>
            </a:r>
            <a:r>
              <a:rPr lang="en-US" sz="1400"/>
              <a:t>Signal holes</a:t>
            </a:r>
          </a:p>
          <a:p>
            <a:pPr algn="l">
              <a:spcBef>
                <a:spcPct val="0"/>
              </a:spcBef>
              <a:buClrTx/>
              <a:buSzTx/>
              <a:buFontTx/>
              <a:buChar char="•"/>
            </a:pPr>
            <a:r>
              <a:rPr lang="pl-PL" sz="1400"/>
              <a:t> </a:t>
            </a:r>
            <a:r>
              <a:rPr lang="en-US" sz="1400"/>
              <a:t>Gain at shaper:  </a:t>
            </a:r>
            <a:r>
              <a:rPr lang="pl-PL" sz="1400"/>
              <a:t/>
            </a:r>
            <a:br>
              <a:rPr lang="pl-PL" sz="1400"/>
            </a:br>
            <a:r>
              <a:rPr lang="pl-PL" sz="1400"/>
              <a:t>  </a:t>
            </a:r>
            <a:r>
              <a:rPr lang="en-US" sz="1400"/>
              <a:t>500 mV/fC</a:t>
            </a:r>
          </a:p>
          <a:p>
            <a:pPr algn="l">
              <a:spcBef>
                <a:spcPct val="0"/>
              </a:spcBef>
              <a:buClrTx/>
              <a:buSzTx/>
              <a:buFontTx/>
              <a:buChar char="•"/>
            </a:pPr>
            <a:r>
              <a:rPr lang="en-US" sz="1400"/>
              <a:t> 3-bit ADC</a:t>
            </a:r>
          </a:p>
          <a:p>
            <a:pPr algn="l">
              <a:spcBef>
                <a:spcPct val="0"/>
              </a:spcBef>
              <a:buClrTx/>
              <a:buSzTx/>
              <a:buFontTx/>
              <a:buChar char="•"/>
            </a:pPr>
            <a:r>
              <a:rPr lang="pl-PL" sz="1400"/>
              <a:t> </a:t>
            </a:r>
            <a:r>
              <a:rPr lang="pl-PL" sz="1400">
                <a:latin typeface="Symbol" pitchFamily="18" charset="2"/>
              </a:rPr>
              <a:t>t</a:t>
            </a:r>
            <a:r>
              <a:rPr lang="pl-PL" sz="1400" baseline="-25000"/>
              <a:t>p</a:t>
            </a:r>
            <a:r>
              <a:rPr lang="en-US" sz="1400"/>
              <a:t>:  60 ns</a:t>
            </a:r>
          </a:p>
          <a:p>
            <a:pPr algn="l">
              <a:spcBef>
                <a:spcPct val="0"/>
              </a:spcBef>
              <a:buClrTx/>
              <a:buSzTx/>
              <a:buFontTx/>
              <a:buChar char="•"/>
            </a:pPr>
            <a:r>
              <a:rPr lang="pl-PL" sz="1400"/>
              <a:t> ENC</a:t>
            </a:r>
            <a:r>
              <a:rPr lang="en-US" sz="1400"/>
              <a:t>:  150e + 140e/pF</a:t>
            </a:r>
          </a:p>
          <a:p>
            <a:pPr algn="l">
              <a:spcBef>
                <a:spcPct val="0"/>
              </a:spcBef>
              <a:buClrTx/>
              <a:buSzTx/>
              <a:buFontTx/>
              <a:buChar char="•"/>
            </a:pPr>
            <a:r>
              <a:rPr lang="pl-PL" sz="1400"/>
              <a:t> </a:t>
            </a:r>
            <a:r>
              <a:rPr lang="en-US" sz="1400"/>
              <a:t>Power</a:t>
            </a:r>
            <a:r>
              <a:rPr lang="pl-PL" sz="1400" baseline="-25000"/>
              <a:t>MAX</a:t>
            </a:r>
            <a:r>
              <a:rPr lang="en-US" sz="1400"/>
              <a:t>:  110 </a:t>
            </a:r>
            <a:r>
              <a:rPr lang="pl-PL" sz="1400">
                <a:latin typeface="Symbol" pitchFamily="18" charset="2"/>
              </a:rPr>
              <a:t>m</a:t>
            </a:r>
            <a:r>
              <a:rPr lang="en-US" sz="1400"/>
              <a:t>W</a:t>
            </a:r>
            <a:r>
              <a:rPr lang="pl-PL" sz="1400"/>
              <a:t>/</a:t>
            </a:r>
            <a:r>
              <a:rPr lang="en-US" sz="1400"/>
              <a:t>ch</a:t>
            </a:r>
            <a:endParaRPr lang="pl-PL" sz="1400"/>
          </a:p>
          <a:p>
            <a:pPr algn="l">
              <a:spcBef>
                <a:spcPct val="0"/>
              </a:spcBef>
              <a:buClrTx/>
              <a:buSzTx/>
              <a:buFontTx/>
              <a:buChar char="•"/>
            </a:pPr>
            <a:r>
              <a:rPr lang="pl-PL" sz="1400"/>
              <a:t> Ileak</a:t>
            </a:r>
            <a:r>
              <a:rPr lang="pl-PL" sz="1400" baseline="-25000"/>
              <a:t>MAX</a:t>
            </a:r>
            <a:r>
              <a:rPr lang="pl-PL" sz="1400"/>
              <a:t>: </a:t>
            </a:r>
            <a:r>
              <a:rPr lang="en-US" sz="1400"/>
              <a:t>100nA/strip </a:t>
            </a:r>
          </a:p>
        </p:txBody>
      </p:sp>
      <p:pic>
        <p:nvPicPr>
          <p:cNvPr id="80" name="Picture 114" descr="FVTX Half Assy 3"/>
          <p:cNvPicPr>
            <a:picLocks noChangeAspect="1" noChangeArrowheads="1"/>
          </p:cNvPicPr>
          <p:nvPr/>
        </p:nvPicPr>
        <p:blipFill>
          <a:blip r:embed="rId3">
            <a:extLst>
              <a:ext uri="{28A0092B-C50C-407E-A947-70E740481C1C}">
                <a14:useLocalDpi xmlns:a14="http://schemas.microsoft.com/office/drawing/2010/main" val="0"/>
              </a:ext>
            </a:extLst>
          </a:blip>
          <a:srcRect l="31136" t="7674" r="34773" b="15010"/>
          <a:stretch>
            <a:fillRect/>
          </a:stretch>
        </p:blipFill>
        <p:spPr bwMode="auto">
          <a:xfrm>
            <a:off x="3429000" y="1828800"/>
            <a:ext cx="13017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3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827213"/>
            <a:ext cx="2559050" cy="343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 name="Text Box 308"/>
          <p:cNvSpPr txBox="1">
            <a:spLocks noChangeArrowheads="1"/>
          </p:cNvSpPr>
          <p:nvPr/>
        </p:nvSpPr>
        <p:spPr bwMode="auto">
          <a:xfrm>
            <a:off x="7620000" y="2362200"/>
            <a:ext cx="15240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buClrTx/>
              <a:buSzTx/>
              <a:buFontTx/>
              <a:buChar char="•"/>
            </a:pPr>
            <a:r>
              <a:rPr lang="pl-PL" sz="1600"/>
              <a:t> </a:t>
            </a:r>
            <a:r>
              <a:rPr lang="en-US" sz="1600"/>
              <a:t>8:1 Mu</a:t>
            </a:r>
            <a:r>
              <a:rPr lang="pl-PL" sz="1600"/>
              <a:t>xes</a:t>
            </a:r>
            <a:r>
              <a:rPr lang="en-US" sz="1600"/>
              <a:t> run @ 16 MHz to sample each channel at 500</a:t>
            </a:r>
          </a:p>
          <a:p>
            <a:pPr algn="l">
              <a:spcBef>
                <a:spcPct val="0"/>
              </a:spcBef>
              <a:buClrTx/>
              <a:buSzTx/>
              <a:buFontTx/>
              <a:buChar char="•"/>
            </a:pPr>
            <a:r>
              <a:rPr lang="en-US" sz="1600"/>
              <a:t> 2 Msps per channel</a:t>
            </a:r>
          </a:p>
          <a:p>
            <a:pPr algn="l">
              <a:spcBef>
                <a:spcPct val="0"/>
              </a:spcBef>
              <a:buClrTx/>
              <a:buSzTx/>
              <a:buFontTx/>
              <a:buChar char="•"/>
            </a:pPr>
            <a:r>
              <a:rPr lang="en-US" sz="1600"/>
              <a:t> Adjustable risetime &amp; fall</a:t>
            </a:r>
            <a:r>
              <a:rPr lang="pl-PL" sz="1600"/>
              <a:t>-</a:t>
            </a:r>
            <a:r>
              <a:rPr lang="en-US" sz="1600"/>
              <a:t>time</a:t>
            </a:r>
          </a:p>
        </p:txBody>
      </p:sp>
      <p:pic>
        <p:nvPicPr>
          <p:cNvPr id="83" name="Picture 333"/>
          <p:cNvPicPr>
            <a:picLocks noChangeAspect="1" noChangeArrowheads="1"/>
          </p:cNvPicPr>
          <p:nvPr/>
        </p:nvPicPr>
        <p:blipFill>
          <a:blip r:embed="rId5">
            <a:extLst>
              <a:ext uri="{28A0092B-C50C-407E-A947-70E740481C1C}">
                <a14:useLocalDpi xmlns:a14="http://schemas.microsoft.com/office/drawing/2010/main" val="0"/>
              </a:ext>
            </a:extLst>
          </a:blip>
          <a:srcRect r="15561"/>
          <a:stretch>
            <a:fillRect/>
          </a:stretch>
        </p:blipFill>
        <p:spPr bwMode="auto">
          <a:xfrm>
            <a:off x="5029200" y="5410200"/>
            <a:ext cx="4152900" cy="110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 name="TextBox 3"/>
          <p:cNvSpPr txBox="1">
            <a:spLocks noChangeArrowheads="1"/>
          </p:cNvSpPr>
          <p:nvPr/>
        </p:nvSpPr>
        <p:spPr bwMode="auto">
          <a:xfrm rot="20523871">
            <a:off x="311150" y="6138863"/>
            <a:ext cx="1195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pl-PL" sz="1800">
                <a:solidFill>
                  <a:srgbClr val="00FF00"/>
                </a:solidFill>
                <a:latin typeface="Calibri" pitchFamily="34" charset="0"/>
              </a:rPr>
              <a:t>completed</a:t>
            </a:r>
            <a:endParaRPr lang="en-US" sz="1800">
              <a:solidFill>
                <a:srgbClr val="00FF00"/>
              </a:solidFill>
              <a:latin typeface="Calibri" pitchFamily="34" charset="0"/>
            </a:endParaRPr>
          </a:p>
        </p:txBody>
      </p:sp>
      <p:sp>
        <p:nvSpPr>
          <p:cNvPr id="85" name="TextBox 3"/>
          <p:cNvSpPr txBox="1">
            <a:spLocks noChangeArrowheads="1"/>
          </p:cNvSpPr>
          <p:nvPr/>
        </p:nvSpPr>
        <p:spPr bwMode="auto">
          <a:xfrm rot="20523871">
            <a:off x="7848600" y="4876800"/>
            <a:ext cx="1195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pl-PL" sz="1800" dirty="0">
                <a:solidFill>
                  <a:srgbClr val="00FF00"/>
                </a:solidFill>
                <a:latin typeface="Calibri" pitchFamily="34" charset="0"/>
              </a:rPr>
              <a:t>completed</a:t>
            </a:r>
            <a:endParaRPr lang="en-US" sz="1800" dirty="0">
              <a:solidFill>
                <a:srgbClr val="00FF00"/>
              </a:solidFill>
              <a:latin typeface="Calibri" pitchFamily="34" charset="0"/>
            </a:endParaRPr>
          </a:p>
        </p:txBody>
      </p:sp>
      <p:sp>
        <p:nvSpPr>
          <p:cNvPr id="86" name="Text Box 36"/>
          <p:cNvSpPr txBox="1">
            <a:spLocks noChangeArrowheads="1"/>
          </p:cNvSpPr>
          <p:nvPr/>
        </p:nvSpPr>
        <p:spPr bwMode="auto">
          <a:xfrm>
            <a:off x="8616950" y="5715000"/>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ClrTx/>
              <a:buSzTx/>
              <a:buFontTx/>
              <a:buNone/>
            </a:pPr>
            <a:r>
              <a:rPr lang="en-US" sz="1800" b="0">
                <a:solidFill>
                  <a:srgbClr val="00FF00"/>
                </a:solidFill>
                <a:latin typeface="Times New Roman" pitchFamily="18" charset="0"/>
              </a:rPr>
              <a:t>DAQ</a:t>
            </a:r>
          </a:p>
        </p:txBody>
      </p:sp>
      <p:sp>
        <p:nvSpPr>
          <p:cNvPr id="88"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396267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Effect transition="in" filter="fade">
                                      <p:cBhvr>
                                        <p:cTn id="7" dur="500"/>
                                        <p:tgtEl>
                                          <p:spTgt spid="82">
                                            <p:txEl>
                                              <p:pRg st="0" end="0"/>
                                            </p:txEl>
                                          </p:spTgt>
                                        </p:tgtEl>
                                      </p:cBhvr>
                                    </p:animEffect>
                                  </p:childTnLst>
                                  <p:subTnLst>
                                    <p:animClr clrSpc="rgb" dir="cw">
                                      <p:cBhvr override="childStyle">
                                        <p:cTn dur="1" fill="hold" display="0" masterRel="nextClick" afterEffect="1"/>
                                        <p:tgtEl>
                                          <p:spTgt spid="82">
                                            <p:txEl>
                                              <p:pRg st="0" end="0"/>
                                            </p:txEl>
                                          </p:spTgt>
                                        </p:tgtEl>
                                        <p:attrNameLst>
                                          <p:attrName>ppt_c</p:attrName>
                                        </p:attrNameLst>
                                      </p:cBhvr>
                                      <p:to>
                                        <a:schemeClr val="bg2"/>
                                      </p:to>
                                    </p:animClr>
                                  </p:subTnLst>
                                </p:cTn>
                              </p:par>
                              <p:par>
                                <p:cTn id="8" presetID="10" presetClass="entr" presetSubtype="0" fill="hold" grpId="0" nodeType="withEffect">
                                  <p:stCondLst>
                                    <p:cond delay="0"/>
                                  </p:stCondLst>
                                  <p:childTnLst>
                                    <p:set>
                                      <p:cBhvr>
                                        <p:cTn id="9" dur="1" fill="hold">
                                          <p:stCondLst>
                                            <p:cond delay="0"/>
                                          </p:stCondLst>
                                        </p:cTn>
                                        <p:tgtEl>
                                          <p:spTgt spid="82">
                                            <p:txEl>
                                              <p:pRg st="1" end="1"/>
                                            </p:txEl>
                                          </p:spTgt>
                                        </p:tgtEl>
                                        <p:attrNameLst>
                                          <p:attrName>style.visibility</p:attrName>
                                        </p:attrNameLst>
                                      </p:cBhvr>
                                      <p:to>
                                        <p:strVal val="visible"/>
                                      </p:to>
                                    </p:set>
                                    <p:animEffect transition="in" filter="fade">
                                      <p:cBhvr>
                                        <p:cTn id="10" dur="500"/>
                                        <p:tgtEl>
                                          <p:spTgt spid="82">
                                            <p:txEl>
                                              <p:pRg st="1" end="1"/>
                                            </p:txEl>
                                          </p:spTgt>
                                        </p:tgtEl>
                                      </p:cBhvr>
                                    </p:animEffect>
                                  </p:childTnLst>
                                  <p:subTnLst>
                                    <p:animClr clrSpc="rgb" dir="cw">
                                      <p:cBhvr override="childStyle">
                                        <p:cTn dur="1" fill="hold" display="0" masterRel="nextClick" afterEffect="1"/>
                                        <p:tgtEl>
                                          <p:spTgt spid="82">
                                            <p:txEl>
                                              <p:pRg st="1" end="1"/>
                                            </p:txEl>
                                          </p:spTgt>
                                        </p:tgtEl>
                                        <p:attrNameLst>
                                          <p:attrName>ppt_c</p:attrName>
                                        </p:attrNameLst>
                                      </p:cBhvr>
                                      <p:to>
                                        <a:schemeClr val="bg2"/>
                                      </p:to>
                                    </p:animClr>
                                  </p:subTnLst>
                                </p:cTn>
                              </p:par>
                              <p:par>
                                <p:cTn id="11" presetID="10" presetClass="entr" presetSubtype="0" fill="hold" grpId="0" nodeType="withEffect">
                                  <p:stCondLst>
                                    <p:cond delay="0"/>
                                  </p:stCondLst>
                                  <p:childTnLst>
                                    <p:set>
                                      <p:cBhvr>
                                        <p:cTn id="12" dur="1" fill="hold">
                                          <p:stCondLst>
                                            <p:cond delay="0"/>
                                          </p:stCondLst>
                                        </p:cTn>
                                        <p:tgtEl>
                                          <p:spTgt spid="82">
                                            <p:txEl>
                                              <p:pRg st="2" end="2"/>
                                            </p:txEl>
                                          </p:spTgt>
                                        </p:tgtEl>
                                        <p:attrNameLst>
                                          <p:attrName>style.visibility</p:attrName>
                                        </p:attrNameLst>
                                      </p:cBhvr>
                                      <p:to>
                                        <p:strVal val="visible"/>
                                      </p:to>
                                    </p:set>
                                    <p:animEffect transition="in" filter="fade">
                                      <p:cBhvr>
                                        <p:cTn id="13" dur="500"/>
                                        <p:tgtEl>
                                          <p:spTgt spid="82">
                                            <p:txEl>
                                              <p:pRg st="2" end="2"/>
                                            </p:txEl>
                                          </p:spTgt>
                                        </p:tgtEl>
                                      </p:cBhvr>
                                    </p:animEffect>
                                  </p:childTnLst>
                                  <p:subTnLst>
                                    <p:animClr clrSpc="rgb" dir="cw">
                                      <p:cBhvr override="childStyle">
                                        <p:cTn dur="1" fill="hold" display="0" masterRel="nextClick" afterEffect="1"/>
                                        <p:tgtEl>
                                          <p:spTgt spid="82">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19</a:t>
            </a:fld>
            <a:endParaRPr lang="en-US"/>
          </a:p>
        </p:txBody>
      </p:sp>
      <p:pic>
        <p:nvPicPr>
          <p:cNvPr id="4" name="Picture 5" descr="IMG_0050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2651125" cy="373856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30EB3EE6-A666-46FE-B70D-EEF4F23851CA}" type="slidenum">
              <a:rPr lang="en-US" sz="1200" b="0">
                <a:solidFill>
                  <a:srgbClr val="FFFFFF"/>
                </a:solidFill>
              </a:rPr>
              <a:pPr algn="l" eaLnBrk="1" hangingPunct="1">
                <a:spcBef>
                  <a:spcPct val="0"/>
                </a:spcBef>
                <a:buClrTx/>
                <a:buSzTx/>
                <a:buFontTx/>
                <a:buNone/>
              </a:pPr>
              <a:t>19</a:t>
            </a:fld>
            <a:endParaRPr lang="en-US" sz="1200" b="0">
              <a:solidFill>
                <a:srgbClr val="FFFFFF"/>
              </a:solidFill>
            </a:endParaRPr>
          </a:p>
        </p:txBody>
      </p:sp>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295525"/>
            <a:ext cx="5957888" cy="418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10"/>
          <p:cNvSpPr>
            <a:spLocks noChangeArrowheads="1"/>
          </p:cNvSpPr>
          <p:nvPr/>
        </p:nvSpPr>
        <p:spPr bwMode="auto">
          <a:xfrm>
            <a:off x="4697730" y="4167766"/>
            <a:ext cx="3939540" cy="138545"/>
          </a:xfrm>
          <a:prstGeom prst="rect">
            <a:avLst/>
          </a:prstGeom>
          <a:solidFill>
            <a:srgbClr val="FF0000">
              <a:alpha val="3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itle 3"/>
          <p:cNvSpPr>
            <a:spLocks/>
          </p:cNvSpPr>
          <p:nvPr/>
        </p:nvSpPr>
        <p:spPr bwMode="auto">
          <a:xfrm>
            <a:off x="152400" y="2262298"/>
            <a:ext cx="4610100" cy="45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lnSpc>
                <a:spcPct val="90000"/>
              </a:lnSpc>
              <a:spcBef>
                <a:spcPct val="0"/>
              </a:spcBef>
              <a:buClrTx/>
              <a:buSzTx/>
              <a:buFontTx/>
              <a:buNone/>
            </a:pPr>
            <a:r>
              <a:rPr lang="pl-PL" sz="1800" b="0" dirty="0">
                <a:solidFill>
                  <a:srgbClr val="00FF00"/>
                </a:solidFill>
              </a:rPr>
              <a:t>PHENIX @ RHIC</a:t>
            </a:r>
            <a:endParaRPr lang="en-US" sz="1800" b="0" i="1" dirty="0">
              <a:solidFill>
                <a:srgbClr val="00FF00"/>
              </a:solidFill>
            </a:endParaRPr>
          </a:p>
        </p:txBody>
      </p:sp>
      <p:sp>
        <p:nvSpPr>
          <p:cNvPr id="11" name="Rectangle 3"/>
          <p:cNvSpPr txBox="1">
            <a:spLocks noChangeArrowheads="1"/>
          </p:cNvSpPr>
          <p:nvPr/>
        </p:nvSpPr>
        <p:spPr bwMode="auto">
          <a:xfrm>
            <a:off x="152400" y="304800"/>
            <a:ext cx="8777288" cy="180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marL="0" indent="0">
              <a:buFontTx/>
              <a:buNone/>
            </a:pPr>
            <a:r>
              <a:rPr lang="pl-PL" sz="2100" b="0" dirty="0" smtClean="0"/>
              <a:t>close collaboration with: </a:t>
            </a:r>
            <a:endParaRPr lang="en-US" sz="2100" b="0" dirty="0" smtClean="0"/>
          </a:p>
          <a:p>
            <a:pPr>
              <a:buFont typeface="Arial" pitchFamily="34" charset="0"/>
              <a:buChar char="•"/>
            </a:pPr>
            <a:r>
              <a:rPr lang="pl-PL" sz="2100" b="0" dirty="0" smtClean="0"/>
              <a:t>physicists from Fermilab and other laboratories from the US and abroad BNL, LBNL, ANL, LANL, MIT-LL, SANDIA, CERN, KEK, and UPenn, CornellU, GT, SMU ... + numerous laboratories and universities</a:t>
            </a:r>
            <a:r>
              <a:rPr lang="en-US" sz="2100" b="0" dirty="0" smtClean="0"/>
              <a:t> </a:t>
            </a:r>
            <a:r>
              <a:rPr lang="pl-PL" sz="2100" b="0" dirty="0" smtClean="0"/>
              <a:t>and with detector and electronics development teams </a:t>
            </a:r>
            <a:endParaRPr lang="en-US" sz="2100" b="0" dirty="0" smtClean="0"/>
          </a:p>
        </p:txBody>
      </p:sp>
      <p:sp>
        <p:nvSpPr>
          <p:cNvPr id="12"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583690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r>
              <a:rPr lang="en-US" smtClean="0"/>
              <a:t>Outline</a:t>
            </a:r>
          </a:p>
        </p:txBody>
      </p:sp>
      <p:sp>
        <p:nvSpPr>
          <p:cNvPr id="15363" name="Content Placeholder 4"/>
          <p:cNvSpPr>
            <a:spLocks noGrp="1"/>
          </p:cNvSpPr>
          <p:nvPr>
            <p:ph idx="1"/>
          </p:nvPr>
        </p:nvSpPr>
        <p:spPr>
          <a:xfrm>
            <a:off x="838200" y="990600"/>
            <a:ext cx="8077200" cy="5486400"/>
          </a:xfrm>
        </p:spPr>
        <p:txBody>
          <a:bodyPr/>
          <a:lstStyle/>
          <a:p>
            <a:r>
              <a:rPr lang="en-US" dirty="0" smtClean="0"/>
              <a:t>Introduction</a:t>
            </a:r>
            <a:r>
              <a:rPr lang="pl-PL" dirty="0" smtClean="0"/>
              <a:t>: </a:t>
            </a:r>
            <a:endParaRPr lang="en-US" dirty="0" smtClean="0"/>
          </a:p>
          <a:p>
            <a:pPr lvl="1"/>
            <a:r>
              <a:rPr lang="en-US" dirty="0"/>
              <a:t>M</a:t>
            </a:r>
            <a:r>
              <a:rPr lang="pl-PL" dirty="0" smtClean="0"/>
              <a:t>ission </a:t>
            </a:r>
            <a:endParaRPr lang="en-US" dirty="0" smtClean="0"/>
          </a:p>
          <a:p>
            <a:pPr lvl="1"/>
            <a:r>
              <a:rPr lang="pl-PL" dirty="0" smtClean="0"/>
              <a:t>Resources</a:t>
            </a:r>
            <a:r>
              <a:rPr lang="en-US" dirty="0" smtClean="0"/>
              <a:t> (people, tools, instruments, competences)</a:t>
            </a:r>
            <a:endParaRPr lang="en-US" dirty="0" smtClean="0"/>
          </a:p>
          <a:p>
            <a:r>
              <a:rPr lang="pl-PL" dirty="0" smtClean="0"/>
              <a:t>ASICs</a:t>
            </a:r>
            <a:r>
              <a:rPr lang="en-US" dirty="0" smtClean="0"/>
              <a:t> </a:t>
            </a:r>
            <a:r>
              <a:rPr lang="pl-PL" dirty="0" smtClean="0"/>
              <a:t>/</a:t>
            </a:r>
            <a:r>
              <a:rPr lang="en-US" dirty="0" smtClean="0"/>
              <a:t> </a:t>
            </a:r>
            <a:r>
              <a:rPr lang="pl-PL" dirty="0" smtClean="0"/>
              <a:t>sensors </a:t>
            </a:r>
            <a:r>
              <a:rPr lang="en-US" dirty="0" smtClean="0"/>
              <a:t>– major </a:t>
            </a:r>
            <a:r>
              <a:rPr lang="pl-PL" dirty="0" smtClean="0"/>
              <a:t>projects </a:t>
            </a:r>
            <a:r>
              <a:rPr lang="pl-PL" dirty="0" smtClean="0"/>
              <a:t>and </a:t>
            </a:r>
            <a:r>
              <a:rPr lang="pl-PL" dirty="0" smtClean="0"/>
              <a:t>technologies</a:t>
            </a:r>
            <a:endParaRPr lang="en-US" dirty="0"/>
          </a:p>
          <a:p>
            <a:pPr lvl="1"/>
            <a:r>
              <a:rPr lang="en-US" dirty="0" smtClean="0"/>
              <a:t>Projects accomplished</a:t>
            </a:r>
          </a:p>
          <a:p>
            <a:pPr lvl="1"/>
            <a:r>
              <a:rPr lang="en-US" dirty="0" smtClean="0"/>
              <a:t>Current projects</a:t>
            </a:r>
          </a:p>
          <a:p>
            <a:pPr lvl="1"/>
            <a:r>
              <a:rPr lang="en-US" dirty="0" smtClean="0"/>
              <a:t>Look at the future</a:t>
            </a:r>
            <a:endParaRPr lang="en-US" dirty="0" smtClean="0"/>
          </a:p>
          <a:p>
            <a:r>
              <a:rPr lang="en-US" dirty="0" smtClean="0"/>
              <a:t>Collaborative efforts</a:t>
            </a:r>
          </a:p>
          <a:p>
            <a:pPr lvl="1"/>
            <a:r>
              <a:rPr lang="en-US" dirty="0" smtClean="0"/>
              <a:t>With other government laboratories</a:t>
            </a:r>
          </a:p>
          <a:p>
            <a:pPr lvl="1"/>
            <a:r>
              <a:rPr lang="en-US" dirty="0" smtClean="0"/>
              <a:t>International efforts</a:t>
            </a:r>
          </a:p>
          <a:p>
            <a:pPr lvl="1"/>
            <a:r>
              <a:rPr lang="en-US" dirty="0" smtClean="0"/>
              <a:t>With industrial partners</a:t>
            </a:r>
            <a:endParaRPr lang="pl-PL" dirty="0" smtClean="0"/>
          </a:p>
          <a:p>
            <a:r>
              <a:rPr lang="pl-PL" dirty="0" smtClean="0"/>
              <a:t>In</a:t>
            </a:r>
            <a:r>
              <a:rPr lang="en-US" dirty="0" err="1" smtClean="0"/>
              <a:t>frastructure</a:t>
            </a:r>
            <a:r>
              <a:rPr lang="en-US" dirty="0" smtClean="0"/>
              <a:t> for ASIC testing and around</a:t>
            </a:r>
          </a:p>
          <a:p>
            <a:r>
              <a:rPr lang="en-US" dirty="0" smtClean="0"/>
              <a:t>Risks and potential deficiencies</a:t>
            </a:r>
            <a:endParaRPr lang="en-US" dirty="0" smtClean="0"/>
          </a:p>
          <a:p>
            <a:r>
              <a:rPr lang="en-US" dirty="0" smtClean="0"/>
              <a:t>Conclusion</a:t>
            </a:r>
          </a:p>
        </p:txBody>
      </p:sp>
      <p:sp>
        <p:nvSpPr>
          <p:cNvPr id="15364"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1536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fld id="{891CCBF3-7679-4256-8AF3-4ED282D5F804}" type="slidenum">
              <a:rPr lang="en-US" sz="1200">
                <a:solidFill>
                  <a:srgbClr val="FFFFFF"/>
                </a:solidFill>
              </a:rPr>
              <a:pPr eaLnBrk="1" hangingPunct="1"/>
              <a:t>2</a:t>
            </a:fld>
            <a:endParaRPr lang="en-US" sz="1200">
              <a:solidFill>
                <a:srgbClr val="FFFF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20</a:t>
            </a:fld>
            <a:endParaRPr lang="en-US"/>
          </a:p>
        </p:txBody>
      </p:sp>
      <p:sp>
        <p:nvSpPr>
          <p:cNvPr id="5" name="TextBox 4"/>
          <p:cNvSpPr txBox="1"/>
          <p:nvPr/>
        </p:nvSpPr>
        <p:spPr>
          <a:xfrm>
            <a:off x="457200" y="2667000"/>
            <a:ext cx="4495800" cy="2708434"/>
          </a:xfrm>
          <a:prstGeom prst="rect">
            <a:avLst/>
          </a:prstGeom>
          <a:noFill/>
        </p:spPr>
        <p:txBody>
          <a:bodyPr wrap="square" rtlCol="0">
            <a:spAutoFit/>
          </a:bodyPr>
          <a:lstStyle/>
          <a:p>
            <a:pPr algn="l">
              <a:spcBef>
                <a:spcPts val="284"/>
              </a:spcBef>
            </a:pPr>
            <a:r>
              <a:rPr lang="en-US" sz="1800" b="1" u="sng" dirty="0" smtClean="0">
                <a:solidFill>
                  <a:srgbClr val="FFFF00"/>
                </a:solidFill>
              </a:rPr>
              <a:t>QIE10 </a:t>
            </a:r>
            <a:r>
              <a:rPr lang="en-US" sz="1800" b="1" u="sng" dirty="0" smtClean="0">
                <a:solidFill>
                  <a:srgbClr val="FFFF00"/>
                </a:solidFill>
              </a:rPr>
              <a:t>successor </a:t>
            </a:r>
            <a:r>
              <a:rPr lang="en-US" sz="1800" b="1" u="sng" dirty="0" smtClean="0">
                <a:solidFill>
                  <a:srgbClr val="FFFF00"/>
                </a:solidFill>
              </a:rPr>
              <a:t>of </a:t>
            </a:r>
            <a:r>
              <a:rPr lang="en-US" sz="1800" b="1" u="sng" dirty="0" smtClean="0">
                <a:solidFill>
                  <a:srgbClr val="FFFF00"/>
                </a:solidFill>
              </a:rPr>
              <a:t>QIE8:</a:t>
            </a:r>
            <a:endParaRPr lang="en-US" sz="1800" b="1" dirty="0">
              <a:solidFill>
                <a:srgbClr val="FFFF00"/>
              </a:solidFill>
            </a:endParaRPr>
          </a:p>
          <a:p>
            <a:pPr algn="l">
              <a:spcBef>
                <a:spcPts val="284"/>
              </a:spcBef>
            </a:pPr>
            <a:r>
              <a:rPr lang="en-US" sz="1800" b="1" dirty="0" smtClean="0">
                <a:solidFill>
                  <a:srgbClr val="FFFF00"/>
                </a:solidFill>
              </a:rPr>
              <a:t>QIE8:  0 – 30 </a:t>
            </a:r>
            <a:r>
              <a:rPr lang="en-US" sz="1800" b="1" dirty="0" err="1" smtClean="0">
                <a:solidFill>
                  <a:srgbClr val="FFFF00"/>
                </a:solidFill>
              </a:rPr>
              <a:t>pC</a:t>
            </a:r>
            <a:r>
              <a:rPr lang="en-US" sz="1800" b="1" dirty="0" smtClean="0">
                <a:solidFill>
                  <a:srgbClr val="FFFF00"/>
                </a:solidFill>
              </a:rPr>
              <a:t> range, with 2.7 </a:t>
            </a:r>
            <a:r>
              <a:rPr lang="en-US" sz="1800" b="1" dirty="0" err="1" smtClean="0">
                <a:solidFill>
                  <a:srgbClr val="FFFF00"/>
                </a:solidFill>
              </a:rPr>
              <a:t>fC</a:t>
            </a:r>
            <a:r>
              <a:rPr lang="en-US" sz="1800" b="1" dirty="0" smtClean="0">
                <a:solidFill>
                  <a:srgbClr val="FFFF00"/>
                </a:solidFill>
              </a:rPr>
              <a:t>/LSB </a:t>
            </a:r>
            <a:r>
              <a:rPr lang="en-US" sz="1800" b="1" dirty="0" smtClean="0">
                <a:solidFill>
                  <a:srgbClr val="FFFF00"/>
                </a:solidFill>
              </a:rPr>
              <a:t/>
            </a:r>
            <a:br>
              <a:rPr lang="en-US" sz="1800" b="1" dirty="0" smtClean="0">
                <a:solidFill>
                  <a:srgbClr val="FFFF00"/>
                </a:solidFill>
              </a:rPr>
            </a:br>
            <a:r>
              <a:rPr lang="en-US" sz="1800" b="1" dirty="0" smtClean="0">
                <a:solidFill>
                  <a:srgbClr val="FFFF00"/>
                </a:solidFill>
              </a:rPr>
              <a:t>at </a:t>
            </a:r>
            <a:r>
              <a:rPr lang="en-US" sz="1800" b="1" dirty="0" smtClean="0">
                <a:solidFill>
                  <a:srgbClr val="FFFF00"/>
                </a:solidFill>
              </a:rPr>
              <a:t>the low end (13.5-bit dynamic range)</a:t>
            </a:r>
          </a:p>
          <a:p>
            <a:pPr algn="l">
              <a:spcBef>
                <a:spcPts val="284"/>
              </a:spcBef>
            </a:pPr>
            <a:r>
              <a:rPr lang="en-US" sz="1800" b="1" dirty="0">
                <a:solidFill>
                  <a:srgbClr val="FFFF00"/>
                </a:solidFill>
              </a:rPr>
              <a:t>R</a:t>
            </a:r>
            <a:r>
              <a:rPr lang="en-US" sz="1800" b="1" dirty="0" smtClean="0">
                <a:solidFill>
                  <a:srgbClr val="FFFF00"/>
                </a:solidFill>
              </a:rPr>
              <a:t>esolution = 2</a:t>
            </a:r>
            <a:r>
              <a:rPr lang="en-US" sz="1800" b="1" dirty="0" smtClean="0">
                <a:solidFill>
                  <a:srgbClr val="FFFF00"/>
                </a:solidFill>
              </a:rPr>
              <a:t>%</a:t>
            </a:r>
            <a:endParaRPr lang="en-US" sz="1800" b="1" dirty="0" smtClean="0">
              <a:solidFill>
                <a:srgbClr val="FFFF00"/>
              </a:solidFill>
            </a:endParaRPr>
          </a:p>
          <a:p>
            <a:pPr algn="l">
              <a:spcBef>
                <a:spcPts val="284"/>
              </a:spcBef>
            </a:pPr>
            <a:r>
              <a:rPr lang="en-US" sz="1800" b="1" dirty="0" smtClean="0">
                <a:solidFill>
                  <a:srgbClr val="00FF00"/>
                </a:solidFill>
              </a:rPr>
              <a:t>QIE10:  0 – 330 </a:t>
            </a:r>
            <a:r>
              <a:rPr lang="en-US" sz="1800" b="1" dirty="0" err="1" smtClean="0">
                <a:solidFill>
                  <a:srgbClr val="00FF00"/>
                </a:solidFill>
              </a:rPr>
              <a:t>pC</a:t>
            </a:r>
            <a:r>
              <a:rPr lang="en-US" sz="1800" b="1" dirty="0" smtClean="0">
                <a:solidFill>
                  <a:srgbClr val="00FF00"/>
                </a:solidFill>
              </a:rPr>
              <a:t> range </a:t>
            </a:r>
            <a:r>
              <a:rPr lang="en-US" sz="1800" b="1" dirty="0" smtClean="0">
                <a:solidFill>
                  <a:srgbClr val="00FF00"/>
                </a:solidFill>
              </a:rPr>
              <a:t>(</a:t>
            </a:r>
            <a:r>
              <a:rPr lang="en-US" sz="1800" b="1" i="1" dirty="0" smtClean="0">
                <a:solidFill>
                  <a:srgbClr val="00FF00"/>
                </a:solidFill>
              </a:rPr>
              <a:t>10x higher</a:t>
            </a:r>
            <a:r>
              <a:rPr lang="en-US" sz="1800" b="1" i="1" dirty="0" smtClean="0">
                <a:solidFill>
                  <a:srgbClr val="00FF00"/>
                </a:solidFill>
              </a:rPr>
              <a:t>!</a:t>
            </a:r>
            <a:r>
              <a:rPr lang="en-US" sz="1800" b="1" dirty="0" smtClean="0">
                <a:solidFill>
                  <a:srgbClr val="00FF00"/>
                </a:solidFill>
              </a:rPr>
              <a:t>), </a:t>
            </a:r>
            <a:r>
              <a:rPr lang="en-US" sz="1800" b="1" dirty="0" smtClean="0">
                <a:solidFill>
                  <a:srgbClr val="00FF00"/>
                </a:solidFill>
              </a:rPr>
              <a:t/>
            </a:r>
            <a:br>
              <a:rPr lang="en-US" sz="1800" b="1" dirty="0" smtClean="0">
                <a:solidFill>
                  <a:srgbClr val="00FF00"/>
                </a:solidFill>
              </a:rPr>
            </a:br>
            <a:r>
              <a:rPr lang="en-US" sz="1800" b="1" dirty="0" smtClean="0">
                <a:solidFill>
                  <a:srgbClr val="00FF00"/>
                </a:solidFill>
              </a:rPr>
              <a:t>with </a:t>
            </a:r>
            <a:r>
              <a:rPr lang="en-US" sz="1800" b="1" dirty="0" smtClean="0">
                <a:solidFill>
                  <a:srgbClr val="00FF00"/>
                </a:solidFill>
              </a:rPr>
              <a:t>3 </a:t>
            </a:r>
            <a:r>
              <a:rPr lang="en-US" sz="1800" b="1" dirty="0" err="1" smtClean="0">
                <a:solidFill>
                  <a:srgbClr val="00FF00"/>
                </a:solidFill>
              </a:rPr>
              <a:t>fC</a:t>
            </a:r>
            <a:r>
              <a:rPr lang="en-US" sz="1800" b="1" dirty="0" smtClean="0">
                <a:solidFill>
                  <a:srgbClr val="00FF00"/>
                </a:solidFill>
              </a:rPr>
              <a:t>/LSB at the low end </a:t>
            </a:r>
            <a:r>
              <a:rPr lang="en-US" sz="1800" b="1" dirty="0" smtClean="0">
                <a:solidFill>
                  <a:srgbClr val="00FF00"/>
                </a:solidFill>
              </a:rPr>
              <a:t/>
            </a:r>
            <a:br>
              <a:rPr lang="en-US" sz="1800" b="1" dirty="0" smtClean="0">
                <a:solidFill>
                  <a:srgbClr val="00FF00"/>
                </a:solidFill>
              </a:rPr>
            </a:br>
            <a:r>
              <a:rPr lang="en-US" sz="1800" b="1" dirty="0" smtClean="0">
                <a:solidFill>
                  <a:srgbClr val="00FF00"/>
                </a:solidFill>
              </a:rPr>
              <a:t>(</a:t>
            </a:r>
            <a:r>
              <a:rPr lang="en-US" sz="1800" b="1" dirty="0" smtClean="0">
                <a:solidFill>
                  <a:srgbClr val="00FF00"/>
                </a:solidFill>
              </a:rPr>
              <a:t>nearly 17-bit dynamic range).</a:t>
            </a:r>
          </a:p>
          <a:p>
            <a:pPr algn="l">
              <a:spcBef>
                <a:spcPts val="284"/>
              </a:spcBef>
            </a:pPr>
            <a:r>
              <a:rPr lang="en-US" sz="1800" b="1" dirty="0" smtClean="0">
                <a:solidFill>
                  <a:srgbClr val="00FF00"/>
                </a:solidFill>
              </a:rPr>
              <a:t>Resolution = 1.4%</a:t>
            </a:r>
            <a:endParaRPr lang="en-US" sz="1800" b="1" dirty="0">
              <a:solidFill>
                <a:srgbClr val="00FF00"/>
              </a:solidFill>
            </a:endParaRPr>
          </a:p>
        </p:txBody>
      </p:sp>
      <p:sp>
        <p:nvSpPr>
          <p:cNvPr id="6" name="TextBox 5"/>
          <p:cNvSpPr txBox="1"/>
          <p:nvPr/>
        </p:nvSpPr>
        <p:spPr>
          <a:xfrm>
            <a:off x="1103187" y="1066800"/>
            <a:ext cx="8040813" cy="1797159"/>
          </a:xfrm>
          <a:prstGeom prst="rect">
            <a:avLst/>
          </a:prstGeom>
          <a:noFill/>
        </p:spPr>
        <p:txBody>
          <a:bodyPr wrap="square" rtlCol="0">
            <a:spAutoFit/>
          </a:bodyPr>
          <a:lstStyle/>
          <a:p>
            <a:pPr algn="l">
              <a:spcBef>
                <a:spcPts val="100"/>
              </a:spcBef>
            </a:pPr>
            <a:r>
              <a:rPr lang="en-US" sz="1600" b="1" u="sng" dirty="0" smtClean="0"/>
              <a:t>QIE </a:t>
            </a:r>
            <a:r>
              <a:rPr lang="en-US" sz="1600" b="1" u="sng" dirty="0" smtClean="0"/>
              <a:t>chips designed at Fermilab for HEP</a:t>
            </a:r>
            <a:r>
              <a:rPr lang="en-US" sz="1600" b="1" u="sng" dirty="0" smtClean="0"/>
              <a:t>:</a:t>
            </a:r>
            <a:endParaRPr lang="en-US" sz="1600" b="1" dirty="0"/>
          </a:p>
          <a:p>
            <a:pPr algn="l">
              <a:spcBef>
                <a:spcPts val="100"/>
              </a:spcBef>
            </a:pPr>
            <a:r>
              <a:rPr lang="en-US" sz="1600" b="1" dirty="0" smtClean="0"/>
              <a:t>QIE5:  KTEV      (2u ORBIT </a:t>
            </a:r>
            <a:r>
              <a:rPr lang="en-US" sz="1600" b="1" dirty="0" smtClean="0"/>
              <a:t>CMOS)</a:t>
            </a:r>
            <a:r>
              <a:rPr lang="en-US" sz="1600" dirty="0"/>
              <a:t> </a:t>
            </a:r>
            <a:r>
              <a:rPr lang="en-US" sz="1600" dirty="0" smtClean="0"/>
              <a:t>- </a:t>
            </a:r>
            <a:r>
              <a:rPr lang="en-US" sz="1600" b="1" dirty="0" smtClean="0"/>
              <a:t>QIE6</a:t>
            </a:r>
            <a:r>
              <a:rPr lang="en-US" sz="1600" b="1" dirty="0" smtClean="0"/>
              <a:t>:  CDF        (</a:t>
            </a:r>
            <a:r>
              <a:rPr lang="en-US" sz="1600" b="1" dirty="0"/>
              <a:t>2u </a:t>
            </a:r>
            <a:r>
              <a:rPr lang="en-US" sz="1600" b="1" dirty="0" smtClean="0"/>
              <a:t>ORBIT</a:t>
            </a:r>
            <a:r>
              <a:rPr lang="en-US" sz="1600" b="1" dirty="0" smtClean="0"/>
              <a:t>)</a:t>
            </a:r>
            <a:endParaRPr lang="en-US" sz="1600" b="1" dirty="0"/>
          </a:p>
          <a:p>
            <a:pPr algn="l">
              <a:spcBef>
                <a:spcPts val="100"/>
              </a:spcBef>
            </a:pPr>
            <a:r>
              <a:rPr lang="en-US" sz="1600" b="1" dirty="0" smtClean="0"/>
              <a:t>QIE7:  MINOS  </a:t>
            </a:r>
            <a:r>
              <a:rPr lang="en-US" sz="1600" b="1" dirty="0"/>
              <a:t>(2u ORBIT</a:t>
            </a:r>
            <a:r>
              <a:rPr lang="en-US" sz="1600" b="1" dirty="0" smtClean="0"/>
              <a:t>)</a:t>
            </a:r>
            <a:endParaRPr lang="en-US" sz="1600" b="1" dirty="0"/>
          </a:p>
          <a:p>
            <a:pPr algn="l">
              <a:spcBef>
                <a:spcPts val="100"/>
              </a:spcBef>
            </a:pPr>
            <a:r>
              <a:rPr lang="en-US" sz="1600" b="1" dirty="0" smtClean="0"/>
              <a:t>QIE8:  CMS       (0.8u AMS </a:t>
            </a:r>
            <a:r>
              <a:rPr lang="en-US" sz="1600" b="1" dirty="0" err="1" smtClean="0"/>
              <a:t>BiCMOS</a:t>
            </a:r>
            <a:r>
              <a:rPr lang="en-US" sz="1600" b="1" dirty="0" smtClean="0"/>
              <a:t>)</a:t>
            </a:r>
            <a:endParaRPr lang="en-US" sz="1600" b="1" dirty="0"/>
          </a:p>
          <a:p>
            <a:pPr algn="l">
              <a:spcBef>
                <a:spcPts val="100"/>
              </a:spcBef>
            </a:pPr>
            <a:r>
              <a:rPr lang="en-US" sz="1600" b="1" dirty="0" smtClean="0"/>
              <a:t>QIE9:  BTEV      </a:t>
            </a:r>
            <a:r>
              <a:rPr lang="en-US" sz="1600" b="1" dirty="0"/>
              <a:t>(0.8u AMS </a:t>
            </a:r>
            <a:r>
              <a:rPr lang="en-US" sz="1600" b="1" dirty="0" err="1" smtClean="0"/>
              <a:t>BiCMOS</a:t>
            </a:r>
            <a:r>
              <a:rPr lang="en-US" sz="1600" b="1" dirty="0" smtClean="0"/>
              <a:t>)</a:t>
            </a:r>
            <a:endParaRPr lang="en-US" sz="1600" b="1" dirty="0"/>
          </a:p>
          <a:p>
            <a:pPr algn="l">
              <a:spcBef>
                <a:spcPts val="100"/>
              </a:spcBef>
            </a:pPr>
            <a:r>
              <a:rPr lang="en-US" sz="1600" b="1" dirty="0" smtClean="0"/>
              <a:t>QIE10:  a new chip </a:t>
            </a:r>
            <a:r>
              <a:rPr lang="en-US" sz="1600" b="1" dirty="0" smtClean="0"/>
              <a:t>for </a:t>
            </a:r>
            <a:r>
              <a:rPr lang="en-US" sz="1600" b="1" dirty="0" smtClean="0"/>
              <a:t>CMS </a:t>
            </a:r>
            <a:r>
              <a:rPr lang="en-US" sz="1600" dirty="0" smtClean="0"/>
              <a:t>&amp;</a:t>
            </a:r>
            <a:r>
              <a:rPr lang="en-US" sz="1600" b="1" dirty="0" smtClean="0"/>
              <a:t> </a:t>
            </a:r>
            <a:r>
              <a:rPr lang="en-US" sz="1600" b="1" dirty="0" smtClean="0"/>
              <a:t>ATLAS (</a:t>
            </a:r>
            <a:r>
              <a:rPr lang="en-US" sz="1600" b="1" dirty="0" smtClean="0"/>
              <a:t>0.35u </a:t>
            </a:r>
            <a:r>
              <a:rPr lang="en-US" sz="1600" b="1" dirty="0"/>
              <a:t>AMS </a:t>
            </a:r>
            <a:r>
              <a:rPr lang="en-US" sz="1600" b="1" dirty="0" err="1"/>
              <a:t>SiGe</a:t>
            </a:r>
            <a:r>
              <a:rPr lang="en-US" sz="1600" b="1" dirty="0"/>
              <a:t> </a:t>
            </a:r>
            <a:r>
              <a:rPr lang="en-US" sz="1600" b="1" dirty="0" err="1"/>
              <a:t>BiCMOS</a:t>
            </a:r>
            <a:r>
              <a:rPr lang="en-US" sz="1600" b="1" dirty="0"/>
              <a:t> process</a:t>
            </a:r>
            <a:r>
              <a:rPr lang="en-US" sz="1600" b="1" dirty="0" smtClean="0"/>
              <a:t>)</a:t>
            </a:r>
            <a:endParaRPr lang="en-US" sz="1600" b="1" dirty="0"/>
          </a:p>
        </p:txBody>
      </p:sp>
      <p:sp>
        <p:nvSpPr>
          <p:cNvPr id="7" name="Title 4"/>
          <p:cNvSpPr>
            <a:spLocks/>
          </p:cNvSpPr>
          <p:nvPr/>
        </p:nvSpPr>
        <p:spPr bwMode="auto">
          <a:xfrm>
            <a:off x="1752600" y="3810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800" b="0" dirty="0" smtClean="0">
                <a:solidFill>
                  <a:srgbClr val="FFFFFF"/>
                </a:solidFill>
              </a:rPr>
              <a:t>ASIC: current projects:</a:t>
            </a:r>
            <a:endParaRPr lang="en-US" sz="2800" b="0" dirty="0">
              <a:solidFill>
                <a:srgbClr val="FFFFFF"/>
              </a:solidFill>
            </a:endParaRPr>
          </a:p>
        </p:txBody>
      </p:sp>
      <p:sp>
        <p:nvSpPr>
          <p:cNvPr id="8" name="Title 3"/>
          <p:cNvSpPr>
            <a:spLocks/>
          </p:cNvSpPr>
          <p:nvPr/>
        </p:nvSpPr>
        <p:spPr bwMode="auto">
          <a:xfrm>
            <a:off x="381000" y="838200"/>
            <a:ext cx="2585244" cy="79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QIE</a:t>
            </a:r>
            <a:endParaRPr lang="en-US" dirty="0">
              <a:solidFill>
                <a:srgbClr val="00FF00"/>
              </a:solidFill>
            </a:endParaRPr>
          </a:p>
        </p:txBody>
      </p:sp>
      <p:sp>
        <p:nvSpPr>
          <p:cNvPr id="9" name="TextBox 3"/>
          <p:cNvSpPr txBox="1">
            <a:spLocks noChangeArrowheads="1"/>
          </p:cNvSpPr>
          <p:nvPr/>
        </p:nvSpPr>
        <p:spPr bwMode="auto">
          <a:xfrm>
            <a:off x="5767629" y="2018285"/>
            <a:ext cx="2598596" cy="44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en-US" sz="2000" dirty="0" smtClean="0">
                <a:solidFill>
                  <a:srgbClr val="FFFF00"/>
                </a:solidFill>
                <a:latin typeface="Calibri" pitchFamily="34" charset="0"/>
              </a:rPr>
              <a:t>Currently used by CMS</a:t>
            </a:r>
            <a:endParaRPr lang="en-US" sz="2000" dirty="0">
              <a:solidFill>
                <a:srgbClr val="FFFF00"/>
              </a:solidFill>
              <a:latin typeface="Calibri" pitchFamily="34" charset="0"/>
            </a:endParaRPr>
          </a:p>
        </p:txBody>
      </p:sp>
      <p:cxnSp>
        <p:nvCxnSpPr>
          <p:cNvPr id="10" name="Straight Arrow Connector 9"/>
          <p:cNvCxnSpPr/>
          <p:nvPr/>
        </p:nvCxnSpPr>
        <p:spPr bwMode="auto">
          <a:xfrm>
            <a:off x="4876800" y="2245905"/>
            <a:ext cx="685801" cy="2232"/>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2819400"/>
            <a:ext cx="3417341" cy="3421113"/>
          </a:xfrm>
          <a:prstGeom prst="rect">
            <a:avLst/>
          </a:prstGeom>
        </p:spPr>
      </p:pic>
      <p:sp>
        <p:nvSpPr>
          <p:cNvPr id="13" name="TextBox 12"/>
          <p:cNvSpPr txBox="1"/>
          <p:nvPr/>
        </p:nvSpPr>
        <p:spPr>
          <a:xfrm>
            <a:off x="228600" y="5181600"/>
            <a:ext cx="5131130" cy="1298817"/>
          </a:xfrm>
          <a:prstGeom prst="rect">
            <a:avLst/>
          </a:prstGeom>
          <a:noFill/>
        </p:spPr>
        <p:txBody>
          <a:bodyPr wrap="square" rtlCol="0">
            <a:spAutoFit/>
          </a:bodyPr>
          <a:lstStyle/>
          <a:p>
            <a:pPr algn="l"/>
            <a:r>
              <a:rPr lang="en-US" sz="1400" dirty="0" smtClean="0"/>
              <a:t>- 16 </a:t>
            </a:r>
            <a:r>
              <a:rPr lang="en-US" sz="1400" dirty="0" smtClean="0"/>
              <a:t>bits out every 25 ns (6-bit mantissa, 2-bit exponent, 2-bit </a:t>
            </a:r>
            <a:r>
              <a:rPr lang="en-US" sz="1400" dirty="0" err="1" smtClean="0"/>
              <a:t>CapID</a:t>
            </a:r>
            <a:r>
              <a:rPr lang="en-US" sz="1400" dirty="0" smtClean="0"/>
              <a:t>, 6-bit timing discriminator ADC)</a:t>
            </a:r>
          </a:p>
          <a:p>
            <a:pPr algn="l"/>
            <a:r>
              <a:rPr lang="en-US" sz="1400" dirty="0" smtClean="0"/>
              <a:t>- 4 LVDS </a:t>
            </a:r>
            <a:r>
              <a:rPr lang="en-US" sz="1400" dirty="0" smtClean="0"/>
              <a:t>outputs running at 160 MHz clock</a:t>
            </a:r>
          </a:p>
          <a:p>
            <a:pPr algn="l"/>
            <a:r>
              <a:rPr lang="en-US" sz="1400" dirty="0" smtClean="0"/>
              <a:t>- </a:t>
            </a:r>
            <a:r>
              <a:rPr lang="en-US" sz="1400" dirty="0" smtClean="0"/>
              <a:t>Timing </a:t>
            </a:r>
            <a:r>
              <a:rPr lang="en-US" sz="1400" dirty="0" err="1" smtClean="0"/>
              <a:t>discr</a:t>
            </a:r>
            <a:r>
              <a:rPr lang="en-US" sz="1400" dirty="0" smtClean="0"/>
              <a:t>. analog out and </a:t>
            </a:r>
            <a:r>
              <a:rPr lang="en-US" sz="1400" dirty="0" smtClean="0"/>
              <a:t>6-bit digital </a:t>
            </a:r>
            <a:r>
              <a:rPr lang="en-US" sz="1400" dirty="0" smtClean="0"/>
              <a:t>(</a:t>
            </a:r>
            <a:r>
              <a:rPr lang="en-US" sz="1400" dirty="0" err="1">
                <a:latin typeface="Symbol" pitchFamily="18" charset="2"/>
              </a:rPr>
              <a:t>s</a:t>
            </a:r>
            <a:r>
              <a:rPr lang="en-US" sz="1400" baseline="-25000" dirty="0" err="1" smtClean="0"/>
              <a:t>t</a:t>
            </a:r>
            <a:r>
              <a:rPr lang="en-US" sz="1400" dirty="0" smtClean="0"/>
              <a:t>=~1ns)</a:t>
            </a:r>
            <a:endParaRPr lang="en-US" sz="1400" dirty="0" smtClean="0"/>
          </a:p>
          <a:p>
            <a:pPr algn="l"/>
            <a:r>
              <a:rPr lang="en-US" sz="1400" dirty="0" smtClean="0"/>
              <a:t>- </a:t>
            </a:r>
            <a:r>
              <a:rPr lang="en-US" sz="1400" dirty="0" smtClean="0"/>
              <a:t>Source monitor calibration </a:t>
            </a:r>
            <a:r>
              <a:rPr lang="en-US" sz="1400" dirty="0" smtClean="0"/>
              <a:t>circuit</a:t>
            </a:r>
            <a:endParaRPr lang="en-US" sz="1400" dirty="0"/>
          </a:p>
        </p:txBody>
      </p:sp>
      <p:sp>
        <p:nvSpPr>
          <p:cNvPr id="1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15" name="Rectangle 5"/>
          <p:cNvSpPr>
            <a:spLocks noChangeArrowheads="1"/>
          </p:cNvSpPr>
          <p:nvPr/>
        </p:nvSpPr>
        <p:spPr bwMode="auto">
          <a:xfrm>
            <a:off x="4956958" y="2667000"/>
            <a:ext cx="2895600" cy="609600"/>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smtClean="0">
                <a:solidFill>
                  <a:schemeClr val="tx2"/>
                </a:solidFill>
                <a:latin typeface="Arial" charset="0"/>
              </a:rPr>
              <a:t>QIE10 (first full-chip prototype) </a:t>
            </a:r>
            <a:br>
              <a:rPr lang="en-US" sz="1400" dirty="0" smtClean="0">
                <a:solidFill>
                  <a:schemeClr val="tx2"/>
                </a:solidFill>
                <a:latin typeface="Arial" charset="0"/>
              </a:rPr>
            </a:br>
            <a:r>
              <a:rPr lang="en-US" sz="1400" dirty="0" smtClean="0">
                <a:solidFill>
                  <a:schemeClr val="tx2"/>
                </a:solidFill>
                <a:latin typeface="Arial" charset="0"/>
              </a:rPr>
              <a:t>submitted 11/7/2011 </a:t>
            </a:r>
            <a:endParaRPr lang="en-US" sz="1100" i="1" dirty="0">
              <a:solidFill>
                <a:schemeClr val="tx2"/>
              </a:solidFill>
              <a:latin typeface="Arial" charset="0"/>
            </a:endParaRPr>
          </a:p>
        </p:txBody>
      </p:sp>
      <p:sp>
        <p:nvSpPr>
          <p:cNvPr id="16" name="TextBox 3"/>
          <p:cNvSpPr txBox="1">
            <a:spLocks noChangeArrowheads="1"/>
          </p:cNvSpPr>
          <p:nvPr/>
        </p:nvSpPr>
        <p:spPr bwMode="auto">
          <a:xfrm>
            <a:off x="4419600" y="6172200"/>
            <a:ext cx="30528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en-US" sz="2000" dirty="0" smtClean="0">
                <a:solidFill>
                  <a:srgbClr val="FFFF00"/>
                </a:solidFill>
                <a:latin typeface="Calibri" pitchFamily="34" charset="0"/>
              </a:rPr>
              <a:t>Will continue until finished</a:t>
            </a:r>
            <a:endParaRPr lang="en-US" sz="2000" dirty="0">
              <a:solidFill>
                <a:srgbClr val="FFFF00"/>
              </a:solidFill>
              <a:latin typeface="Calibri" pitchFamily="34" charset="0"/>
            </a:endParaRPr>
          </a:p>
        </p:txBody>
      </p:sp>
    </p:spTree>
    <p:extLst>
      <p:ext uri="{BB962C8B-B14F-4D97-AF65-F5344CB8AC3E}">
        <p14:creationId xmlns:p14="http://schemas.microsoft.com/office/powerpoint/2010/main" val="1683381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Fermilab Institutional Review, June 6-9, 2011</a:t>
            </a:r>
            <a:endParaRPr lang="en-US"/>
          </a:p>
        </p:txBody>
      </p:sp>
      <p:sp>
        <p:nvSpPr>
          <p:cNvPr id="3" name="Slide Number Placeholder 2"/>
          <p:cNvSpPr>
            <a:spLocks noGrp="1"/>
          </p:cNvSpPr>
          <p:nvPr>
            <p:ph type="sldNum" sz="quarter" idx="11"/>
          </p:nvPr>
        </p:nvSpPr>
        <p:spPr/>
        <p:txBody>
          <a:bodyPr/>
          <a:lstStyle/>
          <a:p>
            <a:fld id="{1F597AEA-F634-4E04-B1E3-4A37FE116748}" type="slidenum">
              <a:rPr lang="en-US" smtClean="0"/>
              <a:pPr/>
              <a:t>21</a:t>
            </a:fld>
            <a:endParaRPr lang="en-US"/>
          </a:p>
        </p:txBody>
      </p:sp>
      <p:sp>
        <p:nvSpPr>
          <p:cNvPr id="4" name="Title 4"/>
          <p:cNvSpPr>
            <a:spLocks/>
          </p:cNvSpPr>
          <p:nvPr/>
        </p:nvSpPr>
        <p:spPr bwMode="auto">
          <a:xfrm>
            <a:off x="1752600" y="3810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800" b="0" dirty="0" smtClean="0">
                <a:solidFill>
                  <a:srgbClr val="FFFFFF"/>
                </a:solidFill>
              </a:rPr>
              <a:t>ASIC: challenges - R&amp;D projects</a:t>
            </a:r>
            <a:endParaRPr lang="en-US" sz="2800" b="0" dirty="0">
              <a:solidFill>
                <a:srgbClr val="FFFFFF"/>
              </a:solidFill>
            </a:endParaRPr>
          </a:p>
        </p:txBody>
      </p:sp>
      <p:sp>
        <p:nvSpPr>
          <p:cNvPr id="5" name="Content Placeholder 2"/>
          <p:cNvSpPr txBox="1">
            <a:spLocks/>
          </p:cNvSpPr>
          <p:nvPr/>
        </p:nvSpPr>
        <p:spPr>
          <a:xfrm>
            <a:off x="25730" y="1143000"/>
            <a:ext cx="9001276" cy="5844347"/>
          </a:xfrm>
          <a:prstGeom prst="rect">
            <a:avLst/>
          </a:prstGeom>
        </p:spPr>
        <p:txBody>
          <a:bodyPr>
            <a:normAutofit fontScale="92500" lnSpcReduction="10000"/>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a:buFont typeface="Arial" pitchFamily="34" charset="0"/>
              <a:buChar char="•"/>
            </a:pPr>
            <a:r>
              <a:rPr lang="en-US" sz="2000" b="0" dirty="0" smtClean="0">
                <a:solidFill>
                  <a:srgbClr val="FFFF00"/>
                </a:solidFill>
              </a:rPr>
              <a:t>Lepton Collider Vertex Detector </a:t>
            </a:r>
            <a:r>
              <a:rPr lang="en-US" sz="2000" b="0" dirty="0" smtClean="0"/>
              <a:t>- precision</a:t>
            </a:r>
          </a:p>
          <a:p>
            <a:pPr lvl="1">
              <a:buFont typeface="Arial" pitchFamily="34" charset="0"/>
              <a:buChar char="•"/>
            </a:pPr>
            <a:r>
              <a:rPr lang="en-US" b="0" dirty="0"/>
              <a:t>s</a:t>
            </a:r>
            <a:r>
              <a:rPr lang="en-US" b="0" dirty="0" smtClean="0"/>
              <a:t>uperb IP </a:t>
            </a:r>
            <a:r>
              <a:rPr lang="en-US" b="0" dirty="0" err="1" smtClean="0">
                <a:latin typeface="Symbol" pitchFamily="18" charset="2"/>
              </a:rPr>
              <a:t>s</a:t>
            </a:r>
            <a:r>
              <a:rPr lang="en-US" b="0" baseline="-25000" dirty="0" err="1" smtClean="0">
                <a:latin typeface="+mj-lt"/>
              </a:rPr>
              <a:t>sp</a:t>
            </a:r>
            <a:r>
              <a:rPr lang="en-US" b="0" dirty="0" smtClean="0"/>
              <a:t>=(5µm </a:t>
            </a:r>
            <a:r>
              <a:rPr lang="en-US" b="0" dirty="0" smtClean="0">
                <a:latin typeface="Symbol" pitchFamily="18" charset="2"/>
              </a:rPr>
              <a:t></a:t>
            </a:r>
            <a:r>
              <a:rPr lang="en-US" b="0" dirty="0" smtClean="0"/>
              <a:t> 10µm/(p sin</a:t>
            </a:r>
            <a:r>
              <a:rPr lang="en-US" b="0" baseline="30000" dirty="0" smtClean="0"/>
              <a:t>3/2</a:t>
            </a:r>
            <a:r>
              <a:rPr lang="en-US" b="0" dirty="0" smtClean="0">
                <a:latin typeface="Symbol" pitchFamily="18" charset="2"/>
              </a:rPr>
              <a:t></a:t>
            </a:r>
            <a:r>
              <a:rPr lang="en-US" b="0" dirty="0" smtClean="0"/>
              <a:t>))</a:t>
            </a:r>
          </a:p>
          <a:p>
            <a:pPr lvl="1">
              <a:buFont typeface="Arial" pitchFamily="34" charset="0"/>
              <a:buChar char="•"/>
            </a:pPr>
            <a:r>
              <a:rPr lang="en-US" b="0" dirty="0"/>
              <a:t>t</a:t>
            </a:r>
            <a:r>
              <a:rPr lang="en-US" b="0" dirty="0" smtClean="0"/>
              <a:t>ransparency ( ~0.1% X</a:t>
            </a:r>
            <a:r>
              <a:rPr lang="en-US" b="0" baseline="-25000" dirty="0" smtClean="0"/>
              <a:t>0</a:t>
            </a:r>
            <a:r>
              <a:rPr lang="en-US" b="0" dirty="0" smtClean="0"/>
              <a:t> per layer )</a:t>
            </a:r>
          </a:p>
          <a:p>
            <a:pPr>
              <a:buFont typeface="Arial" pitchFamily="34" charset="0"/>
              <a:buChar char="•"/>
            </a:pPr>
            <a:r>
              <a:rPr lang="en-US" sz="2000" b="0" dirty="0" err="1" smtClean="0">
                <a:solidFill>
                  <a:srgbClr val="FFFF00"/>
                </a:solidFill>
              </a:rPr>
              <a:t>Muon</a:t>
            </a:r>
            <a:r>
              <a:rPr lang="en-US" sz="2000" b="0" dirty="0" smtClean="0">
                <a:solidFill>
                  <a:srgbClr val="FFFF00"/>
                </a:solidFill>
              </a:rPr>
              <a:t> Collider </a:t>
            </a:r>
            <a:r>
              <a:rPr lang="en-US" sz="2000" b="0" dirty="0" smtClean="0"/>
              <a:t>– processing to deal with harsh background environments</a:t>
            </a:r>
          </a:p>
          <a:p>
            <a:pPr lvl="1">
              <a:buFont typeface="Arial" pitchFamily="34" charset="0"/>
              <a:buChar char="•"/>
            </a:pPr>
            <a:r>
              <a:rPr lang="en-US" b="0" dirty="0" smtClean="0"/>
              <a:t>1-3 </a:t>
            </a:r>
            <a:r>
              <a:rPr lang="en-US" b="0" dirty="0" err="1" smtClean="0"/>
              <a:t>TeV</a:t>
            </a:r>
            <a:r>
              <a:rPr lang="en-US" b="0" dirty="0" smtClean="0"/>
              <a:t> </a:t>
            </a:r>
            <a:r>
              <a:rPr lang="en-US" b="0" dirty="0" err="1" smtClean="0"/>
              <a:t>muon</a:t>
            </a:r>
            <a:r>
              <a:rPr lang="en-US" b="0" dirty="0" smtClean="0"/>
              <a:t> collider on FNAL site</a:t>
            </a:r>
          </a:p>
          <a:p>
            <a:pPr lvl="1">
              <a:buFont typeface="Arial" pitchFamily="34" charset="0"/>
              <a:buChar char="•"/>
            </a:pPr>
            <a:r>
              <a:rPr lang="en-US" b="0" dirty="0" smtClean="0"/>
              <a:t>Substantial </a:t>
            </a:r>
            <a:r>
              <a:rPr lang="en-US" b="0" dirty="0"/>
              <a:t>h</a:t>
            </a:r>
            <a:r>
              <a:rPr lang="en-US" b="0" dirty="0" smtClean="0"/>
              <a:t>uge detector and radiation backgrounds</a:t>
            </a:r>
          </a:p>
          <a:p>
            <a:pPr lvl="1">
              <a:buFont typeface="Arial" pitchFamily="34" charset="0"/>
              <a:buChar char="•"/>
            </a:pPr>
            <a:r>
              <a:rPr lang="en-US" b="0" dirty="0"/>
              <a:t>f</a:t>
            </a:r>
            <a:r>
              <a:rPr lang="en-US" b="0" dirty="0" smtClean="0"/>
              <a:t>ast timing and high precision for background rejection</a:t>
            </a:r>
          </a:p>
          <a:p>
            <a:pPr>
              <a:buFont typeface="Arial" pitchFamily="34" charset="0"/>
              <a:buChar char="•"/>
            </a:pPr>
            <a:r>
              <a:rPr lang="en-US" sz="2000" b="0" dirty="0" smtClean="0">
                <a:solidFill>
                  <a:srgbClr val="FFFF00"/>
                </a:solidFill>
              </a:rPr>
              <a:t>CLIC</a:t>
            </a:r>
            <a:r>
              <a:rPr lang="en-US" sz="2000" b="0" dirty="0" smtClean="0"/>
              <a:t> – speed and precision</a:t>
            </a:r>
          </a:p>
          <a:p>
            <a:pPr lvl="1">
              <a:buFont typeface="Arial" pitchFamily="34" charset="0"/>
              <a:buChar char="•"/>
            </a:pPr>
            <a:r>
              <a:rPr lang="en-US" b="0" dirty="0"/>
              <a:t>a</a:t>
            </a:r>
            <a:r>
              <a:rPr lang="en-US" b="0" dirty="0" smtClean="0"/>
              <a:t> few ns </a:t>
            </a:r>
            <a:r>
              <a:rPr lang="en-US" b="0" dirty="0" err="1" smtClean="0">
                <a:latin typeface="Symbol" pitchFamily="18" charset="2"/>
              </a:rPr>
              <a:t>s</a:t>
            </a:r>
            <a:r>
              <a:rPr lang="en-US" b="0" baseline="-25000" dirty="0" err="1" smtClean="0">
                <a:latin typeface="+mj-lt"/>
              </a:rPr>
              <a:t>t</a:t>
            </a:r>
            <a:endParaRPr lang="en-US" b="0" baseline="-25000" dirty="0" smtClean="0">
              <a:latin typeface="+mj-lt"/>
            </a:endParaRPr>
          </a:p>
          <a:p>
            <a:pPr>
              <a:buFont typeface="Arial" pitchFamily="34" charset="0"/>
              <a:buChar char="•"/>
            </a:pPr>
            <a:r>
              <a:rPr lang="en-US" sz="2000" b="0" dirty="0" smtClean="0">
                <a:solidFill>
                  <a:srgbClr val="FFFF00"/>
                </a:solidFill>
              </a:rPr>
              <a:t>SLHC (HL LHC) </a:t>
            </a:r>
            <a:r>
              <a:rPr lang="en-US" sz="2000" b="0" dirty="0" smtClean="0"/>
              <a:t>– large scale, high speed, harsh environment</a:t>
            </a:r>
          </a:p>
          <a:p>
            <a:pPr lvl="1">
              <a:buFont typeface="Arial" pitchFamily="34" charset="0"/>
              <a:buChar char="•"/>
            </a:pPr>
            <a:r>
              <a:rPr lang="en-US" b="0" dirty="0" smtClean="0"/>
              <a:t>200-400 </a:t>
            </a:r>
            <a:r>
              <a:rPr lang="en-US" b="0" dirty="0" err="1" smtClean="0"/>
              <a:t>int</a:t>
            </a:r>
            <a:r>
              <a:rPr lang="en-US" b="0" dirty="0" smtClean="0"/>
              <a:t>/25 ns crossing, participation of tracker in trigger required</a:t>
            </a:r>
          </a:p>
          <a:p>
            <a:pPr lvl="1">
              <a:buFont typeface="Arial" pitchFamily="34" charset="0"/>
              <a:buChar char="•"/>
            </a:pPr>
            <a:r>
              <a:rPr lang="en-US" b="0" dirty="0"/>
              <a:t>l</a:t>
            </a:r>
            <a:r>
              <a:rPr lang="en-US" b="0" dirty="0" smtClean="0"/>
              <a:t>arge scale systems, heat evacuation</a:t>
            </a:r>
          </a:p>
          <a:p>
            <a:pPr lvl="1">
              <a:buFont typeface="Arial" pitchFamily="34" charset="0"/>
              <a:buChar char="•"/>
            </a:pPr>
            <a:r>
              <a:rPr lang="en-US" b="0" dirty="0"/>
              <a:t>o</a:t>
            </a:r>
            <a:r>
              <a:rPr lang="en-US" b="0" dirty="0" smtClean="0"/>
              <a:t>n-detector background rejection and radiation backgrounds</a:t>
            </a:r>
          </a:p>
          <a:p>
            <a:pPr>
              <a:buFont typeface="Arial" pitchFamily="34" charset="0"/>
              <a:buChar char="•"/>
            </a:pPr>
            <a:r>
              <a:rPr lang="en-US" sz="2000" b="0" dirty="0" smtClean="0">
                <a:solidFill>
                  <a:srgbClr val="FFFF00"/>
                </a:solidFill>
              </a:rPr>
              <a:t>X-Ray</a:t>
            </a:r>
            <a:r>
              <a:rPr lang="en-US" sz="2000" b="0" dirty="0" smtClean="0"/>
              <a:t> – speed – density – large area seamless – single </a:t>
            </a:r>
            <a:r>
              <a:rPr lang="en-US" sz="2000" b="0" dirty="0" smtClean="0">
                <a:latin typeface="Symbol" pitchFamily="18" charset="2"/>
              </a:rPr>
              <a:t>g</a:t>
            </a:r>
            <a:r>
              <a:rPr lang="en-US" sz="2000" b="0" dirty="0" smtClean="0"/>
              <a:t> &amp; 5 mag. orders</a:t>
            </a:r>
          </a:p>
          <a:p>
            <a:pPr lvl="1">
              <a:buFont typeface="Arial" pitchFamily="34" charset="0"/>
              <a:buChar char="•"/>
            </a:pPr>
            <a:r>
              <a:rPr lang="en-US" b="0" dirty="0"/>
              <a:t>v</a:t>
            </a:r>
            <a:r>
              <a:rPr lang="en-US" b="0" dirty="0" smtClean="0"/>
              <a:t>ariety of goals – timing – count rate – granularity and energy resolution</a:t>
            </a:r>
          </a:p>
          <a:p>
            <a:pPr>
              <a:buFont typeface="Arial" pitchFamily="34" charset="0"/>
              <a:buChar char="•"/>
            </a:pPr>
            <a:r>
              <a:rPr lang="en-US" sz="2000" b="0" dirty="0" smtClean="0">
                <a:solidFill>
                  <a:srgbClr val="FFFF00"/>
                </a:solidFill>
              </a:rPr>
              <a:t>Intensity frontier</a:t>
            </a:r>
          </a:p>
          <a:p>
            <a:pPr lvl="1">
              <a:buFont typeface="Arial" pitchFamily="34" charset="0"/>
              <a:buChar char="•"/>
            </a:pPr>
            <a:r>
              <a:rPr lang="en-US" b="0" dirty="0"/>
              <a:t>t</a:t>
            </a:r>
            <a:r>
              <a:rPr lang="en-US" b="0" dirty="0" smtClean="0"/>
              <a:t>hin, fast electronics - extreme cold conditions of operation </a:t>
            </a:r>
          </a:p>
          <a:p>
            <a:pPr>
              <a:buFont typeface="Arial" pitchFamily="34" charset="0"/>
              <a:buChar char="•"/>
            </a:pPr>
            <a:endParaRPr lang="en-US" b="0" dirty="0"/>
          </a:p>
        </p:txBody>
      </p:sp>
      <p:cxnSp>
        <p:nvCxnSpPr>
          <p:cNvPr id="7" name="Straight Connector 6"/>
          <p:cNvCxnSpPr/>
          <p:nvPr/>
        </p:nvCxnSpPr>
        <p:spPr bwMode="auto">
          <a:xfrm>
            <a:off x="762000" y="2895600"/>
            <a:ext cx="1295400" cy="0"/>
          </a:xfrm>
          <a:prstGeom prst="line">
            <a:avLst/>
          </a:prstGeom>
          <a:ln cmpd="sng">
            <a:solidFill>
              <a:srgbClr val="FF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82003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22</a:t>
            </a:fld>
            <a:endParaRPr lang="en-US"/>
          </a:p>
        </p:txBody>
      </p:sp>
      <p:sp>
        <p:nvSpPr>
          <p:cNvPr id="4" name="Title 3"/>
          <p:cNvSpPr>
            <a:spLocks/>
          </p:cNvSpPr>
          <p:nvPr/>
        </p:nvSpPr>
        <p:spPr bwMode="auto">
          <a:xfrm>
            <a:off x="228600" y="881858"/>
            <a:ext cx="2585244" cy="79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3D-IC:</a:t>
            </a:r>
            <a:endParaRPr lang="en-US" dirty="0">
              <a:solidFill>
                <a:srgbClr val="00FF00"/>
              </a:solidFill>
            </a:endParaRPr>
          </a:p>
        </p:txBody>
      </p:sp>
      <p:sp>
        <p:nvSpPr>
          <p:cNvPr id="5"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6" name="Rectangle 5"/>
          <p:cNvSpPr>
            <a:spLocks noChangeArrowheads="1"/>
          </p:cNvSpPr>
          <p:nvPr/>
        </p:nvSpPr>
        <p:spPr bwMode="auto">
          <a:xfrm>
            <a:off x="1371600" y="1066800"/>
            <a:ext cx="7391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0" hangingPunct="0">
              <a:spcBef>
                <a:spcPts val="300"/>
              </a:spcBef>
              <a:buClr>
                <a:srgbClr val="CCFFFF"/>
              </a:buClr>
              <a:buFontTx/>
              <a:buChar char="•"/>
            </a:pPr>
            <a:r>
              <a:rPr lang="en-US" sz="2000" b="0" dirty="0" smtClean="0"/>
              <a:t>started as a means of </a:t>
            </a:r>
            <a:r>
              <a:rPr lang="en-US" sz="2000" b="0" dirty="0" smtClean="0">
                <a:solidFill>
                  <a:srgbClr val="FFFF00"/>
                </a:solidFill>
              </a:rPr>
              <a:t>reducing mass </a:t>
            </a:r>
            <a:r>
              <a:rPr lang="en-US" sz="2000" b="0" dirty="0" smtClean="0"/>
              <a:t>for ILC pixel </a:t>
            </a:r>
            <a:r>
              <a:rPr lang="en-US" sz="2000" b="0" dirty="0" err="1" smtClean="0"/>
              <a:t>VxD</a:t>
            </a:r>
            <a:r>
              <a:rPr lang="en-US" sz="2000" b="0" dirty="0" smtClean="0"/>
              <a:t> – evolved from SLD CCD</a:t>
            </a:r>
          </a:p>
          <a:p>
            <a:pPr marL="342900" indent="-342900" algn="l" eaLnBrk="0" hangingPunct="0">
              <a:spcBef>
                <a:spcPts val="300"/>
              </a:spcBef>
              <a:buClr>
                <a:srgbClr val="CCFFFF"/>
              </a:buClr>
              <a:buFontTx/>
              <a:buChar char="•"/>
            </a:pPr>
            <a:r>
              <a:rPr lang="en-US" sz="2000" b="0" dirty="0" smtClean="0"/>
              <a:t>first design was in FD SOI at MIT  </a:t>
            </a:r>
            <a:r>
              <a:rPr lang="en-US" sz="1600" b="0" dirty="0" smtClean="0"/>
              <a:t>(the first chip to satisfy and even exceed some of  the basic functional requirements)</a:t>
            </a:r>
          </a:p>
          <a:p>
            <a:pPr marL="342900" indent="-342900" algn="l" eaLnBrk="0" hangingPunct="0">
              <a:spcBef>
                <a:spcPts val="300"/>
              </a:spcBef>
              <a:buClr>
                <a:srgbClr val="CCFFFF"/>
              </a:buClr>
              <a:buFontTx/>
              <a:buChar char="•"/>
            </a:pPr>
            <a:r>
              <a:rPr lang="en-US" sz="2000" b="0" dirty="0"/>
              <a:t>o</a:t>
            </a:r>
            <a:r>
              <a:rPr lang="en-US" sz="2000" b="0" dirty="0" smtClean="0"/>
              <a:t>ther labs have adopted this initial token propagation </a:t>
            </a:r>
            <a:r>
              <a:rPr lang="en-US" sz="2000" b="0" dirty="0" err="1" smtClean="0"/>
              <a:t>sparsification</a:t>
            </a:r>
            <a:r>
              <a:rPr lang="en-US" sz="2000" b="0" dirty="0" smtClean="0"/>
              <a:t> scheme and </a:t>
            </a:r>
            <a:r>
              <a:rPr lang="en-US" sz="2000" b="0" dirty="0" smtClean="0">
                <a:solidFill>
                  <a:srgbClr val="FFFF00"/>
                </a:solidFill>
              </a:rPr>
              <a:t>continue to pursue it for ILC and B factory applications</a:t>
            </a:r>
            <a:r>
              <a:rPr lang="en-US" sz="2000" b="0" dirty="0" smtClean="0"/>
              <a:t> </a:t>
            </a:r>
            <a:r>
              <a:rPr lang="en-US" sz="1600" b="0" dirty="0" smtClean="0"/>
              <a:t>(e.g. Univ. Bergamo, Italy) </a:t>
            </a:r>
          </a:p>
          <a:p>
            <a:pPr marL="342900" indent="-342900" algn="l" eaLnBrk="0" hangingPunct="0">
              <a:spcBef>
                <a:spcPts val="300"/>
              </a:spcBef>
              <a:buClr>
                <a:srgbClr val="CCFFFF"/>
              </a:buClr>
              <a:buFontTx/>
              <a:buChar char="•"/>
            </a:pPr>
            <a:r>
              <a:rPr lang="en-US" sz="2000" b="0" dirty="0" smtClean="0"/>
              <a:t>limitations </a:t>
            </a:r>
            <a:r>
              <a:rPr lang="en-US" sz="2000" b="0" dirty="0" smtClean="0"/>
              <a:t>of  FD SOI for analog </a:t>
            </a:r>
            <a:r>
              <a:rPr lang="en-US" sz="2000" b="0" dirty="0" smtClean="0"/>
              <a:t>led to work on 3D-IC using commercial </a:t>
            </a:r>
            <a:r>
              <a:rPr lang="en-US" sz="2000" b="0" dirty="0" smtClean="0">
                <a:solidFill>
                  <a:srgbClr val="FFFF00"/>
                </a:solidFill>
              </a:rPr>
              <a:t>bulk CMOS with </a:t>
            </a:r>
            <a:r>
              <a:rPr lang="en-US" sz="2000" b="0" dirty="0" err="1" smtClean="0">
                <a:solidFill>
                  <a:srgbClr val="FFFF00"/>
                </a:solidFill>
              </a:rPr>
              <a:t>Tezzaron</a:t>
            </a:r>
            <a:endParaRPr lang="en-US" sz="2000" b="0" dirty="0" smtClean="0">
              <a:solidFill>
                <a:srgbClr val="FFFF00"/>
              </a:solidFill>
            </a:endParaRPr>
          </a:p>
          <a:p>
            <a:pPr marL="342900" indent="-342900" algn="l" eaLnBrk="0" hangingPunct="0">
              <a:spcBef>
                <a:spcPts val="300"/>
              </a:spcBef>
              <a:buClr>
                <a:srgbClr val="CCFFFF"/>
              </a:buClr>
              <a:buFontTx/>
              <a:buChar char="•"/>
            </a:pPr>
            <a:r>
              <a:rPr lang="en-US" sz="2000" b="0" dirty="0" smtClean="0"/>
              <a:t>ILC was first but </a:t>
            </a:r>
            <a:r>
              <a:rPr lang="en-US" sz="2000" b="0" dirty="0" err="1" smtClean="0"/>
              <a:t>Fermilab</a:t>
            </a:r>
            <a:r>
              <a:rPr lang="en-US" sz="2000" b="0" dirty="0" smtClean="0"/>
              <a:t> physicists suggested several other applications and some other were brought thanks to links of the ASIC group with other labs</a:t>
            </a:r>
          </a:p>
          <a:p>
            <a:pPr marL="342900" indent="-342900" algn="l" eaLnBrk="0" hangingPunct="0">
              <a:spcBef>
                <a:spcPts val="300"/>
              </a:spcBef>
              <a:buClr>
                <a:srgbClr val="CCFFFF"/>
              </a:buClr>
              <a:buFontTx/>
              <a:buChar char="•"/>
            </a:pPr>
            <a:r>
              <a:rPr lang="en-US" sz="2000" b="0" dirty="0"/>
              <a:t>a</a:t>
            </a:r>
            <a:r>
              <a:rPr lang="en-US" sz="2000" b="0" dirty="0" smtClean="0"/>
              <a:t>t the request of Young </a:t>
            </a:r>
            <a:r>
              <a:rPr lang="en-US" sz="2000" b="0" dirty="0" err="1" smtClean="0"/>
              <a:t>Kee</a:t>
            </a:r>
            <a:r>
              <a:rPr lang="en-US" sz="2000" b="0" dirty="0" smtClean="0"/>
              <a:t>, the ASIC group began to work with KEK and under a Japan-US agreement (</a:t>
            </a:r>
            <a:r>
              <a:rPr lang="en-US" sz="2000" b="0" dirty="0" err="1" smtClean="0"/>
              <a:t>MoU</a:t>
            </a:r>
            <a:r>
              <a:rPr lang="en-US" sz="2000" b="0" dirty="0" smtClean="0"/>
              <a:t> 2007) on </a:t>
            </a:r>
            <a:r>
              <a:rPr lang="en-US" sz="2000" b="0" dirty="0" smtClean="0">
                <a:solidFill>
                  <a:srgbClr val="FFFF00"/>
                </a:solidFill>
              </a:rPr>
              <a:t>monolithic SOI devices</a:t>
            </a:r>
            <a:r>
              <a:rPr lang="en-US" sz="2000" b="0" dirty="0" smtClean="0"/>
              <a:t>. This led to joint patent application for process optimization </a:t>
            </a:r>
          </a:p>
          <a:p>
            <a:pPr marL="342900" indent="-342900" algn="l" eaLnBrk="0" hangingPunct="0">
              <a:spcBef>
                <a:spcPts val="300"/>
              </a:spcBef>
              <a:buClr>
                <a:srgbClr val="CCFFFF"/>
              </a:buClr>
              <a:buFontTx/>
              <a:buChar char="•"/>
            </a:pPr>
            <a:r>
              <a:rPr lang="en-US" sz="2000" b="0" dirty="0" smtClean="0"/>
              <a:t>New detector ideas and imaging devices are advancing. </a:t>
            </a:r>
          </a:p>
          <a:p>
            <a:pPr marL="342900" indent="-342900" algn="l" eaLnBrk="0" hangingPunct="0">
              <a:spcBef>
                <a:spcPts val="300"/>
              </a:spcBef>
              <a:buClr>
                <a:srgbClr val="CCFFFF"/>
              </a:buClr>
              <a:buFontTx/>
              <a:buChar char="•"/>
            </a:pPr>
            <a:endParaRPr lang="en-US" sz="2000" b="0" dirty="0" smtClean="0"/>
          </a:p>
        </p:txBody>
      </p:sp>
      <p:sp>
        <p:nvSpPr>
          <p:cNvPr id="9" name="Title 3"/>
          <p:cNvSpPr>
            <a:spLocks/>
          </p:cNvSpPr>
          <p:nvPr/>
        </p:nvSpPr>
        <p:spPr bwMode="auto">
          <a:xfrm>
            <a:off x="228600" y="4920458"/>
            <a:ext cx="2585244" cy="79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Mono-</a:t>
            </a:r>
            <a:br>
              <a:rPr lang="en-US" dirty="0" smtClean="0">
                <a:solidFill>
                  <a:srgbClr val="00FF00"/>
                </a:solidFill>
              </a:rPr>
            </a:br>
            <a:r>
              <a:rPr lang="en-US" dirty="0" smtClean="0">
                <a:solidFill>
                  <a:srgbClr val="00FF00"/>
                </a:solidFill>
              </a:rPr>
              <a:t>lithic </a:t>
            </a:r>
          </a:p>
          <a:p>
            <a:pPr algn="l" eaLnBrk="0" hangingPunct="0">
              <a:spcBef>
                <a:spcPct val="0"/>
              </a:spcBef>
              <a:buClrTx/>
              <a:buSzTx/>
              <a:buFontTx/>
              <a:buNone/>
            </a:pPr>
            <a:r>
              <a:rPr lang="en-US" dirty="0" smtClean="0">
                <a:solidFill>
                  <a:srgbClr val="00FF00"/>
                </a:solidFill>
              </a:rPr>
              <a:t>in SOI:</a:t>
            </a:r>
            <a:endParaRPr lang="en-US" dirty="0">
              <a:solidFill>
                <a:srgbClr val="00FF00"/>
              </a:solidFill>
            </a:endParaRPr>
          </a:p>
        </p:txBody>
      </p:sp>
      <p:sp>
        <p:nvSpPr>
          <p:cNvPr id="12" name="Content Placeholder 2"/>
          <p:cNvSpPr>
            <a:spLocks/>
          </p:cNvSpPr>
          <p:nvPr/>
        </p:nvSpPr>
        <p:spPr bwMode="auto">
          <a:xfrm>
            <a:off x="457200" y="304800"/>
            <a:ext cx="8305800" cy="692727"/>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buClr>
                <a:srgbClr val="CCFFFF"/>
              </a:buClr>
              <a:buFontTx/>
              <a:buNone/>
            </a:pPr>
            <a:r>
              <a:rPr lang="pl-PL" sz="2000" b="0" dirty="0">
                <a:solidFill>
                  <a:srgbClr val="00FF00"/>
                </a:solidFill>
              </a:rPr>
              <a:t>Future brings new challenges – research in electronics/detector technologies is building a toolbox to deal with these challenges </a:t>
            </a:r>
            <a:endParaRPr lang="en-US" sz="2000" b="0" dirty="0">
              <a:solidFill>
                <a:srgbClr val="00FF00"/>
              </a:solidFill>
            </a:endParaRPr>
          </a:p>
          <a:p>
            <a:pPr algn="ctr" eaLnBrk="0" hangingPunct="0">
              <a:buClr>
                <a:srgbClr val="CCFFFF"/>
              </a:buClr>
              <a:buFontTx/>
              <a:buNone/>
            </a:pPr>
            <a:endParaRPr lang="en-US" sz="2000" b="0" dirty="0">
              <a:solidFill>
                <a:srgbClr val="00FF00"/>
              </a:solidFill>
            </a:endParaRPr>
          </a:p>
          <a:p>
            <a:pPr algn="ctr" eaLnBrk="0" hangingPunct="0">
              <a:buClr>
                <a:srgbClr val="CCFFFF"/>
              </a:buClr>
              <a:buFontTx/>
              <a:buNone/>
            </a:pPr>
            <a:endParaRPr lang="en-US" sz="2000" b="0" dirty="0">
              <a:solidFill>
                <a:srgbClr val="00FF00"/>
              </a:solidFill>
            </a:endParaRPr>
          </a:p>
        </p:txBody>
      </p:sp>
    </p:spTree>
    <p:extLst>
      <p:ext uri="{BB962C8B-B14F-4D97-AF65-F5344CB8AC3E}">
        <p14:creationId xmlns:p14="http://schemas.microsoft.com/office/powerpoint/2010/main" val="5585247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23</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5" name="Rectangle 3"/>
          <p:cNvSpPr txBox="1">
            <a:spLocks noChangeArrowheads="1"/>
          </p:cNvSpPr>
          <p:nvPr/>
        </p:nvSpPr>
        <p:spPr>
          <a:xfrm>
            <a:off x="533400" y="5029200"/>
            <a:ext cx="8458200" cy="1295400"/>
          </a:xfrm>
          <a:prstGeom prst="rect">
            <a:avLst/>
          </a:prstGeom>
          <a:solidFill>
            <a:schemeClr val="bg1">
              <a:alpha val="80000"/>
            </a:schemeClr>
          </a:solidFill>
        </p:spPr>
        <p:txBody>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a:lnSpc>
                <a:spcPct val="80000"/>
              </a:lnSpc>
              <a:spcBef>
                <a:spcPts val="600"/>
              </a:spcBef>
              <a:buFont typeface="Arial" pitchFamily="34" charset="0"/>
              <a:buChar char="•"/>
            </a:pPr>
            <a:r>
              <a:rPr lang="en-US" sz="1600" dirty="0" smtClean="0"/>
              <a:t>Through Silicon </a:t>
            </a:r>
            <a:r>
              <a:rPr lang="en-US" sz="1600" dirty="0" err="1" smtClean="0"/>
              <a:t>Vias</a:t>
            </a:r>
            <a:r>
              <a:rPr lang="en-US" sz="1600" dirty="0" smtClean="0"/>
              <a:t> (TSV) for </a:t>
            </a:r>
            <a:r>
              <a:rPr lang="pl-PL" sz="1600" dirty="0" smtClean="0"/>
              <a:t>vertical</a:t>
            </a:r>
            <a:r>
              <a:rPr lang="en-US" sz="1600" dirty="0" smtClean="0"/>
              <a:t> wafer/chip connectivity not only electronic chips but also for attaching detectors to readouts</a:t>
            </a:r>
          </a:p>
          <a:p>
            <a:pPr>
              <a:lnSpc>
                <a:spcPct val="80000"/>
              </a:lnSpc>
              <a:spcBef>
                <a:spcPts val="600"/>
              </a:spcBef>
              <a:buFont typeface="Arial" pitchFamily="34" charset="0"/>
              <a:buChar char="•"/>
            </a:pPr>
            <a:r>
              <a:rPr lang="pl-PL" sz="1600" dirty="0" smtClean="0"/>
              <a:t>Bonding: </a:t>
            </a:r>
            <a:r>
              <a:rPr lang="en-US" sz="1600" dirty="0" smtClean="0"/>
              <a:t>Oxide, polymer, metal, or adhesive strengthened (W-W, C-W, C-C)</a:t>
            </a:r>
          </a:p>
          <a:p>
            <a:pPr>
              <a:lnSpc>
                <a:spcPct val="80000"/>
              </a:lnSpc>
              <a:spcBef>
                <a:spcPts val="600"/>
              </a:spcBef>
              <a:buFont typeface="Arial" pitchFamily="34" charset="0"/>
              <a:buChar char="•"/>
            </a:pPr>
            <a:r>
              <a:rPr lang="pl-PL" sz="1600" dirty="0" smtClean="0"/>
              <a:t>Wafer thinning: a</a:t>
            </a:r>
            <a:r>
              <a:rPr lang="en-US" sz="1600" dirty="0" err="1" smtClean="0"/>
              <a:t>gressive</a:t>
            </a:r>
            <a:r>
              <a:rPr lang="en-US" sz="1600" dirty="0" smtClean="0"/>
              <a:t> and precise</a:t>
            </a:r>
          </a:p>
          <a:p>
            <a:pPr>
              <a:lnSpc>
                <a:spcPct val="80000"/>
              </a:lnSpc>
              <a:spcBef>
                <a:spcPts val="600"/>
              </a:spcBef>
              <a:buFont typeface="Arial" pitchFamily="34" charset="0"/>
              <a:buChar char="•"/>
            </a:pPr>
            <a:r>
              <a:rPr lang="en-US" sz="1600" dirty="0" smtClean="0"/>
              <a:t>Back-side metallization and patterning</a:t>
            </a:r>
            <a:endParaRPr lang="en-US" sz="1600" dirty="0" smtClean="0"/>
          </a:p>
        </p:txBody>
      </p:sp>
      <p:sp>
        <p:nvSpPr>
          <p:cNvPr id="6" name="Rectangle 5"/>
          <p:cNvSpPr>
            <a:spLocks noChangeArrowheads="1"/>
          </p:cNvSpPr>
          <p:nvPr/>
        </p:nvSpPr>
        <p:spPr bwMode="auto">
          <a:xfrm>
            <a:off x="539750" y="3186113"/>
            <a:ext cx="8137525" cy="1081087"/>
          </a:xfrm>
          <a:prstGeom prst="rect">
            <a:avLst/>
          </a:prstGeom>
          <a:solidFill>
            <a:schemeClr val="bg1">
              <a:alpha val="80000"/>
            </a:schemeClr>
          </a:solidFill>
          <a:ln>
            <a:noFill/>
          </a:ln>
          <a:extLst>
            <a:ext uri="{91240B29-F687-4F45-9708-019B960494DF}">
              <a14:hiddenLine xmlns:a14="http://schemas.microsoft.com/office/drawing/2010/main" w="25400" algn="ctr">
                <a:solidFill>
                  <a:schemeClr val="accent1"/>
                </a:solidFill>
                <a:miter lim="800000"/>
                <a:headEnd/>
                <a:tailEnd/>
              </a14:hiddenLine>
            </a:ext>
          </a:extLst>
        </p:spPr>
        <p:txBody>
          <a:bodyPr wrap="none" anchor="ctr"/>
          <a:lstStyle/>
          <a:p>
            <a:pPr algn="ctr">
              <a:lnSpc>
                <a:spcPct val="130000"/>
              </a:lnSpc>
              <a:spcBef>
                <a:spcPct val="0"/>
              </a:spcBef>
              <a:buClrTx/>
              <a:buSzTx/>
              <a:buFontTx/>
              <a:buNone/>
            </a:pPr>
            <a:r>
              <a:rPr lang="en-US" sz="1800" b="0" dirty="0"/>
              <a:t>A chip in three-dimensional integrated circuit (3D-IC) technology  is composed </a:t>
            </a:r>
            <a:r>
              <a:rPr lang="pl-PL" sz="1800" b="0" dirty="0"/>
              <a:t/>
            </a:r>
            <a:br>
              <a:rPr lang="pl-PL" sz="1800" b="0" dirty="0"/>
            </a:br>
            <a:r>
              <a:rPr lang="en-US" sz="1800" b="0" dirty="0"/>
              <a:t>of </a:t>
            </a:r>
            <a:r>
              <a:rPr lang="en-US" sz="1800" b="0" dirty="0">
                <a:solidFill>
                  <a:srgbClr val="FFFF00"/>
                </a:solidFill>
              </a:rPr>
              <a:t>two or more layers</a:t>
            </a:r>
            <a:r>
              <a:rPr lang="en-US" sz="1800" b="0" dirty="0"/>
              <a:t> of active electronic components, </a:t>
            </a:r>
            <a:r>
              <a:rPr lang="pl-PL" sz="1800" b="0" dirty="0"/>
              <a:t/>
            </a:r>
            <a:br>
              <a:rPr lang="pl-PL" sz="1800" b="0" dirty="0"/>
            </a:br>
            <a:r>
              <a:rPr lang="en-US" sz="1800" b="0" dirty="0"/>
              <a:t>integrated both vertically and horizontally</a:t>
            </a:r>
          </a:p>
        </p:txBody>
      </p:sp>
      <p:sp>
        <p:nvSpPr>
          <p:cNvPr id="7" name="Rectangle 5"/>
          <p:cNvSpPr>
            <a:spLocks noChangeArrowheads="1"/>
          </p:cNvSpPr>
          <p:nvPr/>
        </p:nvSpPr>
        <p:spPr bwMode="auto">
          <a:xfrm>
            <a:off x="2819400" y="4495800"/>
            <a:ext cx="3581400" cy="381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a:spcBef>
                <a:spcPct val="0"/>
              </a:spcBef>
              <a:buClrTx/>
              <a:buSzTx/>
              <a:buFontTx/>
              <a:buNone/>
            </a:pPr>
            <a:r>
              <a:rPr lang="pl-PL" sz="1800"/>
              <a:t>3D-IC (revolution) technologies:</a:t>
            </a:r>
            <a:endParaRPr lang="en-US" sz="1800"/>
          </a:p>
        </p:txBody>
      </p:sp>
      <p:sp>
        <p:nvSpPr>
          <p:cNvPr id="8" name="Rectangle 5"/>
          <p:cNvSpPr>
            <a:spLocks noChangeArrowheads="1"/>
          </p:cNvSpPr>
          <p:nvPr/>
        </p:nvSpPr>
        <p:spPr bwMode="auto">
          <a:xfrm>
            <a:off x="2928938" y="2590800"/>
            <a:ext cx="3319462" cy="428625"/>
          </a:xfrm>
          <a:prstGeom prst="rect">
            <a:avLst/>
          </a:prstGeom>
          <a:noFill/>
          <a:ln w="38100" algn="ctr">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a:spcBef>
                <a:spcPct val="0"/>
              </a:spcBef>
              <a:buClrTx/>
              <a:buSzTx/>
              <a:buFontTx/>
              <a:buNone/>
            </a:pPr>
            <a:r>
              <a:rPr lang="pl-PL" sz="1800"/>
              <a:t>3D-IC definition:</a:t>
            </a:r>
            <a:endParaRPr lang="en-US" sz="1800"/>
          </a:p>
        </p:txBody>
      </p:sp>
      <p:sp>
        <p:nvSpPr>
          <p:cNvPr id="9" name="Rectangle 15"/>
          <p:cNvSpPr>
            <a:spLocks noChangeArrowheads="1"/>
          </p:cNvSpPr>
          <p:nvPr/>
        </p:nvSpPr>
        <p:spPr bwMode="auto">
          <a:xfrm>
            <a:off x="914400" y="1371600"/>
            <a:ext cx="7162800" cy="1066800"/>
          </a:xfrm>
          <a:prstGeom prst="rect">
            <a:avLst/>
          </a:prstGeom>
          <a:solidFill>
            <a:schemeClr val="bg2">
              <a:lumMod val="90000"/>
              <a:lumOff val="10000"/>
              <a:alpha val="80000"/>
            </a:schemeClr>
          </a:solidFill>
          <a:ln>
            <a:noFill/>
          </a:ln>
        </p:spPr>
        <p:txBody>
          <a:bodyPr/>
          <a:lstStyle/>
          <a:p>
            <a:pPr marL="342900" indent="-342900" algn="l" eaLnBrk="0" hangingPunct="0">
              <a:lnSpc>
                <a:spcPct val="90000"/>
              </a:lnSpc>
              <a:buClr>
                <a:srgbClr val="CCFFFF"/>
              </a:buClr>
              <a:buFontTx/>
              <a:buChar char="•"/>
            </a:pPr>
            <a:r>
              <a:rPr lang="en-US" sz="1800" b="0" dirty="0"/>
              <a:t>Current fine-grained detector technologies face serious limitations</a:t>
            </a:r>
            <a:r>
              <a:rPr lang="pl-PL" sz="1800" b="0" dirty="0"/>
              <a:t>;</a:t>
            </a:r>
            <a:r>
              <a:rPr lang="en-US" sz="1800" b="0" dirty="0"/>
              <a:t> incremental improvements have proved inadequate</a:t>
            </a:r>
            <a:endParaRPr lang="pl-PL" sz="1800" b="0" dirty="0"/>
          </a:p>
          <a:p>
            <a:pPr marL="342900" indent="-342900" algn="l" eaLnBrk="0" hangingPunct="0">
              <a:lnSpc>
                <a:spcPct val="90000"/>
              </a:lnSpc>
              <a:buClr>
                <a:srgbClr val="CCFFFF"/>
              </a:buClr>
              <a:buFontTx/>
              <a:buChar char="•"/>
            </a:pPr>
            <a:r>
              <a:rPr lang="en-US" sz="1800" b="0" dirty="0"/>
              <a:t>3D integration offers a transformational change to address current roadblocks to advance detectors in these areas  </a:t>
            </a:r>
          </a:p>
        </p:txBody>
      </p:sp>
      <p:sp>
        <p:nvSpPr>
          <p:cNvPr id="10" name="Rectangle 5"/>
          <p:cNvSpPr>
            <a:spLocks noChangeArrowheads="1"/>
          </p:cNvSpPr>
          <p:nvPr/>
        </p:nvSpPr>
        <p:spPr bwMode="auto">
          <a:xfrm>
            <a:off x="2819400" y="914400"/>
            <a:ext cx="3581400" cy="381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a:spcBef>
                <a:spcPct val="0"/>
              </a:spcBef>
              <a:buClrTx/>
              <a:buSzTx/>
              <a:buFontTx/>
              <a:buNone/>
            </a:pPr>
            <a:r>
              <a:rPr lang="pl-PL" sz="1800"/>
              <a:t>Why?</a:t>
            </a:r>
            <a:endParaRPr lang="en-US" sz="1800"/>
          </a:p>
        </p:txBody>
      </p:sp>
      <p:sp>
        <p:nvSpPr>
          <p:cNvPr id="11" name="Title 3"/>
          <p:cNvSpPr>
            <a:spLocks/>
          </p:cNvSpPr>
          <p:nvPr/>
        </p:nvSpPr>
        <p:spPr bwMode="auto">
          <a:xfrm>
            <a:off x="228600" y="381000"/>
            <a:ext cx="57912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Why work on 3D-IC is so appealing?</a:t>
            </a:r>
            <a:endParaRPr lang="en-US" dirty="0">
              <a:solidFill>
                <a:srgbClr val="00FF00"/>
              </a:solidFill>
            </a:endParaRPr>
          </a:p>
        </p:txBody>
      </p:sp>
      <p:sp>
        <p:nvSpPr>
          <p:cNvPr id="12" name="Title 3"/>
          <p:cNvSpPr>
            <a:spLocks/>
          </p:cNvSpPr>
          <p:nvPr/>
        </p:nvSpPr>
        <p:spPr bwMode="auto">
          <a:xfrm>
            <a:off x="4953000" y="5728855"/>
            <a:ext cx="3810991" cy="90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spcBef>
                <a:spcPct val="0"/>
              </a:spcBef>
              <a:buClrTx/>
              <a:buSzTx/>
              <a:buFontTx/>
              <a:buNone/>
            </a:pPr>
            <a:r>
              <a:rPr lang="en-US" sz="2200" dirty="0" smtClean="0">
                <a:solidFill>
                  <a:srgbClr val="FFFF00"/>
                </a:solidFill>
              </a:rPr>
              <a:t>3D-IC is part of the toolbox to deal with challenges </a:t>
            </a:r>
            <a:endParaRPr lang="en-US" sz="2200" dirty="0">
              <a:solidFill>
                <a:srgbClr val="FFFF00"/>
              </a:solidFill>
            </a:endParaRPr>
          </a:p>
        </p:txBody>
      </p:sp>
    </p:spTree>
    <p:extLst>
      <p:ext uri="{BB962C8B-B14F-4D97-AF65-F5344CB8AC3E}">
        <p14:creationId xmlns:p14="http://schemas.microsoft.com/office/powerpoint/2010/main" val="33799667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25"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F5FD3B37-F4D0-4326-856E-ABBC678445FC}" type="slidenum">
              <a:rPr lang="en-US" sz="1200" b="0">
                <a:solidFill>
                  <a:srgbClr val="FFFFFF"/>
                </a:solidFill>
              </a:rPr>
              <a:pPr algn="l" eaLnBrk="1" hangingPunct="1">
                <a:spcBef>
                  <a:spcPct val="0"/>
                </a:spcBef>
                <a:buClrTx/>
                <a:buSzTx/>
                <a:buFontTx/>
                <a:buNone/>
              </a:pPr>
              <a:t>24</a:t>
            </a:fld>
            <a:endParaRPr lang="en-US" sz="1200" b="0">
              <a:solidFill>
                <a:srgbClr val="FFFFFF"/>
              </a:solidFill>
            </a:endParaRPr>
          </a:p>
        </p:txBody>
      </p:sp>
      <p:sp>
        <p:nvSpPr>
          <p:cNvPr id="19"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22" name="Content Placeholder 2"/>
          <p:cNvSpPr>
            <a:spLocks noGrp="1"/>
          </p:cNvSpPr>
          <p:nvPr>
            <p:ph sz="half" idx="1"/>
          </p:nvPr>
        </p:nvSpPr>
        <p:spPr>
          <a:xfrm>
            <a:off x="0" y="1415531"/>
            <a:ext cx="9059333" cy="5347219"/>
          </a:xfrm>
        </p:spPr>
        <p:txBody>
          <a:bodyPr>
            <a:normAutofit fontScale="92500" lnSpcReduction="10000"/>
          </a:bodyPr>
          <a:lstStyle/>
          <a:p>
            <a:pPr>
              <a:spcBef>
                <a:spcPts val="600"/>
              </a:spcBef>
            </a:pPr>
            <a:r>
              <a:rPr lang="en-US" sz="2000" dirty="0" smtClean="0"/>
              <a:t>3D-IC is </a:t>
            </a:r>
            <a:r>
              <a:rPr lang="en-US" sz="2000" dirty="0" smtClean="0"/>
              <a:t>the enabling technology for a </a:t>
            </a:r>
            <a:r>
              <a:rPr lang="en-US" sz="2000" dirty="0" smtClean="0">
                <a:solidFill>
                  <a:srgbClr val="FFFF00"/>
                </a:solidFill>
              </a:rPr>
              <a:t>integrated tracking trigger for the </a:t>
            </a:r>
            <a:r>
              <a:rPr lang="en-US" sz="2000" dirty="0" smtClean="0">
                <a:solidFill>
                  <a:srgbClr val="FFFF00"/>
                </a:solidFill>
              </a:rPr>
              <a:t>CMS @ HL-LHC</a:t>
            </a:r>
            <a:r>
              <a:rPr lang="en-US" sz="2000" dirty="0" smtClean="0"/>
              <a:t> </a:t>
            </a:r>
            <a:r>
              <a:rPr lang="en-US" sz="1800" dirty="0" smtClean="0"/>
              <a:t>(crucial </a:t>
            </a:r>
            <a:r>
              <a:rPr lang="en-US" sz="1800" dirty="0" smtClean="0"/>
              <a:t>role of providing local </a:t>
            </a:r>
            <a:r>
              <a:rPr lang="en-US" sz="1800" dirty="0" smtClean="0"/>
              <a:t>hits from </a:t>
            </a:r>
            <a:r>
              <a:rPr lang="en-US" sz="1800" dirty="0" smtClean="0"/>
              <a:t>top and bottom </a:t>
            </a:r>
            <a:r>
              <a:rPr lang="en-US" sz="1800" dirty="0" smtClean="0"/>
              <a:t>tiers)</a:t>
            </a:r>
            <a:endParaRPr lang="en-US" sz="1800" dirty="0" smtClean="0"/>
          </a:p>
          <a:p>
            <a:pPr>
              <a:spcBef>
                <a:spcPts val="600"/>
              </a:spcBef>
            </a:pPr>
            <a:r>
              <a:rPr lang="en-US" sz="2000" dirty="0" smtClean="0"/>
              <a:t>g-2 requires low mass, high accuracy tracking for electron projection to the </a:t>
            </a:r>
            <a:r>
              <a:rPr lang="en-US" sz="2000" dirty="0" err="1" smtClean="0"/>
              <a:t>beamline</a:t>
            </a:r>
            <a:r>
              <a:rPr lang="en-US" sz="2000" dirty="0" smtClean="0"/>
              <a:t> – </a:t>
            </a:r>
            <a:r>
              <a:rPr lang="en-US" sz="2000" dirty="0" smtClean="0">
                <a:solidFill>
                  <a:srgbClr val="FFFF00"/>
                </a:solidFill>
              </a:rPr>
              <a:t>3D-IC </a:t>
            </a:r>
            <a:r>
              <a:rPr lang="en-US" sz="2000" dirty="0" smtClean="0">
                <a:solidFill>
                  <a:srgbClr val="FFFF00"/>
                </a:solidFill>
              </a:rPr>
              <a:t>derived device thinning</a:t>
            </a:r>
          </a:p>
          <a:p>
            <a:pPr>
              <a:spcBef>
                <a:spcPts val="600"/>
              </a:spcBef>
            </a:pPr>
            <a:r>
              <a:rPr lang="en-US" sz="2000" dirty="0" smtClean="0"/>
              <a:t>K-&gt;</a:t>
            </a:r>
            <a:r>
              <a:rPr lang="en-US" sz="2000" dirty="0" smtClean="0">
                <a:latin typeface="Symbol" charset="2"/>
                <a:cs typeface="Symbol" charset="2"/>
              </a:rPr>
              <a:t>p</a:t>
            </a:r>
            <a:r>
              <a:rPr lang="en-US" sz="2000" baseline="30000" dirty="0" smtClean="0">
                <a:latin typeface="Symbol" charset="2"/>
                <a:cs typeface="Symbol" charset="2"/>
              </a:rPr>
              <a:t>0</a:t>
            </a:r>
            <a:r>
              <a:rPr lang="en-US" sz="2000" dirty="0" smtClean="0">
                <a:latin typeface="Symbol" charset="2"/>
                <a:cs typeface="Symbol" charset="2"/>
              </a:rPr>
              <a:t>nn</a:t>
            </a:r>
            <a:r>
              <a:rPr lang="en-US" sz="2000" dirty="0" smtClean="0"/>
              <a:t> requires high accuracy gamma conversion, track pointing and </a:t>
            </a:r>
            <a:r>
              <a:rPr lang="en-US" sz="2000" dirty="0" smtClean="0"/>
              <a:t>&lt;1ns </a:t>
            </a:r>
            <a:r>
              <a:rPr lang="en-US" sz="2000" dirty="0" smtClean="0"/>
              <a:t>timing. </a:t>
            </a:r>
            <a:r>
              <a:rPr lang="en-US" sz="2000" dirty="0" smtClean="0">
                <a:solidFill>
                  <a:srgbClr val="FFFF00"/>
                </a:solidFill>
              </a:rPr>
              <a:t>Pixelated SOI or </a:t>
            </a:r>
            <a:r>
              <a:rPr lang="en-US" sz="2000" dirty="0" smtClean="0">
                <a:solidFill>
                  <a:srgbClr val="FFFF00"/>
                </a:solidFill>
              </a:rPr>
              <a:t>3D-IC</a:t>
            </a:r>
            <a:r>
              <a:rPr lang="en-US" sz="2000" dirty="0" smtClean="0"/>
              <a:t> can </a:t>
            </a:r>
            <a:r>
              <a:rPr lang="en-US" sz="2000" dirty="0" smtClean="0"/>
              <a:t>provide this.</a:t>
            </a:r>
          </a:p>
          <a:p>
            <a:pPr>
              <a:spcBef>
                <a:spcPts val="600"/>
              </a:spcBef>
            </a:pPr>
            <a:r>
              <a:rPr lang="en-US" sz="2000" dirty="0" smtClean="0"/>
              <a:t>Future lepton colliders will need </a:t>
            </a:r>
            <a:r>
              <a:rPr lang="en-US" sz="2000" dirty="0" smtClean="0">
                <a:solidFill>
                  <a:srgbClr val="FFFF00"/>
                </a:solidFill>
              </a:rPr>
              <a:t>low mass, high resolution vertex </a:t>
            </a:r>
            <a:r>
              <a:rPr lang="en-US" sz="2000" dirty="0" smtClean="0">
                <a:solidFill>
                  <a:srgbClr val="FFFF00"/>
                </a:solidFill>
              </a:rPr>
              <a:t>detectors </a:t>
            </a:r>
            <a:r>
              <a:rPr lang="en-US" sz="2000" dirty="0" smtClean="0"/>
              <a:t>+ </a:t>
            </a:r>
            <a:r>
              <a:rPr lang="en-US" sz="2000" dirty="0" smtClean="0"/>
              <a:t>HL experiments will pose problems in resolving tracks 3D-IC enables </a:t>
            </a:r>
            <a:r>
              <a:rPr lang="en-US" sz="2000" dirty="0" smtClean="0">
                <a:solidFill>
                  <a:srgbClr val="FFFF00"/>
                </a:solidFill>
              </a:rPr>
              <a:t>associate memories with &gt;10x the capabilities </a:t>
            </a:r>
            <a:r>
              <a:rPr lang="en-US" sz="2000" dirty="0" smtClean="0"/>
              <a:t>of current generations (ATLAS FTK)</a:t>
            </a:r>
          </a:p>
          <a:p>
            <a:pPr>
              <a:spcBef>
                <a:spcPts val="600"/>
              </a:spcBef>
            </a:pPr>
            <a:r>
              <a:rPr lang="en-US" sz="2000" dirty="0" smtClean="0"/>
              <a:t>The</a:t>
            </a:r>
            <a:r>
              <a:rPr lang="en-US" sz="2000" dirty="0" smtClean="0"/>
              <a:t> </a:t>
            </a:r>
            <a:r>
              <a:rPr lang="en-US" sz="2000" dirty="0" err="1" smtClean="0"/>
              <a:t>Muon</a:t>
            </a:r>
            <a:r>
              <a:rPr lang="en-US" sz="2000" dirty="0" smtClean="0"/>
              <a:t> Collider </a:t>
            </a:r>
            <a:r>
              <a:rPr lang="en-US" sz="2000" dirty="0" smtClean="0">
                <a:solidFill>
                  <a:srgbClr val="FFFF00"/>
                </a:solidFill>
              </a:rPr>
              <a:t>vertex and tracker will need </a:t>
            </a:r>
            <a:r>
              <a:rPr lang="en-US" sz="2000" dirty="0" err="1" smtClean="0">
                <a:solidFill>
                  <a:srgbClr val="FFFF00"/>
                </a:solidFill>
                <a:latin typeface="Symbol" pitchFamily="18" charset="2"/>
              </a:rPr>
              <a:t>s</a:t>
            </a:r>
            <a:r>
              <a:rPr lang="en-US" sz="2000" baseline="-25000" dirty="0" err="1" smtClean="0">
                <a:solidFill>
                  <a:srgbClr val="FFFF00"/>
                </a:solidFill>
              </a:rPr>
              <a:t>t</a:t>
            </a:r>
            <a:r>
              <a:rPr lang="en-US" sz="2000" dirty="0" smtClean="0">
                <a:solidFill>
                  <a:srgbClr val="FFFF00"/>
                </a:solidFill>
              </a:rPr>
              <a:t>=~1ns </a:t>
            </a:r>
            <a:r>
              <a:rPr lang="en-US" sz="2000" dirty="0" smtClean="0"/>
              <a:t>and </a:t>
            </a:r>
            <a:r>
              <a:rPr lang="en-US" sz="2000" dirty="0" smtClean="0"/>
              <a:t>will likely need large areas of </a:t>
            </a:r>
            <a:r>
              <a:rPr lang="en-US" sz="2000" dirty="0" smtClean="0">
                <a:solidFill>
                  <a:srgbClr val="FFFF00"/>
                </a:solidFill>
              </a:rPr>
              <a:t>tracking and imaging </a:t>
            </a:r>
            <a:r>
              <a:rPr lang="en-US" sz="2000" dirty="0" err="1" smtClean="0">
                <a:solidFill>
                  <a:srgbClr val="FFFF00"/>
                </a:solidFill>
              </a:rPr>
              <a:t>calorimetry</a:t>
            </a:r>
            <a:r>
              <a:rPr lang="en-US" sz="2000" dirty="0" smtClean="0">
                <a:solidFill>
                  <a:srgbClr val="FFFF00"/>
                </a:solidFill>
              </a:rPr>
              <a:t> with </a:t>
            </a:r>
            <a:r>
              <a:rPr lang="en-US" sz="2000" dirty="0" err="1" smtClean="0">
                <a:solidFill>
                  <a:srgbClr val="FFFF00"/>
                </a:solidFill>
                <a:latin typeface="Symbol" pitchFamily="18" charset="2"/>
              </a:rPr>
              <a:t>s</a:t>
            </a:r>
            <a:r>
              <a:rPr lang="en-US" sz="2000" baseline="-25000" dirty="0" err="1" smtClean="0">
                <a:solidFill>
                  <a:srgbClr val="FFFF00"/>
                </a:solidFill>
              </a:rPr>
              <a:t>t</a:t>
            </a:r>
            <a:r>
              <a:rPr lang="en-US" sz="2000" dirty="0" smtClean="0">
                <a:solidFill>
                  <a:srgbClr val="FFFF00"/>
                </a:solidFill>
              </a:rPr>
              <a:t>&lt;1ns</a:t>
            </a:r>
            <a:r>
              <a:rPr lang="en-US" sz="2000" dirty="0" smtClean="0"/>
              <a:t>,</a:t>
            </a:r>
            <a:r>
              <a:rPr lang="en-US" sz="2000" dirty="0" smtClean="0"/>
              <a:t> where 3D-IC or SOI - style integration of electronics and sensors is likely to be crucial</a:t>
            </a:r>
          </a:p>
          <a:p>
            <a:pPr>
              <a:spcBef>
                <a:spcPts val="600"/>
              </a:spcBef>
            </a:pPr>
            <a:r>
              <a:rPr lang="en-US" sz="2000" dirty="0" err="1" smtClean="0"/>
              <a:t>Photodetectors</a:t>
            </a:r>
            <a:r>
              <a:rPr lang="en-US" sz="2000" dirty="0" smtClean="0"/>
              <a:t> for many experiments need to provide fast time stamping, short recovery time, and excellent position information making </a:t>
            </a:r>
            <a:r>
              <a:rPr lang="en-US" sz="2000" dirty="0">
                <a:solidFill>
                  <a:srgbClr val="FFFF00"/>
                </a:solidFill>
              </a:rPr>
              <a:t>a</a:t>
            </a:r>
            <a:r>
              <a:rPr lang="en-US" sz="2000" dirty="0" smtClean="0">
                <a:solidFill>
                  <a:srgbClr val="FFFF00"/>
                </a:solidFill>
              </a:rPr>
              <a:t> 3D integrated digital </a:t>
            </a:r>
            <a:r>
              <a:rPr lang="en-US" sz="2000" dirty="0" err="1" smtClean="0">
                <a:solidFill>
                  <a:srgbClr val="FFFF00"/>
                </a:solidFill>
              </a:rPr>
              <a:t>SiPM</a:t>
            </a:r>
            <a:r>
              <a:rPr lang="en-US" sz="2000" dirty="0" smtClean="0">
                <a:solidFill>
                  <a:srgbClr val="FFFF00"/>
                </a:solidFill>
              </a:rPr>
              <a:t> to be the optimal choice </a:t>
            </a:r>
            <a:r>
              <a:rPr lang="en-US" sz="1800" dirty="0" smtClean="0"/>
              <a:t>(low power tracking detector)</a:t>
            </a:r>
            <a:r>
              <a:rPr lang="en-US" sz="2000" dirty="0" smtClean="0"/>
              <a:t> </a:t>
            </a:r>
            <a:endParaRPr lang="en-US" sz="2000" dirty="0" smtClean="0"/>
          </a:p>
          <a:p>
            <a:pPr>
              <a:spcBef>
                <a:spcPts val="600"/>
              </a:spcBef>
            </a:pPr>
            <a:r>
              <a:rPr lang="en-US" sz="2000" dirty="0" smtClean="0"/>
              <a:t>Generally, </a:t>
            </a:r>
            <a:r>
              <a:rPr lang="en-US" sz="2000" dirty="0" smtClean="0">
                <a:solidFill>
                  <a:srgbClr val="FFFF00"/>
                </a:solidFill>
              </a:rPr>
              <a:t>l</a:t>
            </a:r>
            <a:r>
              <a:rPr lang="en-US" sz="2000" dirty="0" smtClean="0">
                <a:solidFill>
                  <a:srgbClr val="FFFF00"/>
                </a:solidFill>
              </a:rPr>
              <a:t>arge area, totally active detector arrays wil</a:t>
            </a:r>
            <a:r>
              <a:rPr lang="en-US" sz="2000" dirty="0" smtClean="0">
                <a:solidFill>
                  <a:srgbClr val="FFFF00"/>
                </a:solidFill>
              </a:rPr>
              <a:t>l be k</a:t>
            </a:r>
            <a:r>
              <a:rPr lang="en-US" sz="2000" dirty="0" smtClean="0">
                <a:solidFill>
                  <a:srgbClr val="FFFF00"/>
                </a:solidFill>
              </a:rPr>
              <a:t>ey in future vertex detectors</a:t>
            </a:r>
            <a:r>
              <a:rPr lang="en-US" sz="2000" dirty="0" smtClean="0"/>
              <a:t> </a:t>
            </a:r>
            <a:r>
              <a:rPr lang="en-US" sz="2000" dirty="0" smtClean="0">
                <a:latin typeface="Wingdings"/>
              </a:rPr>
              <a:t>è </a:t>
            </a:r>
            <a:r>
              <a:rPr lang="en-US" sz="2000" dirty="0" smtClean="0"/>
              <a:t>active edge sensor and </a:t>
            </a:r>
            <a:r>
              <a:rPr lang="en-US" sz="2000" dirty="0" smtClean="0"/>
              <a:t>3D-IC lead to these </a:t>
            </a:r>
            <a:r>
              <a:rPr lang="en-US" sz="2000" dirty="0" smtClean="0"/>
              <a:t>capabilities</a:t>
            </a:r>
            <a:endParaRPr lang="en-US" sz="2000" dirty="0" smtClean="0"/>
          </a:p>
          <a:p>
            <a:pPr>
              <a:spcBef>
                <a:spcPts val="600"/>
              </a:spcBef>
            </a:pPr>
            <a:endParaRPr lang="en-US" sz="2000" dirty="0"/>
          </a:p>
        </p:txBody>
      </p:sp>
      <p:sp>
        <p:nvSpPr>
          <p:cNvPr id="26" name="Title 3"/>
          <p:cNvSpPr>
            <a:spLocks/>
          </p:cNvSpPr>
          <p:nvPr/>
        </p:nvSpPr>
        <p:spPr bwMode="auto">
          <a:xfrm>
            <a:off x="228600" y="4572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Does 3D-IC define tracking sensors and electronics for future experiments?</a:t>
            </a:r>
            <a:endParaRPr lang="en-US" dirty="0">
              <a:solidFill>
                <a:srgbClr val="00FF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2" descr="function_reparti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5551" y="589831"/>
            <a:ext cx="4089849" cy="512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5"/>
          <p:cNvSpPr>
            <a:spLocks noChangeArrowheads="1"/>
          </p:cNvSpPr>
          <p:nvPr/>
        </p:nvSpPr>
        <p:spPr bwMode="auto">
          <a:xfrm>
            <a:off x="838200" y="3429000"/>
            <a:ext cx="3319462" cy="428625"/>
          </a:xfrm>
          <a:prstGeom prst="rect">
            <a:avLst/>
          </a:prstGeom>
          <a:noFill/>
          <a:ln w="38100" algn="ctr">
            <a:solidFill>
              <a:schemeClr val="bg1"/>
            </a:solidFill>
            <a:miter lim="800000"/>
            <a:headEnd/>
            <a:tailEnd/>
          </a:ln>
          <a:extLst>
            <a:ext uri="{909E8E84-426E-40DD-AFC4-6F175D3DCCD1}">
              <a14:hiddenFill xmlns:a14="http://schemas.microsoft.com/office/drawing/2010/main">
                <a:solidFill>
                  <a:schemeClr val="bg1"/>
                </a:solidFill>
              </a14:hiddenFill>
            </a:ext>
          </a:extLst>
        </p:spPr>
        <p:txBody>
          <a:bodyPr wrap="none" anchor="ctr"/>
          <a:lstStyle/>
          <a:p>
            <a:pPr algn="ctr">
              <a:spcBef>
                <a:spcPct val="0"/>
              </a:spcBef>
              <a:buClrTx/>
              <a:buSzTx/>
              <a:buFontTx/>
              <a:buNone/>
            </a:pPr>
            <a:r>
              <a:rPr lang="pl-PL" sz="1800"/>
              <a:t>ILC VXD must:</a:t>
            </a:r>
            <a:endParaRPr lang="en-US" sz="1800"/>
          </a:p>
        </p:txBody>
      </p:sp>
      <p:sp>
        <p:nvSpPr>
          <p:cNvPr id="7" name="Rectangle 5"/>
          <p:cNvSpPr>
            <a:spLocks noChangeArrowheads="1"/>
          </p:cNvSpPr>
          <p:nvPr/>
        </p:nvSpPr>
        <p:spPr bwMode="auto">
          <a:xfrm>
            <a:off x="390525" y="3919537"/>
            <a:ext cx="4214812" cy="5000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bg1"/>
                </a:solidFill>
                <a:miter lim="800000"/>
                <a:headEnd/>
                <a:tailEnd/>
              </a14:hiddenLine>
            </a:ext>
          </a:extLst>
        </p:spPr>
        <p:txBody>
          <a:bodyPr wrap="none" anchor="ctr"/>
          <a:lstStyle/>
          <a:p>
            <a:pPr algn="ctr">
              <a:spcBef>
                <a:spcPct val="0"/>
              </a:spcBef>
              <a:buClrTx/>
              <a:buSzTx/>
              <a:buFontTx/>
              <a:buNone/>
            </a:pPr>
            <a:r>
              <a:rPr lang="en-US" sz="1600" dirty="0"/>
              <a:t> provide spatial resolution of single point   </a:t>
            </a:r>
            <a:br>
              <a:rPr lang="en-US" sz="1600" dirty="0"/>
            </a:br>
            <a:r>
              <a:rPr lang="en-US" sz="1600" dirty="0"/>
              <a:t> particle impact better than </a:t>
            </a:r>
            <a:r>
              <a:rPr lang="en-US" sz="1600" dirty="0">
                <a:latin typeface="Symbol" pitchFamily="18" charset="2"/>
              </a:rPr>
              <a:t>s</a:t>
            </a:r>
            <a:r>
              <a:rPr lang="en-US" sz="1600" dirty="0"/>
              <a:t>=5 </a:t>
            </a:r>
            <a:r>
              <a:rPr lang="en-US" sz="1600" dirty="0">
                <a:latin typeface="Symbol" pitchFamily="18" charset="2"/>
              </a:rPr>
              <a:t>m</a:t>
            </a:r>
            <a:r>
              <a:rPr lang="en-US" sz="1600" dirty="0"/>
              <a:t>m</a:t>
            </a:r>
          </a:p>
        </p:txBody>
      </p:sp>
      <p:sp>
        <p:nvSpPr>
          <p:cNvPr id="22537" name="Rectangle 10"/>
          <p:cNvSpPr>
            <a:spLocks noChangeArrowheads="1"/>
          </p:cNvSpPr>
          <p:nvPr/>
        </p:nvSpPr>
        <p:spPr bwMode="auto">
          <a:xfrm>
            <a:off x="329751" y="5030450"/>
            <a:ext cx="4495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a:spAutoFit/>
          </a:bodyPr>
          <a:lstStyle/>
          <a:p>
            <a:pPr algn="l">
              <a:lnSpc>
                <a:spcPct val="110000"/>
              </a:lnSpc>
              <a:spcBef>
                <a:spcPct val="0"/>
              </a:spcBef>
              <a:buClrTx/>
              <a:buSzTx/>
              <a:buFontTx/>
              <a:buChar char="•"/>
            </a:pPr>
            <a:r>
              <a:rPr lang="pl-PL" sz="1600" dirty="0"/>
              <a:t> </a:t>
            </a:r>
            <a:r>
              <a:rPr lang="pl-PL" sz="1600" dirty="0" smtClean="0"/>
              <a:t>pixel </a:t>
            </a:r>
            <a:r>
              <a:rPr lang="pl-PL" sz="1600" dirty="0"/>
              <a:t>~20×20 </a:t>
            </a:r>
            <a:r>
              <a:rPr lang="pl-PL" sz="1600" dirty="0">
                <a:latin typeface="Symbol" pitchFamily="18" charset="2"/>
              </a:rPr>
              <a:t>m</a:t>
            </a:r>
            <a:r>
              <a:rPr lang="pl-PL" sz="1600" dirty="0"/>
              <a:t>m</a:t>
            </a:r>
            <a:r>
              <a:rPr lang="pl-PL" sz="1600" baseline="30000" dirty="0"/>
              <a:t>2</a:t>
            </a:r>
            <a:r>
              <a:rPr lang="pl-PL" sz="1600" dirty="0"/>
              <a:t>, </a:t>
            </a:r>
            <a:r>
              <a:rPr lang="pl-PL" sz="1600" dirty="0" smtClean="0">
                <a:cs typeface="Arial" charset="0"/>
              </a:rPr>
              <a:t>50-100 </a:t>
            </a:r>
            <a:r>
              <a:rPr lang="pl-PL" sz="1600" dirty="0">
                <a:latin typeface="Symbol" pitchFamily="18" charset="2"/>
                <a:cs typeface="Arial" charset="0"/>
              </a:rPr>
              <a:t>m</a:t>
            </a:r>
            <a:r>
              <a:rPr lang="pl-PL" sz="1600" dirty="0">
                <a:cs typeface="Arial" charset="0"/>
              </a:rPr>
              <a:t>m/layer</a:t>
            </a:r>
          </a:p>
          <a:p>
            <a:pPr algn="l">
              <a:lnSpc>
                <a:spcPct val="110000"/>
              </a:lnSpc>
              <a:spcBef>
                <a:spcPct val="0"/>
              </a:spcBef>
              <a:buClrTx/>
              <a:buSzTx/>
              <a:buFontTx/>
              <a:buChar char="•"/>
            </a:pPr>
            <a:r>
              <a:rPr lang="pl-PL" sz="1600" dirty="0">
                <a:cs typeface="Arial" charset="0"/>
              </a:rPr>
              <a:t> spatial resolution improved by </a:t>
            </a:r>
            <a:r>
              <a:rPr lang="en-US" sz="1600" dirty="0" smtClean="0">
                <a:cs typeface="Arial" charset="0"/>
              </a:rPr>
              <a:t/>
            </a:r>
            <a:br>
              <a:rPr lang="en-US" sz="1600" dirty="0" smtClean="0">
                <a:cs typeface="Arial" charset="0"/>
              </a:rPr>
            </a:br>
            <a:r>
              <a:rPr lang="en-US" sz="1600" dirty="0" smtClean="0">
                <a:cs typeface="Arial" charset="0"/>
              </a:rPr>
              <a:t>   </a:t>
            </a:r>
            <a:r>
              <a:rPr lang="pl-PL" sz="1600" dirty="0" smtClean="0">
                <a:cs typeface="Arial" charset="0"/>
              </a:rPr>
              <a:t>interpolation</a:t>
            </a:r>
            <a:endParaRPr lang="pl-PL" sz="1600" dirty="0">
              <a:cs typeface="Arial" charset="0"/>
            </a:endParaRPr>
          </a:p>
          <a:p>
            <a:pPr algn="l">
              <a:lnSpc>
                <a:spcPct val="110000"/>
              </a:lnSpc>
              <a:spcBef>
                <a:spcPct val="0"/>
              </a:spcBef>
              <a:buClrTx/>
              <a:buSzTx/>
              <a:buFontTx/>
              <a:buChar char="•"/>
            </a:pPr>
            <a:r>
              <a:rPr lang="pl-PL" sz="1600" dirty="0">
                <a:cs typeface="Arial" charset="0"/>
              </a:rPr>
              <a:t> </a:t>
            </a:r>
            <a:r>
              <a:rPr lang="en-US" sz="1600" dirty="0">
                <a:cs typeface="Arial" charset="0"/>
              </a:rPr>
              <a:t>data driven, fast, </a:t>
            </a:r>
            <a:r>
              <a:rPr lang="en-US" sz="1600" dirty="0" err="1">
                <a:cs typeface="Arial" charset="0"/>
              </a:rPr>
              <a:t>sparsified</a:t>
            </a:r>
            <a:r>
              <a:rPr lang="en-US" sz="1600" dirty="0">
                <a:cs typeface="Arial" charset="0"/>
              </a:rPr>
              <a:t> readout</a:t>
            </a:r>
          </a:p>
          <a:p>
            <a:pPr algn="l">
              <a:lnSpc>
                <a:spcPct val="110000"/>
              </a:lnSpc>
              <a:spcBef>
                <a:spcPct val="0"/>
              </a:spcBef>
              <a:buClrTx/>
              <a:buSzTx/>
              <a:buFontTx/>
              <a:buChar char="•"/>
            </a:pPr>
            <a:r>
              <a:rPr lang="pl-PL" sz="1600" dirty="0">
                <a:cs typeface="Arial" charset="0"/>
              </a:rPr>
              <a:t> groups of BXs timed</a:t>
            </a:r>
            <a:endParaRPr lang="en-US" sz="1600" dirty="0">
              <a:cs typeface="Arial" charset="0"/>
            </a:endParaRPr>
          </a:p>
        </p:txBody>
      </p:sp>
      <p:sp>
        <p:nvSpPr>
          <p:cNvPr id="11" name="Rectangle 5"/>
          <p:cNvSpPr>
            <a:spLocks noChangeArrowheads="1"/>
          </p:cNvSpPr>
          <p:nvPr/>
        </p:nvSpPr>
        <p:spPr bwMode="auto">
          <a:xfrm>
            <a:off x="381000" y="4529138"/>
            <a:ext cx="4214813" cy="5000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bg1"/>
                </a:solidFill>
                <a:miter lim="800000"/>
                <a:headEnd/>
                <a:tailEnd/>
              </a14:hiddenLine>
            </a:ext>
          </a:extLst>
        </p:spPr>
        <p:txBody>
          <a:bodyPr wrap="none" anchor="ctr"/>
          <a:lstStyle/>
          <a:p>
            <a:pPr algn="ctr">
              <a:spcBef>
                <a:spcPct val="0"/>
              </a:spcBef>
              <a:buClrTx/>
              <a:buSzTx/>
              <a:buFontTx/>
              <a:buNone/>
            </a:pPr>
            <a:r>
              <a:rPr lang="en-US" sz="1600" dirty="0"/>
              <a:t> deal with congested hit patterns </a:t>
            </a:r>
            <a:br>
              <a:rPr lang="en-US" sz="1600" dirty="0"/>
            </a:br>
            <a:r>
              <a:rPr lang="en-US" sz="1600" dirty="0"/>
              <a:t> 252 hits/beam train/mm</a:t>
            </a:r>
            <a:r>
              <a:rPr lang="en-US" sz="1600" baseline="30000" dirty="0"/>
              <a:t>2</a:t>
            </a:r>
          </a:p>
        </p:txBody>
      </p:sp>
      <p:sp>
        <p:nvSpPr>
          <p:cNvPr id="13" name="Rectangle 5"/>
          <p:cNvSpPr>
            <a:spLocks noChangeArrowheads="1"/>
          </p:cNvSpPr>
          <p:nvPr/>
        </p:nvSpPr>
        <p:spPr bwMode="auto">
          <a:xfrm>
            <a:off x="4898912" y="2947987"/>
            <a:ext cx="500062"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pl-PL" sz="1800">
                <a:solidFill>
                  <a:schemeClr val="bg1">
                    <a:lumMod val="60000"/>
                    <a:lumOff val="40000"/>
                  </a:schemeClr>
                </a:solidFill>
                <a:ea typeface="ＭＳ Ｐゴシック" charset="-128"/>
              </a:rPr>
              <a:t>TSV</a:t>
            </a:r>
            <a:endParaRPr lang="en-US" sz="1800">
              <a:solidFill>
                <a:schemeClr val="bg1">
                  <a:lumMod val="60000"/>
                  <a:lumOff val="40000"/>
                </a:schemeClr>
              </a:solidFill>
              <a:ea typeface="ＭＳ Ｐゴシック" charset="-128"/>
            </a:endParaRPr>
          </a:p>
        </p:txBody>
      </p:sp>
      <p:sp>
        <p:nvSpPr>
          <p:cNvPr id="14" name="Rectangle 5"/>
          <p:cNvSpPr>
            <a:spLocks noChangeArrowheads="1"/>
          </p:cNvSpPr>
          <p:nvPr/>
        </p:nvSpPr>
        <p:spPr bwMode="auto">
          <a:xfrm>
            <a:off x="8321324" y="2295341"/>
            <a:ext cx="500062" cy="357187"/>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pl-PL" sz="1800">
                <a:solidFill>
                  <a:schemeClr val="bg1">
                    <a:lumMod val="60000"/>
                    <a:lumOff val="40000"/>
                  </a:schemeClr>
                </a:solidFill>
                <a:ea typeface="ＭＳ Ｐゴシック" charset="-128"/>
              </a:rPr>
              <a:t>TSV</a:t>
            </a:r>
            <a:endParaRPr lang="en-US" sz="1800">
              <a:solidFill>
                <a:schemeClr val="bg1">
                  <a:lumMod val="60000"/>
                  <a:lumOff val="40000"/>
                </a:schemeClr>
              </a:solidFill>
              <a:ea typeface="ＭＳ Ｐゴシック" charset="-128"/>
            </a:endParaRPr>
          </a:p>
        </p:txBody>
      </p:sp>
      <p:sp>
        <p:nvSpPr>
          <p:cNvPr id="15" name="Rectangle 5"/>
          <p:cNvSpPr>
            <a:spLocks noChangeArrowheads="1"/>
          </p:cNvSpPr>
          <p:nvPr/>
        </p:nvSpPr>
        <p:spPr bwMode="auto">
          <a:xfrm>
            <a:off x="8589168" y="3711286"/>
            <a:ext cx="500063"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pl-PL" sz="1800">
                <a:solidFill>
                  <a:schemeClr val="bg1">
                    <a:lumMod val="60000"/>
                    <a:lumOff val="40000"/>
                  </a:schemeClr>
                </a:solidFill>
                <a:ea typeface="ＭＳ Ｐゴシック" charset="-128"/>
              </a:rPr>
              <a:t>TSV</a:t>
            </a:r>
            <a:endParaRPr lang="en-US" sz="1800">
              <a:solidFill>
                <a:schemeClr val="bg1">
                  <a:lumMod val="60000"/>
                  <a:lumOff val="40000"/>
                </a:schemeClr>
              </a:solidFill>
              <a:ea typeface="ＭＳ Ｐゴシック" charset="-128"/>
            </a:endParaRPr>
          </a:p>
        </p:txBody>
      </p:sp>
      <p:sp>
        <p:nvSpPr>
          <p:cNvPr id="22531" name="Rectangle 3"/>
          <p:cNvSpPr>
            <a:spLocks noGrp="1" noChangeArrowheads="1"/>
          </p:cNvSpPr>
          <p:nvPr>
            <p:ph type="body" idx="1"/>
          </p:nvPr>
        </p:nvSpPr>
        <p:spPr>
          <a:xfrm>
            <a:off x="228600" y="990599"/>
            <a:ext cx="4800600" cy="1857375"/>
          </a:xfrm>
        </p:spPr>
        <p:txBody>
          <a:bodyPr/>
          <a:lstStyle/>
          <a:p>
            <a:pPr>
              <a:lnSpc>
                <a:spcPct val="95000"/>
              </a:lnSpc>
            </a:pPr>
            <a:r>
              <a:rPr lang="pl-PL" sz="1800" dirty="0" smtClean="0"/>
              <a:t>P</a:t>
            </a:r>
            <a:r>
              <a:rPr lang="en-US" sz="1800" dirty="0" smtClean="0"/>
              <a:t>articular</a:t>
            </a:r>
            <a:r>
              <a:rPr lang="pl-PL" sz="1800" dirty="0" smtClean="0"/>
              <a:t> set of</a:t>
            </a:r>
            <a:r>
              <a:rPr lang="en-US" sz="1800" dirty="0" smtClean="0"/>
              <a:t> challenge</a:t>
            </a:r>
            <a:r>
              <a:rPr lang="pl-PL" sz="1800" dirty="0" smtClean="0"/>
              <a:t>s</a:t>
            </a:r>
            <a:r>
              <a:rPr lang="en-US" sz="1800" dirty="0" smtClean="0"/>
              <a:t> of the ILC's vertex detector led to </a:t>
            </a:r>
            <a:r>
              <a:rPr lang="en-US" sz="1800" dirty="0" smtClean="0">
                <a:solidFill>
                  <a:srgbClr val="FFFF00"/>
                </a:solidFill>
              </a:rPr>
              <a:t>complex circuitry</a:t>
            </a:r>
          </a:p>
          <a:p>
            <a:pPr>
              <a:lnSpc>
                <a:spcPct val="95000"/>
              </a:lnSpc>
            </a:pPr>
            <a:r>
              <a:rPr lang="en-US" sz="1800" dirty="0" smtClean="0"/>
              <a:t>3D enables </a:t>
            </a:r>
            <a:r>
              <a:rPr lang="en-US" sz="1800" dirty="0" smtClean="0">
                <a:solidFill>
                  <a:srgbClr val="FFFF00"/>
                </a:solidFill>
              </a:rPr>
              <a:t>more local processing </a:t>
            </a:r>
            <a:r>
              <a:rPr lang="en-US" sz="1800" dirty="0" smtClean="0"/>
              <a:t>in a pixel of a given size</a:t>
            </a:r>
            <a:r>
              <a:rPr lang="en-US" sz="1800" dirty="0" smtClean="0">
                <a:solidFill>
                  <a:srgbClr val="FFFF00"/>
                </a:solidFill>
              </a:rPr>
              <a:t> without going to smaller </a:t>
            </a:r>
            <a:r>
              <a:rPr lang="en-US" sz="1800" dirty="0" smtClean="0"/>
              <a:t>more expensive</a:t>
            </a:r>
            <a:r>
              <a:rPr lang="en-US" sz="1800" dirty="0" smtClean="0">
                <a:solidFill>
                  <a:srgbClr val="FFFF00"/>
                </a:solidFill>
              </a:rPr>
              <a:t> feature size </a:t>
            </a:r>
            <a:r>
              <a:rPr lang="en-US" sz="1800" dirty="0" smtClean="0"/>
              <a:t>processes</a:t>
            </a:r>
          </a:p>
          <a:p>
            <a:pPr>
              <a:buSzPts val="1400"/>
              <a:buFont typeface="Arial"/>
              <a:buChar char="•"/>
            </a:pPr>
            <a:r>
              <a:rPr lang="en-US" sz="1800" dirty="0">
                <a:solidFill>
                  <a:srgbClr val="EAEAEA"/>
                </a:solidFill>
              </a:rPr>
              <a:t>Fitting required number of transistors achievable </a:t>
            </a:r>
            <a:r>
              <a:rPr lang="en-US" sz="1800" dirty="0">
                <a:solidFill>
                  <a:srgbClr val="FFFF00"/>
                </a:solidFill>
              </a:rPr>
              <a:t>only with 3D-IC</a:t>
            </a:r>
          </a:p>
          <a:p>
            <a:pPr>
              <a:lnSpc>
                <a:spcPct val="95000"/>
              </a:lnSpc>
            </a:pPr>
            <a:endParaRPr lang="en-US" sz="1800" dirty="0" smtClean="0">
              <a:solidFill>
                <a:srgbClr val="FFFF00"/>
              </a:solidFill>
            </a:endParaRPr>
          </a:p>
        </p:txBody>
      </p:sp>
      <p:sp>
        <p:nvSpPr>
          <p:cNvPr id="22543"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B83C8B81-6E1E-42A5-84AC-24D68A436EC9}" type="slidenum">
              <a:rPr lang="en-US" sz="1200" b="0">
                <a:solidFill>
                  <a:srgbClr val="FFFFFF"/>
                </a:solidFill>
              </a:rPr>
              <a:pPr algn="l" eaLnBrk="1" hangingPunct="1">
                <a:spcBef>
                  <a:spcPct val="0"/>
                </a:spcBef>
                <a:buClrTx/>
                <a:buSzTx/>
                <a:buFontTx/>
                <a:buNone/>
              </a:pPr>
              <a:t>25</a:t>
            </a:fld>
            <a:endParaRPr lang="en-US" sz="1200" b="0">
              <a:solidFill>
                <a:srgbClr val="FFFFFF"/>
              </a:solidFill>
            </a:endParaRPr>
          </a:p>
        </p:txBody>
      </p:sp>
      <p:sp>
        <p:nvSpPr>
          <p:cNvPr id="16"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18" name="Title 3"/>
          <p:cNvSpPr>
            <a:spLocks/>
          </p:cNvSpPr>
          <p:nvPr/>
        </p:nvSpPr>
        <p:spPr bwMode="auto">
          <a:xfrm>
            <a:off x="228600" y="381000"/>
            <a:ext cx="74676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First steps with 3D-IC</a:t>
            </a:r>
            <a:endParaRPr lang="en-US" dirty="0">
              <a:solidFill>
                <a:srgbClr val="00FF00"/>
              </a:solidFill>
            </a:endParaRPr>
          </a:p>
        </p:txBody>
      </p:sp>
      <p:sp>
        <p:nvSpPr>
          <p:cNvPr id="24" name="Rectangle 5"/>
          <p:cNvSpPr>
            <a:spLocks noChangeArrowheads="1"/>
          </p:cNvSpPr>
          <p:nvPr/>
        </p:nvSpPr>
        <p:spPr bwMode="auto">
          <a:xfrm>
            <a:off x="5425724" y="5785975"/>
            <a:ext cx="2895600" cy="386225"/>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a:solidFill>
                  <a:schemeClr val="tx2"/>
                </a:solidFill>
              </a:rPr>
              <a:t>3tier pixel scheme of VIP for </a:t>
            </a:r>
            <a:r>
              <a:rPr lang="en-US" sz="1400" dirty="0" smtClean="0">
                <a:solidFill>
                  <a:schemeClr val="tx2"/>
                </a:solidFill>
              </a:rPr>
              <a:t>ILC</a:t>
            </a:r>
            <a:endParaRPr lang="en-US" sz="1400" dirty="0">
              <a:solidFill>
                <a:schemeClr val="tx2"/>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26</a:t>
            </a:fld>
            <a:endParaRPr lang="en-US"/>
          </a:p>
        </p:txBody>
      </p:sp>
      <p:pic>
        <p:nvPicPr>
          <p:cNvPr id="4" name="Picture 2" descr="MITLL_cut_w_descri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8113" y="838200"/>
            <a:ext cx="6323012"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3500438" y="5414963"/>
            <a:ext cx="2571750" cy="651973"/>
          </a:xfrm>
          <a:prstGeom prst="rect">
            <a:avLst/>
          </a:prstGeom>
          <a:solidFill>
            <a:srgbClr val="003399"/>
          </a:solidFill>
          <a:ln w="25400">
            <a:solidFill>
              <a:srgbClr val="FF0000"/>
            </a:solidFill>
            <a:miter lim="800000"/>
            <a:headEnd type="none" w="sm" len="sm"/>
            <a:tailEnd type="none" w="sm" len="sm"/>
          </a:ln>
          <a:effectLst/>
        </p:spPr>
        <p:txBody>
          <a:bodyPr>
            <a:spAutoFit/>
          </a:bodyPr>
          <a:lstStyle/>
          <a:p>
            <a:pPr algn="ctr">
              <a:lnSpc>
                <a:spcPct val="120000"/>
              </a:lnSpc>
              <a:buClr>
                <a:srgbClr val="FF0000"/>
              </a:buClr>
              <a:buFont typeface="Webdings" pitchFamily="18" charset="2"/>
              <a:buNone/>
              <a:defRPr/>
            </a:pPr>
            <a:r>
              <a:rPr lang="pl-PL" sz="1600" dirty="0">
                <a:solidFill>
                  <a:srgbClr val="FFFF00"/>
                </a:solidFill>
                <a:effectLst>
                  <a:outerShdw blurRad="38100" dist="38100" dir="2700000" algn="tl">
                    <a:srgbClr val="000000"/>
                  </a:outerShdw>
                </a:effectLst>
                <a:latin typeface="Verdana" pitchFamily="34" charset="0"/>
              </a:rPr>
              <a:t>VIP1 pixel design in micromagic </a:t>
            </a:r>
          </a:p>
        </p:txBody>
      </p:sp>
      <p:sp>
        <p:nvSpPr>
          <p:cNvPr id="6" name="Rectangle 10"/>
          <p:cNvSpPr>
            <a:spLocks noChangeArrowheads="1"/>
          </p:cNvSpPr>
          <p:nvPr/>
        </p:nvSpPr>
        <p:spPr bwMode="auto">
          <a:xfrm>
            <a:off x="3500438" y="6129338"/>
            <a:ext cx="2714625" cy="31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a:spAutoFit/>
          </a:bodyPr>
          <a:lstStyle/>
          <a:p>
            <a:pPr algn="l" eaLnBrk="1" hangingPunct="1">
              <a:lnSpc>
                <a:spcPct val="110000"/>
              </a:lnSpc>
            </a:pPr>
            <a:r>
              <a:rPr lang="pl-PL" sz="1400" dirty="0">
                <a:solidFill>
                  <a:schemeClr val="tx1"/>
                </a:solidFill>
                <a:latin typeface="Arial" pitchFamily="34" charset="0"/>
              </a:rPr>
              <a:t>http://www.micromagic.com/</a:t>
            </a:r>
          </a:p>
        </p:txBody>
      </p:sp>
      <p:sp>
        <p:nvSpPr>
          <p:cNvPr id="7" name="Rectangle 5"/>
          <p:cNvSpPr>
            <a:spLocks noChangeArrowheads="1"/>
          </p:cNvSpPr>
          <p:nvPr/>
        </p:nvSpPr>
        <p:spPr bwMode="auto">
          <a:xfrm>
            <a:off x="214313" y="914400"/>
            <a:ext cx="2571750" cy="1285875"/>
          </a:xfrm>
          <a:prstGeom prst="rect">
            <a:avLst/>
          </a:prstGeom>
          <a:solidFill>
            <a:srgbClr val="003399">
              <a:alpha val="40000"/>
            </a:srgb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defRPr/>
            </a:pPr>
            <a:r>
              <a:rPr lang="en-US" sz="1400" dirty="0">
                <a:solidFill>
                  <a:schemeClr val="tx1"/>
                </a:solidFill>
                <a:latin typeface="Arial" pitchFamily="34" charset="0"/>
              </a:rPr>
              <a:t>integrator, correlated double </a:t>
            </a:r>
            <a:r>
              <a:rPr lang="pl-PL" sz="1400" dirty="0">
                <a:solidFill>
                  <a:schemeClr val="tx1"/>
                </a:solidFill>
                <a:latin typeface="Arial" pitchFamily="34" charset="0"/>
              </a:rPr>
              <a:t/>
            </a:r>
            <a:br>
              <a:rPr lang="pl-PL" sz="1400" dirty="0">
                <a:solidFill>
                  <a:schemeClr val="tx1"/>
                </a:solidFill>
                <a:latin typeface="Arial" pitchFamily="34" charset="0"/>
              </a:rPr>
            </a:br>
            <a:r>
              <a:rPr lang="en-US" sz="1400" dirty="0">
                <a:solidFill>
                  <a:schemeClr val="tx1"/>
                </a:solidFill>
                <a:latin typeface="Arial" pitchFamily="34" charset="0"/>
              </a:rPr>
              <a:t>sampler, </a:t>
            </a:r>
            <a:r>
              <a:rPr lang="pl-PL" sz="1400" dirty="0">
                <a:solidFill>
                  <a:schemeClr val="tx1"/>
                </a:solidFill>
                <a:latin typeface="Arial" pitchFamily="34" charset="0"/>
              </a:rPr>
              <a:t>w/ two S&amp;H cells, </a:t>
            </a:r>
          </a:p>
          <a:p>
            <a:pPr eaLnBrk="1" hangingPunct="1">
              <a:defRPr/>
            </a:pPr>
            <a:r>
              <a:rPr lang="en-US" sz="1400" dirty="0">
                <a:solidFill>
                  <a:schemeClr val="tx1"/>
                </a:solidFill>
                <a:latin typeface="Arial" pitchFamily="34" charset="0"/>
              </a:rPr>
              <a:t>auto-zeroed discriminator</a:t>
            </a:r>
            <a:endParaRPr lang="pl-PL" sz="1400" dirty="0">
              <a:solidFill>
                <a:schemeClr val="tx1"/>
              </a:solidFill>
              <a:latin typeface="Arial" pitchFamily="34" charset="0"/>
            </a:endParaRPr>
          </a:p>
          <a:p>
            <a:pPr eaLnBrk="1" hangingPunct="1">
              <a:defRPr/>
            </a:pPr>
            <a:r>
              <a:rPr lang="en-US" sz="1400" dirty="0">
                <a:solidFill>
                  <a:schemeClr val="tx1"/>
                </a:solidFill>
                <a:latin typeface="Arial" pitchFamily="34" charset="0"/>
              </a:rPr>
              <a:t>and timing circuitry for </a:t>
            </a:r>
            <a:r>
              <a:rPr lang="pl-PL" sz="1400" dirty="0">
                <a:solidFill>
                  <a:schemeClr val="tx1"/>
                </a:solidFill>
                <a:latin typeface="Arial" pitchFamily="34" charset="0"/>
              </a:rPr>
              <a:t/>
            </a:r>
            <a:br>
              <a:rPr lang="pl-PL" sz="1400" dirty="0">
                <a:solidFill>
                  <a:schemeClr val="tx1"/>
                </a:solidFill>
                <a:latin typeface="Arial" pitchFamily="34" charset="0"/>
              </a:rPr>
            </a:br>
            <a:r>
              <a:rPr lang="en-US" sz="1400" dirty="0">
                <a:solidFill>
                  <a:schemeClr val="tx1"/>
                </a:solidFill>
                <a:latin typeface="Arial" pitchFamily="34" charset="0"/>
              </a:rPr>
              <a:t>generation of the “hit” pulse</a:t>
            </a:r>
          </a:p>
        </p:txBody>
      </p:sp>
      <p:cxnSp>
        <p:nvCxnSpPr>
          <p:cNvPr id="8" name="Straight Arrow Connector 9"/>
          <p:cNvCxnSpPr>
            <a:cxnSpLocks noChangeShapeType="1"/>
          </p:cNvCxnSpPr>
          <p:nvPr/>
        </p:nvCxnSpPr>
        <p:spPr bwMode="auto">
          <a:xfrm>
            <a:off x="2786063" y="1338262"/>
            <a:ext cx="2286000" cy="571501"/>
          </a:xfrm>
          <a:prstGeom prst="straightConnector1">
            <a:avLst/>
          </a:prstGeom>
          <a:noFill/>
          <a:ln w="31750" algn="ctr">
            <a:solidFill>
              <a:srgbClr val="FF0000"/>
            </a:solidFill>
            <a:round/>
            <a:headEnd type="none" w="sm" len="sm"/>
            <a:tailEnd type="arrow" w="med" len="med"/>
          </a:ln>
        </p:spPr>
      </p:cxnSp>
      <p:sp>
        <p:nvSpPr>
          <p:cNvPr id="9" name="Rectangle 5"/>
          <p:cNvSpPr>
            <a:spLocks noChangeArrowheads="1"/>
          </p:cNvSpPr>
          <p:nvPr/>
        </p:nvSpPr>
        <p:spPr bwMode="auto">
          <a:xfrm>
            <a:off x="214313" y="2914650"/>
            <a:ext cx="2571750" cy="1428750"/>
          </a:xfrm>
          <a:prstGeom prst="rect">
            <a:avLst/>
          </a:prstGeom>
          <a:solidFill>
            <a:srgbClr val="003399">
              <a:alpha val="40000"/>
            </a:srgb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defRPr/>
            </a:pPr>
            <a:r>
              <a:rPr lang="pl-PL" sz="1400" dirty="0">
                <a:solidFill>
                  <a:schemeClr val="tx1"/>
                </a:solidFill>
                <a:latin typeface="Arial" pitchFamily="34" charset="0"/>
              </a:rPr>
              <a:t>A</a:t>
            </a:r>
            <a:r>
              <a:rPr lang="pl-PL" sz="1050" dirty="0">
                <a:solidFill>
                  <a:schemeClr val="tx1"/>
                </a:solidFill>
                <a:latin typeface="Arial" pitchFamily="34" charset="0"/>
              </a:rPr>
              <a:t>nalog</a:t>
            </a:r>
            <a:r>
              <a:rPr lang="pl-PL" sz="1400" dirty="0">
                <a:solidFill>
                  <a:schemeClr val="tx1"/>
                </a:solidFill>
                <a:latin typeface="Arial" pitchFamily="34" charset="0"/>
              </a:rPr>
              <a:t> &amp; D</a:t>
            </a:r>
            <a:r>
              <a:rPr lang="pl-PL" sz="1050" dirty="0">
                <a:solidFill>
                  <a:schemeClr val="tx1"/>
                </a:solidFill>
                <a:latin typeface="Arial" pitchFamily="34" charset="0"/>
              </a:rPr>
              <a:t>igital</a:t>
            </a:r>
            <a:r>
              <a:rPr lang="pl-PL" sz="1400" dirty="0">
                <a:solidFill>
                  <a:schemeClr val="tx1"/>
                </a:solidFill>
                <a:latin typeface="Arial" pitchFamily="34" charset="0"/>
              </a:rPr>
              <a:t> time </a:t>
            </a:r>
            <a:r>
              <a:rPr lang="pl-PL" sz="1400" dirty="0" smtClean="0">
                <a:solidFill>
                  <a:schemeClr val="tx1"/>
                </a:solidFill>
                <a:latin typeface="Arial" pitchFamily="34" charset="0"/>
              </a:rPr>
              <a:t>stampers </a:t>
            </a:r>
            <a:endParaRPr lang="pl-PL" sz="1400" dirty="0">
              <a:solidFill>
                <a:schemeClr val="tx1"/>
              </a:solidFill>
              <a:latin typeface="Arial" pitchFamily="34" charset="0"/>
            </a:endParaRPr>
          </a:p>
          <a:p>
            <a:pPr eaLnBrk="1" hangingPunct="1">
              <a:defRPr/>
            </a:pPr>
            <a:r>
              <a:rPr lang="pl-PL" sz="1400" dirty="0">
                <a:solidFill>
                  <a:schemeClr val="tx1"/>
                </a:solidFill>
                <a:latin typeface="Arial" pitchFamily="34" charset="0"/>
              </a:rPr>
              <a:t>analog S&amp;H latching analog </a:t>
            </a:r>
          </a:p>
          <a:p>
            <a:pPr eaLnBrk="1" hangingPunct="1">
              <a:defRPr/>
            </a:pPr>
            <a:r>
              <a:rPr lang="pl-PL" sz="1400" dirty="0">
                <a:solidFill>
                  <a:schemeClr val="tx1"/>
                </a:solidFill>
                <a:latin typeface="Arial" pitchFamily="34" charset="0"/>
              </a:rPr>
              <a:t>ramp voltage and 5 bit </a:t>
            </a:r>
            <a:br>
              <a:rPr lang="pl-PL" sz="1400" dirty="0">
                <a:solidFill>
                  <a:schemeClr val="tx1"/>
                </a:solidFill>
                <a:latin typeface="Arial" pitchFamily="34" charset="0"/>
              </a:rPr>
            </a:br>
            <a:r>
              <a:rPr lang="pl-PL" sz="1400" dirty="0">
                <a:solidFill>
                  <a:schemeClr val="tx1"/>
                </a:solidFill>
                <a:latin typeface="Arial" pitchFamily="34" charset="0"/>
              </a:rPr>
              <a:t>(7 for VIP2) SRAM latching </a:t>
            </a:r>
          </a:p>
          <a:p>
            <a:pPr eaLnBrk="1" hangingPunct="1">
              <a:defRPr/>
            </a:pPr>
            <a:r>
              <a:rPr lang="pl-PL" sz="1400" dirty="0">
                <a:solidFill>
                  <a:schemeClr val="tx1"/>
                </a:solidFill>
                <a:latin typeface="Arial" pitchFamily="34" charset="0"/>
              </a:rPr>
              <a:t>Gray coded timing from </a:t>
            </a:r>
            <a:br>
              <a:rPr lang="pl-PL" sz="1400" dirty="0">
                <a:solidFill>
                  <a:schemeClr val="tx1"/>
                </a:solidFill>
                <a:latin typeface="Arial" pitchFamily="34" charset="0"/>
              </a:rPr>
            </a:br>
            <a:r>
              <a:rPr lang="pl-PL" sz="1400" dirty="0">
                <a:solidFill>
                  <a:schemeClr val="tx1"/>
                </a:solidFill>
                <a:latin typeface="Arial" pitchFamily="34" charset="0"/>
              </a:rPr>
              <a:t>global counter</a:t>
            </a:r>
            <a:endParaRPr lang="en-US" sz="1400" dirty="0">
              <a:solidFill>
                <a:schemeClr val="tx1"/>
              </a:solidFill>
              <a:latin typeface="Arial" pitchFamily="34" charset="0"/>
            </a:endParaRPr>
          </a:p>
        </p:txBody>
      </p:sp>
      <p:sp>
        <p:nvSpPr>
          <p:cNvPr id="10" name="Rectangle 5"/>
          <p:cNvSpPr>
            <a:spLocks noChangeArrowheads="1"/>
          </p:cNvSpPr>
          <p:nvPr/>
        </p:nvSpPr>
        <p:spPr bwMode="auto">
          <a:xfrm>
            <a:off x="214313" y="4986338"/>
            <a:ext cx="3143250" cy="1500187"/>
          </a:xfrm>
          <a:prstGeom prst="rect">
            <a:avLst/>
          </a:prstGeom>
          <a:solidFill>
            <a:srgbClr val="003399">
              <a:alpha val="40000"/>
            </a:srgb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defRPr/>
            </a:pPr>
            <a:r>
              <a:rPr lang="pl-PL" sz="1400" dirty="0">
                <a:solidFill>
                  <a:schemeClr val="tx1"/>
                </a:solidFill>
                <a:latin typeface="Arial" pitchFamily="34" charset="0"/>
              </a:rPr>
              <a:t>token passing logic for readout </a:t>
            </a:r>
          </a:p>
          <a:p>
            <a:pPr eaLnBrk="1" hangingPunct="1">
              <a:defRPr/>
            </a:pPr>
            <a:r>
              <a:rPr lang="pl-PL" sz="1400" dirty="0">
                <a:solidFill>
                  <a:schemeClr val="tx1"/>
                </a:solidFill>
                <a:latin typeface="Arial" pitchFamily="34" charset="0"/>
              </a:rPr>
              <a:t>only those pixels that store hit</a:t>
            </a:r>
            <a:r>
              <a:rPr lang="en-US" sz="1400" dirty="0">
                <a:solidFill>
                  <a:schemeClr val="tx1"/>
                </a:solidFill>
                <a:latin typeface="Arial" pitchFamily="34" charset="0"/>
              </a:rPr>
              <a:t>,</a:t>
            </a:r>
            <a:endParaRPr lang="pl-PL" sz="1400" dirty="0">
              <a:solidFill>
                <a:schemeClr val="tx1"/>
              </a:solidFill>
              <a:latin typeface="Arial" pitchFamily="34" charset="0"/>
            </a:endParaRPr>
          </a:p>
          <a:p>
            <a:pPr eaLnBrk="1" hangingPunct="1">
              <a:defRPr/>
            </a:pPr>
            <a:r>
              <a:rPr lang="pl-PL" sz="1400" dirty="0">
                <a:solidFill>
                  <a:schemeClr val="tx1"/>
                </a:solidFill>
                <a:latin typeface="Arial" pitchFamily="34" charset="0"/>
              </a:rPr>
              <a:t>token arriving to pixel activates </a:t>
            </a:r>
          </a:p>
          <a:p>
            <a:pPr eaLnBrk="1" hangingPunct="1">
              <a:defRPr/>
            </a:pPr>
            <a:r>
              <a:rPr lang="pl-PL" sz="1400" dirty="0">
                <a:solidFill>
                  <a:schemeClr val="tx1"/>
                </a:solidFill>
                <a:latin typeface="Arial" pitchFamily="34" charset="0"/>
              </a:rPr>
              <a:t>X-Y kines for address generation, </a:t>
            </a:r>
          </a:p>
          <a:p>
            <a:pPr eaLnBrk="1" hangingPunct="1">
              <a:defRPr/>
            </a:pPr>
            <a:r>
              <a:rPr lang="pl-PL" sz="1400" dirty="0">
                <a:solidFill>
                  <a:schemeClr val="tx1"/>
                </a:solidFill>
                <a:latin typeface="Arial" pitchFamily="34" charset="0"/>
              </a:rPr>
              <a:t>and races to the next hit pixel, while</a:t>
            </a:r>
          </a:p>
          <a:p>
            <a:pPr eaLnBrk="1" hangingPunct="1">
              <a:defRPr/>
            </a:pPr>
            <a:r>
              <a:rPr lang="pl-PL" sz="1400" dirty="0">
                <a:solidFill>
                  <a:schemeClr val="tx1"/>
                </a:solidFill>
                <a:latin typeface="Arial" pitchFamily="34" charset="0"/>
              </a:rPr>
              <a:t>Readout of data continues </a:t>
            </a:r>
            <a:endParaRPr lang="en-US" sz="1400" dirty="0">
              <a:solidFill>
                <a:schemeClr val="tx1"/>
              </a:solidFill>
              <a:latin typeface="Arial" pitchFamily="34" charset="0"/>
            </a:endParaRPr>
          </a:p>
        </p:txBody>
      </p:sp>
      <p:cxnSp>
        <p:nvCxnSpPr>
          <p:cNvPr id="11" name="Straight Arrow Connector 12"/>
          <p:cNvCxnSpPr>
            <a:cxnSpLocks noChangeShapeType="1"/>
          </p:cNvCxnSpPr>
          <p:nvPr/>
        </p:nvCxnSpPr>
        <p:spPr bwMode="auto">
          <a:xfrm flipV="1">
            <a:off x="3357563" y="4419600"/>
            <a:ext cx="1143000" cy="571499"/>
          </a:xfrm>
          <a:prstGeom prst="straightConnector1">
            <a:avLst/>
          </a:prstGeom>
          <a:noFill/>
          <a:ln w="31750" algn="ctr">
            <a:solidFill>
              <a:srgbClr val="FF0000"/>
            </a:solidFill>
            <a:round/>
            <a:headEnd type="none" w="sm" len="sm"/>
            <a:tailEnd type="arrow" w="med" len="med"/>
          </a:ln>
        </p:spPr>
      </p:cxnSp>
      <p:cxnSp>
        <p:nvCxnSpPr>
          <p:cNvPr id="12" name="Straight Arrow Connector 15"/>
          <p:cNvCxnSpPr>
            <a:cxnSpLocks noChangeShapeType="1"/>
          </p:cNvCxnSpPr>
          <p:nvPr/>
        </p:nvCxnSpPr>
        <p:spPr bwMode="auto">
          <a:xfrm>
            <a:off x="2786063" y="3409950"/>
            <a:ext cx="2357437" cy="1588"/>
          </a:xfrm>
          <a:prstGeom prst="straightConnector1">
            <a:avLst/>
          </a:prstGeom>
          <a:noFill/>
          <a:ln w="31750" algn="ctr">
            <a:solidFill>
              <a:srgbClr val="FF0000"/>
            </a:solidFill>
            <a:round/>
            <a:headEnd type="none" w="sm" len="sm"/>
            <a:tailEnd type="arrow" w="med" len="med"/>
          </a:ln>
        </p:spPr>
      </p:cxnSp>
      <p:cxnSp>
        <p:nvCxnSpPr>
          <p:cNvPr id="13" name="Straight Arrow Connector 20"/>
          <p:cNvCxnSpPr>
            <a:cxnSpLocks noChangeShapeType="1"/>
          </p:cNvCxnSpPr>
          <p:nvPr/>
        </p:nvCxnSpPr>
        <p:spPr bwMode="auto">
          <a:xfrm rot="5400000">
            <a:off x="7643813" y="2981325"/>
            <a:ext cx="2430462" cy="1588"/>
          </a:xfrm>
          <a:prstGeom prst="straightConnector1">
            <a:avLst/>
          </a:prstGeom>
          <a:noFill/>
          <a:ln w="28575" algn="ctr">
            <a:solidFill>
              <a:srgbClr val="FF0000"/>
            </a:solidFill>
            <a:round/>
            <a:headEnd type="triangle" w="lg" len="med"/>
            <a:tailEnd type="triangle" w="lg" len="med"/>
          </a:ln>
        </p:spPr>
      </p:cxnSp>
      <p:sp>
        <p:nvSpPr>
          <p:cNvPr id="14" name="Rectangle 5"/>
          <p:cNvSpPr>
            <a:spLocks noChangeArrowheads="1"/>
          </p:cNvSpPr>
          <p:nvPr/>
        </p:nvSpPr>
        <p:spPr bwMode="auto">
          <a:xfrm>
            <a:off x="8143875" y="2481263"/>
            <a:ext cx="652463" cy="360362"/>
          </a:xfrm>
          <a:prstGeom prst="rect">
            <a:avLst/>
          </a:prstGeom>
          <a:solidFill>
            <a:srgbClr val="003399"/>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pl-PL" sz="1800" dirty="0">
                <a:solidFill>
                  <a:schemeClr val="tx1"/>
                </a:solidFill>
                <a:latin typeface="Arial" pitchFamily="34" charset="0"/>
              </a:rPr>
              <a:t>22</a:t>
            </a:r>
            <a:r>
              <a:rPr lang="pl-PL" sz="1800" dirty="0">
                <a:solidFill>
                  <a:schemeClr val="tx1"/>
                </a:solidFill>
                <a:latin typeface="Symbol" pitchFamily="18" charset="2"/>
              </a:rPr>
              <a:t>m</a:t>
            </a:r>
            <a:r>
              <a:rPr lang="pl-PL" sz="1800" dirty="0">
                <a:solidFill>
                  <a:schemeClr val="tx1"/>
                </a:solidFill>
                <a:latin typeface="Arial" pitchFamily="34" charset="0"/>
              </a:rPr>
              <a:t>m</a:t>
            </a:r>
            <a:endParaRPr lang="en-US" sz="1800" dirty="0">
              <a:solidFill>
                <a:schemeClr val="tx1"/>
              </a:solidFill>
              <a:latin typeface="Arial" pitchFamily="34" charset="0"/>
            </a:endParaRPr>
          </a:p>
        </p:txBody>
      </p:sp>
      <p:sp>
        <p:nvSpPr>
          <p:cNvPr id="15" name="Text Box 6"/>
          <p:cNvSpPr txBox="1">
            <a:spLocks noChangeArrowheads="1"/>
          </p:cNvSpPr>
          <p:nvPr/>
        </p:nvSpPr>
        <p:spPr bwMode="auto">
          <a:xfrm>
            <a:off x="6630390" y="535936"/>
            <a:ext cx="2371725" cy="683264"/>
          </a:xfrm>
          <a:prstGeom prst="rect">
            <a:avLst/>
          </a:prstGeom>
          <a:solidFill>
            <a:srgbClr val="003399"/>
          </a:solidFill>
          <a:ln w="25400">
            <a:solidFill>
              <a:srgbClr val="FF0000"/>
            </a:solidFill>
            <a:miter lim="800000"/>
            <a:headEnd type="none" w="sm" len="sm"/>
            <a:tailEnd type="none" w="sm" len="sm"/>
          </a:ln>
          <a:effectLst/>
        </p:spPr>
        <p:txBody>
          <a:bodyPr wrap="square">
            <a:spAutoFit/>
          </a:bodyPr>
          <a:lstStyle/>
          <a:p>
            <a:pPr algn="ctr">
              <a:lnSpc>
                <a:spcPct val="120000"/>
              </a:lnSpc>
              <a:buClr>
                <a:srgbClr val="FF0000"/>
              </a:buClr>
              <a:buFont typeface="Webdings" pitchFamily="18" charset="2"/>
              <a:buNone/>
              <a:defRPr/>
            </a:pPr>
            <a:r>
              <a:rPr lang="en-US" sz="1600" dirty="0" smtClean="0">
                <a:solidFill>
                  <a:srgbClr val="FFFF00"/>
                </a:solidFill>
                <a:effectLst>
                  <a:outerShdw blurRad="38100" dist="38100" dir="2700000" algn="tl">
                    <a:srgbClr val="000000"/>
                  </a:outerShdw>
                </a:effectLst>
                <a:latin typeface="Verdana" pitchFamily="34" charset="0"/>
              </a:rPr>
              <a:t>No Sensor!</a:t>
            </a:r>
            <a:r>
              <a:rPr lang="pl-PL" sz="1600" dirty="0" smtClean="0">
                <a:solidFill>
                  <a:srgbClr val="FFFF00"/>
                </a:solidFill>
                <a:effectLst>
                  <a:outerShdw blurRad="38100" dist="38100" dir="2700000" algn="tl">
                    <a:srgbClr val="000000"/>
                  </a:outerShdw>
                </a:effectLst>
                <a:latin typeface="Verdana" pitchFamily="34" charset="0"/>
              </a:rPr>
              <a:t> </a:t>
            </a:r>
            <a:r>
              <a:rPr lang="pl-PL" sz="1600" dirty="0">
                <a:solidFill>
                  <a:srgbClr val="FFFF00"/>
                </a:solidFill>
                <a:effectLst>
                  <a:outerShdw blurRad="38100" dist="38100" dir="2700000" algn="tl">
                    <a:srgbClr val="000000"/>
                  </a:outerShdw>
                </a:effectLst>
                <a:latin typeface="Verdana" pitchFamily="34" charset="0"/>
              </a:rPr>
              <a:t>separate process</a:t>
            </a:r>
          </a:p>
        </p:txBody>
      </p:sp>
      <p:sp>
        <p:nvSpPr>
          <p:cNvPr id="16" name="Title 3"/>
          <p:cNvSpPr>
            <a:spLocks/>
          </p:cNvSpPr>
          <p:nvPr/>
        </p:nvSpPr>
        <p:spPr bwMode="auto">
          <a:xfrm>
            <a:off x="228600" y="381000"/>
            <a:ext cx="74676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Illustration of 3D-IC in the example of VIP1</a:t>
            </a:r>
            <a:endParaRPr lang="en-US" dirty="0">
              <a:solidFill>
                <a:srgbClr val="00FF00"/>
              </a:solidFill>
            </a:endParaRPr>
          </a:p>
        </p:txBody>
      </p:sp>
      <p:sp>
        <p:nvSpPr>
          <p:cNvPr id="20"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21" name="Picture 5" descr="3DVI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5083" y="4876800"/>
            <a:ext cx="2617032"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6"/>
          <p:cNvSpPr txBox="1">
            <a:spLocks noChangeArrowheads="1"/>
          </p:cNvSpPr>
          <p:nvPr/>
        </p:nvSpPr>
        <p:spPr bwMode="auto">
          <a:xfrm>
            <a:off x="6385083" y="6350563"/>
            <a:ext cx="898683" cy="387798"/>
          </a:xfrm>
          <a:prstGeom prst="rect">
            <a:avLst/>
          </a:prstGeom>
          <a:solidFill>
            <a:srgbClr val="003399"/>
          </a:solidFill>
          <a:ln w="25400">
            <a:solidFill>
              <a:srgbClr val="FF0000"/>
            </a:solidFill>
            <a:miter lim="800000"/>
            <a:headEnd type="none" w="sm" len="sm"/>
            <a:tailEnd type="none" w="sm" len="sm"/>
          </a:ln>
          <a:effectLst/>
        </p:spPr>
        <p:txBody>
          <a:bodyPr wrap="square">
            <a:spAutoFit/>
          </a:bodyPr>
          <a:lstStyle/>
          <a:p>
            <a:pPr algn="ctr">
              <a:lnSpc>
                <a:spcPct val="120000"/>
              </a:lnSpc>
              <a:buClr>
                <a:srgbClr val="FF0000"/>
              </a:buClr>
              <a:buFont typeface="Webdings" pitchFamily="18" charset="2"/>
              <a:buNone/>
              <a:defRPr/>
            </a:pPr>
            <a:r>
              <a:rPr lang="pl-PL" sz="1600" dirty="0" smtClean="0">
                <a:solidFill>
                  <a:srgbClr val="FFFF00"/>
                </a:solidFill>
                <a:effectLst>
                  <a:outerShdw blurRad="38100" dist="38100" dir="2700000" algn="tl">
                    <a:srgbClr val="000000"/>
                  </a:outerShdw>
                </a:effectLst>
                <a:latin typeface="Verdana" pitchFamily="34" charset="0"/>
              </a:rPr>
              <a:t>VIP</a:t>
            </a:r>
            <a:r>
              <a:rPr lang="en-US" sz="1600" dirty="0" smtClean="0">
                <a:solidFill>
                  <a:srgbClr val="FFFF00"/>
                </a:solidFill>
                <a:effectLst>
                  <a:outerShdw blurRad="38100" dist="38100" dir="2700000" algn="tl">
                    <a:srgbClr val="000000"/>
                  </a:outerShdw>
                </a:effectLst>
                <a:latin typeface="Verdana" pitchFamily="34" charset="0"/>
              </a:rPr>
              <a:t>2</a:t>
            </a:r>
            <a:endParaRPr lang="pl-PL" sz="1600" dirty="0">
              <a:solidFill>
                <a:srgbClr val="FFFF00"/>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1441083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27</a:t>
            </a:fld>
            <a:endParaRPr lang="en-US"/>
          </a:p>
        </p:txBody>
      </p:sp>
      <p:pic>
        <p:nvPicPr>
          <p:cNvPr id="4" name="Picture 8" descr="3Doptions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275" y="825500"/>
            <a:ext cx="4897438"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4267200" y="5592092"/>
            <a:ext cx="2895600" cy="732508"/>
          </a:xfrm>
          <a:prstGeom prst="rect">
            <a:avLst/>
          </a:prstGeom>
          <a:solidFill>
            <a:schemeClr val="bg1"/>
          </a:solidFill>
          <a:ln w="25400">
            <a:solidFill>
              <a:srgbClr val="FF0000"/>
            </a:solidFill>
            <a:miter lim="800000"/>
            <a:headEnd type="none" w="sm" len="sm"/>
            <a:tailEnd type="none" w="sm" len="sm"/>
          </a:ln>
          <a:effectLst/>
        </p:spPr>
        <p:txBody>
          <a:bodyPr wrap="square">
            <a:spAutoFit/>
          </a:bodyPr>
          <a:lstStyle/>
          <a:p>
            <a:pPr algn="ctr">
              <a:lnSpc>
                <a:spcPct val="120000"/>
              </a:lnSpc>
              <a:buClr>
                <a:srgbClr val="FF0000"/>
              </a:buClr>
              <a:buFont typeface="Webdings" pitchFamily="18" charset="2"/>
              <a:buNone/>
              <a:defRPr/>
            </a:pPr>
            <a:r>
              <a:rPr lang="pl-PL" sz="1600" dirty="0">
                <a:solidFill>
                  <a:srgbClr val="FFFF00"/>
                </a:solidFill>
                <a:effectLst>
                  <a:outerShdw blurRad="38100" dist="38100" dir="2700000" algn="tl">
                    <a:srgbClr val="000000"/>
                  </a:outerShdw>
                </a:effectLst>
                <a:latin typeface="Verdana" pitchFamily="34" charset="0"/>
              </a:rPr>
              <a:t>Via </a:t>
            </a:r>
            <a:r>
              <a:rPr lang="pl-PL" sz="1600" dirty="0" smtClean="0">
                <a:solidFill>
                  <a:srgbClr val="FFFF00"/>
                </a:solidFill>
                <a:effectLst>
                  <a:outerShdw blurRad="38100" dist="38100" dir="2700000" algn="tl">
                    <a:srgbClr val="000000"/>
                  </a:outerShdw>
                </a:effectLst>
                <a:latin typeface="Verdana" pitchFamily="34" charset="0"/>
              </a:rPr>
              <a:t>Last</a:t>
            </a:r>
            <a:r>
              <a:rPr lang="en-US" sz="1600" dirty="0" smtClean="0">
                <a:solidFill>
                  <a:srgbClr val="FFFF00"/>
                </a:solidFill>
                <a:effectLst>
                  <a:outerShdw blurRad="38100" dist="38100" dir="2700000" algn="tl">
                    <a:srgbClr val="000000"/>
                  </a:outerShdw>
                </a:effectLst>
                <a:latin typeface="Verdana" pitchFamily="34" charset="0"/>
              </a:rPr>
              <a:t> </a:t>
            </a:r>
          </a:p>
          <a:p>
            <a:pPr algn="ctr">
              <a:lnSpc>
                <a:spcPct val="120000"/>
              </a:lnSpc>
              <a:buClr>
                <a:srgbClr val="FF0000"/>
              </a:buClr>
              <a:buFont typeface="Webdings" pitchFamily="18" charset="2"/>
              <a:buNone/>
              <a:defRPr/>
            </a:pPr>
            <a:r>
              <a:rPr lang="en-US" sz="1600" dirty="0" smtClean="0">
                <a:solidFill>
                  <a:srgbClr val="FFFF00"/>
                </a:solidFill>
                <a:effectLst>
                  <a:outerShdw blurRad="38100" dist="38100" dir="2700000" algn="tl">
                    <a:srgbClr val="000000"/>
                  </a:outerShdw>
                </a:effectLst>
                <a:latin typeface="Verdana" pitchFamily="34" charset="0"/>
              </a:rPr>
              <a:t>(</a:t>
            </a:r>
            <a:r>
              <a:rPr lang="pl-PL" sz="1600" dirty="0" smtClean="0">
                <a:solidFill>
                  <a:srgbClr val="FFFF00"/>
                </a:solidFill>
                <a:effectLst>
                  <a:outerShdw blurRad="38100" dist="38100" dir="2700000" algn="tl">
                    <a:srgbClr val="000000"/>
                  </a:outerShdw>
                </a:effectLst>
                <a:latin typeface="Verdana" pitchFamily="34" charset="0"/>
              </a:rPr>
              <a:t>after </a:t>
            </a:r>
            <a:r>
              <a:rPr lang="en-US" sz="1600" dirty="0" smtClean="0">
                <a:solidFill>
                  <a:srgbClr val="FFFF00"/>
                </a:solidFill>
                <a:effectLst>
                  <a:outerShdw blurRad="38100" dist="38100" dir="2700000" algn="tl">
                    <a:srgbClr val="000000"/>
                  </a:outerShdw>
                </a:effectLst>
                <a:latin typeface="Verdana" pitchFamily="34" charset="0"/>
              </a:rPr>
              <a:t>wafer </a:t>
            </a:r>
            <a:r>
              <a:rPr lang="pl-PL" sz="1600" dirty="0" smtClean="0">
                <a:solidFill>
                  <a:srgbClr val="FFFF00"/>
                </a:solidFill>
                <a:effectLst>
                  <a:outerShdw blurRad="38100" dist="38100" dir="2700000" algn="tl">
                    <a:srgbClr val="000000"/>
                  </a:outerShdw>
                </a:effectLst>
                <a:latin typeface="Verdana" pitchFamily="34" charset="0"/>
              </a:rPr>
              <a:t>bonding</a:t>
            </a:r>
            <a:r>
              <a:rPr lang="en-US" sz="1600" dirty="0" smtClean="0">
                <a:solidFill>
                  <a:srgbClr val="FFFF00"/>
                </a:solidFill>
                <a:effectLst>
                  <a:outerShdw blurRad="38100" dist="38100" dir="2700000" algn="tl">
                    <a:srgbClr val="000000"/>
                  </a:outerShdw>
                </a:effectLst>
                <a:latin typeface="Verdana" pitchFamily="34" charset="0"/>
              </a:rPr>
              <a:t>)</a:t>
            </a:r>
            <a:endParaRPr lang="pl-PL" sz="1600" dirty="0">
              <a:solidFill>
                <a:srgbClr val="FFFF00"/>
              </a:solidFill>
              <a:effectLst>
                <a:outerShdw blurRad="38100" dist="38100" dir="2700000" algn="tl">
                  <a:srgbClr val="000000"/>
                </a:outerShdw>
              </a:effectLst>
              <a:latin typeface="Arial" pitchFamily="34" charset="0"/>
            </a:endParaRPr>
          </a:p>
        </p:txBody>
      </p:sp>
      <p:sp>
        <p:nvSpPr>
          <p:cNvPr id="6" name="Rectangle 10"/>
          <p:cNvSpPr>
            <a:spLocks noChangeArrowheads="1"/>
          </p:cNvSpPr>
          <p:nvPr/>
        </p:nvSpPr>
        <p:spPr bwMode="auto">
          <a:xfrm>
            <a:off x="250825" y="4511897"/>
            <a:ext cx="3457575" cy="211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a:spAutoFit/>
          </a:bodyPr>
          <a:lstStyle/>
          <a:p>
            <a:pPr algn="ctr" eaLnBrk="1" hangingPunct="1">
              <a:lnSpc>
                <a:spcPct val="110000"/>
              </a:lnSpc>
              <a:buFontTx/>
              <a:buChar char="•"/>
            </a:pPr>
            <a:r>
              <a:rPr lang="pl-PL" sz="1400" dirty="0">
                <a:solidFill>
                  <a:schemeClr val="tx1"/>
                </a:solidFill>
                <a:latin typeface="Arial" pitchFamily="34" charset="0"/>
              </a:rPr>
              <a:t> </a:t>
            </a:r>
            <a:r>
              <a:rPr lang="en-US" sz="1400" dirty="0" smtClean="0">
                <a:latin typeface="Arial" pitchFamily="34" charset="0"/>
              </a:rPr>
              <a:t>Through Silicon </a:t>
            </a:r>
            <a:r>
              <a:rPr lang="en-US" sz="1400" dirty="0" err="1" smtClean="0">
                <a:latin typeface="Arial" pitchFamily="34" charset="0"/>
              </a:rPr>
              <a:t>V</a:t>
            </a:r>
            <a:r>
              <a:rPr lang="en-US" sz="1400" dirty="0" err="1" smtClean="0">
                <a:solidFill>
                  <a:schemeClr val="tx1"/>
                </a:solidFill>
                <a:latin typeface="Arial" pitchFamily="34" charset="0"/>
              </a:rPr>
              <a:t>ias</a:t>
            </a:r>
            <a:r>
              <a:rPr lang="en-US" sz="1400" dirty="0" smtClean="0">
                <a:solidFill>
                  <a:schemeClr val="tx1"/>
                </a:solidFill>
                <a:latin typeface="Arial" pitchFamily="34" charset="0"/>
              </a:rPr>
              <a:t> </a:t>
            </a:r>
            <a:r>
              <a:rPr lang="en-US" sz="1400" dirty="0">
                <a:solidFill>
                  <a:schemeClr val="tx1"/>
                </a:solidFill>
                <a:latin typeface="Arial" pitchFamily="34" charset="0"/>
              </a:rPr>
              <a:t>added to wafers after bonding and thinning) </a:t>
            </a:r>
            <a:endParaRPr lang="en-US" sz="1400" dirty="0" smtClean="0">
              <a:solidFill>
                <a:schemeClr val="tx1"/>
              </a:solidFill>
              <a:latin typeface="Arial" pitchFamily="34" charset="0"/>
            </a:endParaRPr>
          </a:p>
          <a:p>
            <a:pPr algn="ctr" eaLnBrk="1" hangingPunct="1">
              <a:lnSpc>
                <a:spcPct val="110000"/>
              </a:lnSpc>
              <a:buFontTx/>
              <a:buChar char="•"/>
            </a:pPr>
            <a:r>
              <a:rPr lang="en-US" sz="1400" dirty="0" smtClean="0">
                <a:solidFill>
                  <a:schemeClr val="tx1"/>
                </a:solidFill>
                <a:latin typeface="Arial" pitchFamily="34" charset="0"/>
              </a:rPr>
              <a:t> </a:t>
            </a:r>
            <a:r>
              <a:rPr lang="en-US" sz="1400" dirty="0" err="1" smtClean="0">
                <a:solidFill>
                  <a:schemeClr val="tx1"/>
                </a:solidFill>
                <a:latin typeface="Arial" pitchFamily="34" charset="0"/>
              </a:rPr>
              <a:t>Vias</a:t>
            </a:r>
            <a:r>
              <a:rPr lang="en-US" sz="1400" dirty="0" smtClean="0">
                <a:solidFill>
                  <a:schemeClr val="tx1"/>
                </a:solidFill>
                <a:latin typeface="Arial" pitchFamily="34" charset="0"/>
              </a:rPr>
              <a:t> take space, excluding </a:t>
            </a:r>
            <a:r>
              <a:rPr lang="en-US" sz="1400" dirty="0">
                <a:solidFill>
                  <a:schemeClr val="tx1"/>
                </a:solidFill>
                <a:latin typeface="Arial" pitchFamily="34" charset="0"/>
              </a:rPr>
              <a:t>large </a:t>
            </a:r>
            <a:r>
              <a:rPr lang="en-US" sz="1400" dirty="0" smtClean="0">
                <a:solidFill>
                  <a:schemeClr val="tx1"/>
                </a:solidFill>
                <a:latin typeface="Arial" pitchFamily="34" charset="0"/>
              </a:rPr>
              <a:t>area </a:t>
            </a:r>
            <a:r>
              <a:rPr lang="en-US" sz="1400" dirty="0">
                <a:solidFill>
                  <a:schemeClr val="tx1"/>
                </a:solidFill>
                <a:latin typeface="Arial" pitchFamily="34" charset="0"/>
              </a:rPr>
              <a:t>for local interconnect in TSV locations</a:t>
            </a:r>
          </a:p>
          <a:p>
            <a:pPr algn="ctr" eaLnBrk="1" hangingPunct="1">
              <a:lnSpc>
                <a:spcPct val="110000"/>
              </a:lnSpc>
              <a:buFontTx/>
              <a:buChar char="•"/>
            </a:pPr>
            <a:r>
              <a:rPr lang="pl-PL" sz="1400" dirty="0">
                <a:solidFill>
                  <a:schemeClr val="tx1"/>
                </a:solidFill>
                <a:latin typeface="Arial" pitchFamily="34" charset="0"/>
              </a:rPr>
              <a:t> P</a:t>
            </a:r>
            <a:r>
              <a:rPr lang="en-US" sz="1400" dirty="0" err="1">
                <a:solidFill>
                  <a:schemeClr val="tx1"/>
                </a:solidFill>
                <a:latin typeface="Arial" pitchFamily="34" charset="0"/>
              </a:rPr>
              <a:t>resence</a:t>
            </a:r>
            <a:r>
              <a:rPr lang="en-US" sz="1400" dirty="0">
                <a:solidFill>
                  <a:schemeClr val="tx1"/>
                </a:solidFill>
                <a:latin typeface="Arial" pitchFamily="34" charset="0"/>
              </a:rPr>
              <a:t> of natural oxides acts as etch stoppers and bonding surfaces</a:t>
            </a:r>
          </a:p>
          <a:p>
            <a:pPr algn="ctr" eaLnBrk="1" hangingPunct="1">
              <a:lnSpc>
                <a:spcPct val="110000"/>
              </a:lnSpc>
              <a:buFontTx/>
              <a:buChar char="•"/>
            </a:pPr>
            <a:r>
              <a:rPr lang="en-US" sz="1400" dirty="0">
                <a:solidFill>
                  <a:schemeClr val="tx1"/>
                </a:solidFill>
                <a:latin typeface="Arial" pitchFamily="34" charset="0"/>
              </a:rPr>
              <a:t>  </a:t>
            </a:r>
            <a:r>
              <a:rPr lang="pl-PL" sz="1400" dirty="0">
                <a:solidFill>
                  <a:schemeClr val="tx1"/>
                </a:solidFill>
                <a:latin typeface="Arial" pitchFamily="34" charset="0"/>
              </a:rPr>
              <a:t>P</a:t>
            </a:r>
            <a:r>
              <a:rPr lang="en-US" sz="1400" dirty="0" err="1">
                <a:solidFill>
                  <a:schemeClr val="tx1"/>
                </a:solidFill>
                <a:latin typeface="Arial" pitchFamily="34" charset="0"/>
              </a:rPr>
              <a:t>otential</a:t>
            </a:r>
            <a:r>
              <a:rPr lang="en-US" sz="1400" dirty="0">
                <a:solidFill>
                  <a:schemeClr val="tx1"/>
                </a:solidFill>
                <a:latin typeface="Arial" pitchFamily="34" charset="0"/>
              </a:rPr>
              <a:t> use of heterogeneous </a:t>
            </a:r>
            <a:r>
              <a:rPr lang="en-US" sz="1400" dirty="0" smtClean="0">
                <a:solidFill>
                  <a:schemeClr val="tx1"/>
                </a:solidFill>
                <a:latin typeface="Arial" pitchFamily="34" charset="0"/>
              </a:rPr>
              <a:t>wafers</a:t>
            </a:r>
            <a:endParaRPr lang="pl-PL" sz="1400" dirty="0">
              <a:solidFill>
                <a:schemeClr val="tx1"/>
              </a:solidFill>
              <a:latin typeface="Arial" pitchFamily="34" charset="0"/>
            </a:endParaRPr>
          </a:p>
        </p:txBody>
      </p:sp>
      <p:sp>
        <p:nvSpPr>
          <p:cNvPr id="7" name="Rectangle 5"/>
          <p:cNvSpPr>
            <a:spLocks noChangeArrowheads="1"/>
          </p:cNvSpPr>
          <p:nvPr/>
        </p:nvSpPr>
        <p:spPr bwMode="auto">
          <a:xfrm>
            <a:off x="381000" y="381000"/>
            <a:ext cx="3313112" cy="2133600"/>
          </a:xfrm>
          <a:prstGeom prst="rect">
            <a:avLst/>
          </a:prstGeom>
          <a:solidFill>
            <a:schemeClr val="bg1"/>
          </a:solidFill>
          <a:ln w="25400" algn="ctr">
            <a:solidFill>
              <a:srgbClr val="FF0000"/>
            </a:solidFill>
            <a:miter lim="800000"/>
            <a:headEnd/>
            <a:tailEnd/>
          </a:ln>
        </p:spPr>
        <p:txBody>
          <a:bodyPr wrap="none" anchor="ctr"/>
          <a:lstStyle/>
          <a:p>
            <a:pPr algn="ctr" eaLnBrk="1" hangingPunct="1"/>
            <a:r>
              <a:rPr lang="pl-PL" sz="2000" dirty="0">
                <a:solidFill>
                  <a:srgbClr val="FFFF00"/>
                </a:solidFill>
                <a:latin typeface="Arial" pitchFamily="34" charset="0"/>
              </a:rPr>
              <a:t>Fermilab </a:t>
            </a:r>
            <a:r>
              <a:rPr lang="en-US" sz="2000" dirty="0" smtClean="0">
                <a:solidFill>
                  <a:srgbClr val="FFFF00"/>
                </a:solidFill>
                <a:latin typeface="Arial" pitchFamily="34" charset="0"/>
              </a:rPr>
              <a:t>was invited to </a:t>
            </a:r>
            <a:br>
              <a:rPr lang="en-US" sz="2000" dirty="0" smtClean="0">
                <a:solidFill>
                  <a:srgbClr val="FFFF00"/>
                </a:solidFill>
                <a:latin typeface="Arial" pitchFamily="34" charset="0"/>
              </a:rPr>
            </a:br>
            <a:r>
              <a:rPr lang="pl-PL" sz="2000" dirty="0" smtClean="0">
                <a:solidFill>
                  <a:srgbClr val="FFFF00"/>
                </a:solidFill>
                <a:latin typeface="Arial" pitchFamily="34" charset="0"/>
              </a:rPr>
              <a:t>first </a:t>
            </a:r>
            <a:r>
              <a:rPr lang="pl-PL" sz="2000" dirty="0">
                <a:solidFill>
                  <a:srgbClr val="FFFF00"/>
                </a:solidFill>
                <a:latin typeface="Arial" pitchFamily="34" charset="0"/>
              </a:rPr>
              <a:t>3D-IC </a:t>
            </a:r>
            <a:r>
              <a:rPr lang="pl-PL" sz="2000" dirty="0" smtClean="0">
                <a:solidFill>
                  <a:srgbClr val="FFFF00"/>
                </a:solidFill>
                <a:latin typeface="Arial" pitchFamily="34" charset="0"/>
              </a:rPr>
              <a:t>process </a:t>
            </a:r>
            <a:r>
              <a:rPr lang="en-US" sz="2000" dirty="0" smtClean="0">
                <a:solidFill>
                  <a:srgbClr val="FFFF00"/>
                </a:solidFill>
                <a:latin typeface="Arial" pitchFamily="34" charset="0"/>
              </a:rPr>
              <a:t/>
            </a:r>
            <a:br>
              <a:rPr lang="en-US" sz="2000" dirty="0" smtClean="0">
                <a:solidFill>
                  <a:srgbClr val="FFFF00"/>
                </a:solidFill>
                <a:latin typeface="Arial" pitchFamily="34" charset="0"/>
              </a:rPr>
            </a:br>
            <a:r>
              <a:rPr lang="pl-PL" sz="2000" dirty="0" smtClean="0">
                <a:solidFill>
                  <a:srgbClr val="FFFF00"/>
                </a:solidFill>
                <a:latin typeface="Arial" pitchFamily="34" charset="0"/>
              </a:rPr>
              <a:t>offered </a:t>
            </a:r>
            <a:r>
              <a:rPr lang="pl-PL" sz="2000" dirty="0">
                <a:solidFill>
                  <a:srgbClr val="FFFF00"/>
                </a:solidFill>
                <a:latin typeface="Arial" pitchFamily="34" charset="0"/>
              </a:rPr>
              <a:t>by MIT-LL </a:t>
            </a:r>
            <a:r>
              <a:rPr lang="en-US" sz="2000" dirty="0" smtClean="0">
                <a:solidFill>
                  <a:srgbClr val="FFFF00"/>
                </a:solidFill>
                <a:latin typeface="Arial" pitchFamily="34" charset="0"/>
              </a:rPr>
              <a:t>(</a:t>
            </a:r>
            <a:r>
              <a:rPr lang="pl-PL" sz="2000" dirty="0" smtClean="0">
                <a:solidFill>
                  <a:srgbClr val="FFFF00"/>
                </a:solidFill>
                <a:latin typeface="Arial" pitchFamily="34" charset="0"/>
              </a:rPr>
              <a:t>DARPA</a:t>
            </a:r>
            <a:r>
              <a:rPr lang="en-US" sz="2000" dirty="0" smtClean="0">
                <a:solidFill>
                  <a:srgbClr val="FFFF00"/>
                </a:solidFill>
                <a:latin typeface="Arial" pitchFamily="34" charset="0"/>
              </a:rPr>
              <a:t>)</a:t>
            </a:r>
          </a:p>
          <a:p>
            <a:pPr algn="ctr" eaLnBrk="1" hangingPunct="1"/>
            <a:r>
              <a:rPr lang="en-US" sz="2000" i="1" dirty="0" smtClean="0">
                <a:solidFill>
                  <a:srgbClr val="FFFF00"/>
                </a:solidFill>
                <a:latin typeface="Arial" pitchFamily="34" charset="0"/>
              </a:rPr>
              <a:t>2 times</a:t>
            </a:r>
            <a:r>
              <a:rPr lang="pl-PL" sz="2000" i="1" dirty="0" smtClean="0">
                <a:solidFill>
                  <a:srgbClr val="FFFF00"/>
                </a:solidFill>
                <a:latin typeface="Arial" pitchFamily="34" charset="0"/>
              </a:rPr>
              <a:t> </a:t>
            </a:r>
            <a:r>
              <a:rPr lang="en-US" sz="2000" i="1" dirty="0" smtClean="0">
                <a:solidFill>
                  <a:srgbClr val="FFFF00"/>
                </a:solidFill>
                <a:latin typeface="Arial" pitchFamily="34" charset="0"/>
              </a:rPr>
              <a:t>(no cost)</a:t>
            </a:r>
            <a:endParaRPr lang="pl-PL" sz="2000" i="1" dirty="0">
              <a:solidFill>
                <a:srgbClr val="FFFF00"/>
              </a:solidFill>
              <a:latin typeface="Arial" pitchFamily="34" charset="0"/>
            </a:endParaRPr>
          </a:p>
          <a:p>
            <a:pPr algn="ctr" eaLnBrk="1" hangingPunct="1"/>
            <a:r>
              <a:rPr lang="pl-PL" sz="2000" dirty="0">
                <a:solidFill>
                  <a:srgbClr val="FFFF00"/>
                </a:solidFill>
                <a:latin typeface="Arial" pitchFamily="34" charset="0"/>
              </a:rPr>
              <a:t>3DM2 and 3DM3 </a:t>
            </a:r>
            <a:r>
              <a:rPr lang="pl-PL" sz="2000" dirty="0" smtClean="0">
                <a:solidFill>
                  <a:srgbClr val="FFFF00"/>
                </a:solidFill>
                <a:latin typeface="Arial" pitchFamily="34" charset="0"/>
              </a:rPr>
              <a:t>MPWs</a:t>
            </a:r>
            <a:endParaRPr lang="en-US" sz="2000" dirty="0" smtClean="0">
              <a:solidFill>
                <a:srgbClr val="FFFF00"/>
              </a:solidFill>
              <a:latin typeface="Arial" pitchFamily="34" charset="0"/>
            </a:endParaRPr>
          </a:p>
          <a:p>
            <a:pPr algn="ctr" eaLnBrk="1" hangingPunct="1"/>
            <a:r>
              <a:rPr lang="en-US" sz="1600" dirty="0" smtClean="0">
                <a:solidFill>
                  <a:srgbClr val="FFFF00"/>
                </a:solidFill>
                <a:latin typeface="Arial" pitchFamily="34" charset="0"/>
              </a:rPr>
              <a:t>(</a:t>
            </a:r>
            <a:r>
              <a:rPr lang="fr-FR" sz="1600" dirty="0" smtClean="0">
                <a:solidFill>
                  <a:srgbClr val="FFFF00"/>
                </a:solidFill>
                <a:latin typeface="Arial" pitchFamily="34" charset="0"/>
              </a:rPr>
              <a:t>0.18 / 015 </a:t>
            </a:r>
            <a:r>
              <a:rPr lang="fr-FR" sz="1600" dirty="0" smtClean="0">
                <a:solidFill>
                  <a:srgbClr val="FFFF00"/>
                </a:solidFill>
                <a:latin typeface="Symbol" pitchFamily="18" charset="2"/>
              </a:rPr>
              <a:t>m</a:t>
            </a:r>
            <a:r>
              <a:rPr lang="fr-FR" sz="1600" dirty="0" smtClean="0">
                <a:solidFill>
                  <a:srgbClr val="FFFF00"/>
                </a:solidFill>
                <a:latin typeface="Arial" pitchFamily="34" charset="0"/>
              </a:rPr>
              <a:t>m FDSOI 3 tiers</a:t>
            </a:r>
            <a:r>
              <a:rPr lang="en-US" sz="1600" dirty="0" smtClean="0">
                <a:solidFill>
                  <a:srgbClr val="FFFF00"/>
                </a:solidFill>
                <a:latin typeface="Arial" pitchFamily="34" charset="0"/>
              </a:rPr>
              <a:t>)</a:t>
            </a:r>
            <a:endParaRPr lang="en-US" sz="1600" dirty="0">
              <a:solidFill>
                <a:srgbClr val="FFFF00"/>
              </a:solidFill>
              <a:latin typeface="Arial" pitchFamily="34" charset="0"/>
            </a:endParaRPr>
          </a:p>
        </p:txBody>
      </p:sp>
      <p:sp>
        <p:nvSpPr>
          <p:cNvPr id="8" name="Rectangle 5"/>
          <p:cNvSpPr>
            <a:spLocks noChangeArrowheads="1"/>
          </p:cNvSpPr>
          <p:nvPr/>
        </p:nvSpPr>
        <p:spPr bwMode="auto">
          <a:xfrm>
            <a:off x="381000" y="2727103"/>
            <a:ext cx="3254375" cy="1692497"/>
          </a:xfrm>
          <a:prstGeom prst="rect">
            <a:avLst/>
          </a:prstGeom>
          <a:solidFill>
            <a:schemeClr val="bg1"/>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1800" dirty="0">
                <a:solidFill>
                  <a:schemeClr val="tx1"/>
                </a:solidFill>
                <a:latin typeface="Arial" pitchFamily="34" charset="0"/>
              </a:rPr>
              <a:t>C</a:t>
            </a:r>
            <a:r>
              <a:rPr lang="pl-PL" sz="1800" dirty="0" smtClean="0">
                <a:solidFill>
                  <a:schemeClr val="tx1"/>
                </a:solidFill>
                <a:latin typeface="Arial" pitchFamily="34" charset="0"/>
              </a:rPr>
              <a:t>onvenient </a:t>
            </a:r>
            <a:r>
              <a:rPr lang="pl-PL" sz="1800" dirty="0">
                <a:solidFill>
                  <a:schemeClr val="tx1"/>
                </a:solidFill>
                <a:latin typeface="Arial" pitchFamily="34" charset="0"/>
              </a:rPr>
              <a:t>use of </a:t>
            </a:r>
            <a:r>
              <a:rPr lang="pl-PL" sz="1800" dirty="0" smtClean="0">
                <a:solidFill>
                  <a:schemeClr val="tx1"/>
                </a:solidFill>
                <a:latin typeface="Arial" pitchFamily="34" charset="0"/>
              </a:rPr>
              <a:t>SOI</a:t>
            </a:r>
            <a:endParaRPr lang="en-US" sz="1800" dirty="0" smtClean="0">
              <a:solidFill>
                <a:schemeClr val="tx1"/>
              </a:solidFill>
              <a:latin typeface="Arial" pitchFamily="34" charset="0"/>
            </a:endParaRPr>
          </a:p>
          <a:p>
            <a:pPr algn="ctr" eaLnBrk="1" hangingPunct="1">
              <a:defRPr/>
            </a:pPr>
            <a:r>
              <a:rPr lang="en-US" sz="1800" dirty="0">
                <a:solidFill>
                  <a:schemeClr val="tx1"/>
                </a:solidFill>
                <a:latin typeface="Arial" pitchFamily="34" charset="0"/>
              </a:rPr>
              <a:t>f</a:t>
            </a:r>
            <a:r>
              <a:rPr lang="en-US" sz="1800" dirty="0" smtClean="0">
                <a:solidFill>
                  <a:schemeClr val="tx1"/>
                </a:solidFill>
                <a:latin typeface="Arial" pitchFamily="34" charset="0"/>
              </a:rPr>
              <a:t>or bonding technology</a:t>
            </a:r>
          </a:p>
          <a:p>
            <a:pPr algn="ctr" eaLnBrk="1" hangingPunct="1">
              <a:defRPr/>
            </a:pPr>
            <a:r>
              <a:rPr lang="en-US" sz="1800" dirty="0">
                <a:solidFill>
                  <a:schemeClr val="tx1"/>
                </a:solidFill>
                <a:latin typeface="Arial" pitchFamily="34" charset="0"/>
              </a:rPr>
              <a:t>b</a:t>
            </a:r>
            <a:r>
              <a:rPr lang="en-US" sz="1800" dirty="0" smtClean="0">
                <a:solidFill>
                  <a:schemeClr val="tx1"/>
                </a:solidFill>
                <a:latin typeface="Arial" pitchFamily="34" charset="0"/>
              </a:rPr>
              <a:t>ut misfortunate for circuitry</a:t>
            </a:r>
          </a:p>
          <a:p>
            <a:pPr algn="ctr" eaLnBrk="1" hangingPunct="1">
              <a:defRPr/>
            </a:pPr>
            <a:r>
              <a:rPr lang="en-US" sz="1800" dirty="0">
                <a:solidFill>
                  <a:schemeClr val="tx1"/>
                </a:solidFill>
                <a:latin typeface="Arial" pitchFamily="34" charset="0"/>
              </a:rPr>
              <a:t>d</a:t>
            </a:r>
            <a:r>
              <a:rPr lang="en-US" sz="1800" dirty="0" smtClean="0">
                <a:solidFill>
                  <a:schemeClr val="tx1"/>
                </a:solidFill>
                <a:latin typeface="Arial" pitchFamily="34" charset="0"/>
              </a:rPr>
              <a:t>ue to charge trapping in </a:t>
            </a:r>
            <a:br>
              <a:rPr lang="en-US" sz="1800" dirty="0" smtClean="0">
                <a:solidFill>
                  <a:schemeClr val="tx1"/>
                </a:solidFill>
                <a:latin typeface="Arial" pitchFamily="34" charset="0"/>
              </a:rPr>
            </a:br>
            <a:r>
              <a:rPr lang="en-US" sz="1800" dirty="0" smtClean="0">
                <a:solidFill>
                  <a:schemeClr val="tx1"/>
                </a:solidFill>
                <a:latin typeface="Arial" pitchFamily="34" charset="0"/>
              </a:rPr>
              <a:t>ubiquitous oxides!</a:t>
            </a:r>
            <a:endParaRPr lang="en-US" sz="1800" dirty="0">
              <a:solidFill>
                <a:schemeClr val="tx1"/>
              </a:solidFill>
              <a:latin typeface="Arial" pitchFamily="34" charset="0"/>
            </a:endParaRPr>
          </a:p>
        </p:txBody>
      </p:sp>
      <p:sp>
        <p:nvSpPr>
          <p:cNvPr id="12" name="Line 18"/>
          <p:cNvSpPr>
            <a:spLocks noChangeShapeType="1"/>
          </p:cNvSpPr>
          <p:nvPr/>
        </p:nvSpPr>
        <p:spPr bwMode="auto">
          <a:xfrm flipH="1">
            <a:off x="7740650" y="1041400"/>
            <a:ext cx="287338" cy="719137"/>
          </a:xfrm>
          <a:prstGeom prst="line">
            <a:avLst/>
          </a:prstGeom>
          <a:noFill/>
          <a:ln w="25400">
            <a:solidFill>
              <a:srgbClr val="FF0000"/>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13" name="Line 19"/>
          <p:cNvSpPr>
            <a:spLocks noChangeShapeType="1"/>
          </p:cNvSpPr>
          <p:nvPr/>
        </p:nvSpPr>
        <p:spPr bwMode="auto">
          <a:xfrm flipH="1" flipV="1">
            <a:off x="7667625" y="3200400"/>
            <a:ext cx="576263" cy="1008062"/>
          </a:xfrm>
          <a:prstGeom prst="line">
            <a:avLst/>
          </a:prstGeom>
          <a:noFill/>
          <a:ln w="25400">
            <a:solidFill>
              <a:srgbClr val="FF0000"/>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16" name="Rectangle 10"/>
          <p:cNvSpPr>
            <a:spLocks noChangeArrowheads="1"/>
          </p:cNvSpPr>
          <p:nvPr/>
        </p:nvSpPr>
        <p:spPr bwMode="auto">
          <a:xfrm>
            <a:off x="7391400" y="5638800"/>
            <a:ext cx="1447800"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wrap="square">
            <a:spAutoFit/>
          </a:bodyPr>
          <a:lstStyle/>
          <a:p>
            <a:pPr eaLnBrk="1" hangingPunct="1">
              <a:lnSpc>
                <a:spcPct val="110000"/>
              </a:lnSpc>
            </a:pPr>
            <a:r>
              <a:rPr lang="pl-PL" sz="1400" dirty="0">
                <a:solidFill>
                  <a:schemeClr val="tx1"/>
                </a:solidFill>
                <a:latin typeface="Arial" pitchFamily="34" charset="0"/>
              </a:rPr>
              <a:t>MIT-LL  </a:t>
            </a:r>
            <a:r>
              <a:rPr lang="en-US" sz="1400" dirty="0" smtClean="0">
                <a:solidFill>
                  <a:schemeClr val="tx1"/>
                </a:solidFill>
                <a:latin typeface="Arial" pitchFamily="34" charset="0"/>
              </a:rPr>
              <a:t/>
            </a:r>
            <a:br>
              <a:rPr lang="en-US" sz="1400" dirty="0" smtClean="0">
                <a:solidFill>
                  <a:schemeClr val="tx1"/>
                </a:solidFill>
                <a:latin typeface="Arial" pitchFamily="34" charset="0"/>
              </a:rPr>
            </a:br>
            <a:r>
              <a:rPr lang="pl-PL" sz="1400" dirty="0" smtClean="0">
                <a:solidFill>
                  <a:schemeClr val="tx1"/>
                </a:solidFill>
                <a:latin typeface="Arial" pitchFamily="34" charset="0"/>
              </a:rPr>
              <a:t>3D-IC </a:t>
            </a:r>
            <a:r>
              <a:rPr lang="pl-PL" sz="1400" dirty="0">
                <a:solidFill>
                  <a:schemeClr val="tx1"/>
                </a:solidFill>
                <a:latin typeface="Arial" pitchFamily="34" charset="0"/>
              </a:rPr>
              <a:t>process</a:t>
            </a:r>
          </a:p>
        </p:txBody>
      </p:sp>
      <p:sp>
        <p:nvSpPr>
          <p:cNvPr id="17" name="Rectangle 5"/>
          <p:cNvSpPr>
            <a:spLocks noChangeArrowheads="1"/>
          </p:cNvSpPr>
          <p:nvPr/>
        </p:nvSpPr>
        <p:spPr bwMode="auto">
          <a:xfrm>
            <a:off x="4419600" y="4211638"/>
            <a:ext cx="1418432" cy="360362"/>
          </a:xfrm>
          <a:prstGeom prst="rect">
            <a:avLst/>
          </a:prstGeom>
          <a:solidFill>
            <a:srgbClr val="003399"/>
          </a:solidFill>
          <a:ln>
            <a:solidFill>
              <a:srgbClr val="FF0000"/>
            </a:solidFill>
            <a:headEnd/>
            <a:tailEnd/>
          </a:ln>
          <a:scene3d>
            <a:camera prst="orthographicFront">
              <a:rot lat="0" lon="0" rev="1200000"/>
            </a:camera>
            <a:lightRig rig="threePt" dir="t"/>
          </a:scene3d>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1800" dirty="0" smtClean="0">
                <a:solidFill>
                  <a:schemeClr val="tx1"/>
                </a:solidFill>
                <a:latin typeface="Arial" pitchFamily="34" charset="0"/>
              </a:rPr>
              <a:t>First wafer</a:t>
            </a:r>
            <a:endParaRPr lang="en-US" sz="1800" dirty="0">
              <a:solidFill>
                <a:schemeClr val="tx1"/>
              </a:solidFill>
              <a:latin typeface="Arial" pitchFamily="34" charset="0"/>
            </a:endParaRPr>
          </a:p>
        </p:txBody>
      </p:sp>
      <p:sp>
        <p:nvSpPr>
          <p:cNvPr id="18" name="Rectangle 5"/>
          <p:cNvSpPr>
            <a:spLocks noChangeArrowheads="1"/>
          </p:cNvSpPr>
          <p:nvPr/>
        </p:nvSpPr>
        <p:spPr bwMode="auto">
          <a:xfrm>
            <a:off x="7546181" y="4208462"/>
            <a:ext cx="1418432" cy="360362"/>
          </a:xfrm>
          <a:prstGeom prst="rect">
            <a:avLst/>
          </a:prstGeom>
          <a:solidFill>
            <a:srgbClr val="003399"/>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1800" dirty="0" smtClean="0">
                <a:solidFill>
                  <a:schemeClr val="tx1"/>
                </a:solidFill>
                <a:latin typeface="Arial" pitchFamily="34" charset="0"/>
              </a:rPr>
              <a:t>Face-Face</a:t>
            </a:r>
            <a:endParaRPr lang="en-US" sz="1800" dirty="0">
              <a:solidFill>
                <a:schemeClr val="tx1"/>
              </a:solidFill>
              <a:latin typeface="Arial" pitchFamily="34" charset="0"/>
            </a:endParaRPr>
          </a:p>
        </p:txBody>
      </p:sp>
      <p:sp>
        <p:nvSpPr>
          <p:cNvPr id="19" name="Rectangle 5"/>
          <p:cNvSpPr>
            <a:spLocks noChangeArrowheads="1"/>
          </p:cNvSpPr>
          <p:nvPr/>
        </p:nvSpPr>
        <p:spPr bwMode="auto">
          <a:xfrm>
            <a:off x="7517674" y="686202"/>
            <a:ext cx="1418432" cy="360362"/>
          </a:xfrm>
          <a:prstGeom prst="rect">
            <a:avLst/>
          </a:prstGeom>
          <a:solidFill>
            <a:srgbClr val="003399"/>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1800" dirty="0" smtClean="0">
                <a:solidFill>
                  <a:schemeClr val="tx1"/>
                </a:solidFill>
                <a:latin typeface="Arial" pitchFamily="34" charset="0"/>
              </a:rPr>
              <a:t>Back-Face</a:t>
            </a:r>
            <a:endParaRPr lang="en-US" sz="1800" dirty="0">
              <a:solidFill>
                <a:schemeClr val="tx1"/>
              </a:solidFill>
              <a:latin typeface="Arial" pitchFamily="34" charset="0"/>
            </a:endParaRPr>
          </a:p>
        </p:txBody>
      </p:sp>
      <p:sp>
        <p:nvSpPr>
          <p:cNvPr id="20"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1668793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28</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graphicFrame>
        <p:nvGraphicFramePr>
          <p:cNvPr id="6" name="Object 3"/>
          <p:cNvGraphicFramePr>
            <a:graphicFrameLocks noChangeAspect="1"/>
          </p:cNvGraphicFramePr>
          <p:nvPr>
            <p:extLst>
              <p:ext uri="{D42A27DB-BD31-4B8C-83A1-F6EECF244321}">
                <p14:modId xmlns:p14="http://schemas.microsoft.com/office/powerpoint/2010/main" val="1896490284"/>
              </p:ext>
            </p:extLst>
          </p:nvPr>
        </p:nvGraphicFramePr>
        <p:xfrm>
          <a:off x="228600" y="1905000"/>
          <a:ext cx="4664075" cy="4094162"/>
        </p:xfrm>
        <a:graphic>
          <a:graphicData uri="http://schemas.openxmlformats.org/presentationml/2006/ole">
            <mc:AlternateContent xmlns:mc="http://schemas.openxmlformats.org/markup-compatibility/2006">
              <mc:Choice xmlns:v="urn:schemas-microsoft-com:vml" Requires="v">
                <p:oleObj spid="_x0000_s45216" name="Document" r:id="rId3" imgW="2976420" imgH="2612662" progId="Word.Document.12">
                  <p:embed/>
                </p:oleObj>
              </mc:Choice>
              <mc:Fallback>
                <p:oleObj name="Document" r:id="rId3" imgW="2976420" imgH="2612662"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05000"/>
                        <a:ext cx="4664075" cy="409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FF0000"/>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5"/>
          <p:cNvSpPr>
            <a:spLocks noChangeArrowheads="1"/>
          </p:cNvSpPr>
          <p:nvPr/>
        </p:nvSpPr>
        <p:spPr bwMode="auto">
          <a:xfrm>
            <a:off x="253795" y="457200"/>
            <a:ext cx="4623005" cy="1295400"/>
          </a:xfrm>
          <a:prstGeom prst="rect">
            <a:avLst/>
          </a:prstGeom>
          <a:solidFill>
            <a:schemeClr val="bg1"/>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l" eaLnBrk="1" hangingPunct="1">
              <a:defRPr/>
            </a:pPr>
            <a:r>
              <a:rPr lang="en-US" sz="1700" dirty="0">
                <a:solidFill>
                  <a:schemeClr val="tx1"/>
                </a:solidFill>
                <a:latin typeface="Arial" pitchFamily="34" charset="0"/>
              </a:rPr>
              <a:t>run 3DM2</a:t>
            </a:r>
            <a:br>
              <a:rPr lang="en-US" sz="1700" dirty="0">
                <a:solidFill>
                  <a:schemeClr val="tx1"/>
                </a:solidFill>
                <a:latin typeface="Arial" pitchFamily="34" charset="0"/>
              </a:rPr>
            </a:br>
            <a:r>
              <a:rPr lang="en-US" sz="1700" dirty="0">
                <a:solidFill>
                  <a:schemeClr val="tx1"/>
                </a:solidFill>
                <a:latin typeface="Arial" pitchFamily="34" charset="0"/>
              </a:rPr>
              <a:t>submission </a:t>
            </a:r>
            <a:r>
              <a:rPr lang="en-US" sz="1700" dirty="0">
                <a:solidFill>
                  <a:srgbClr val="FFFF00"/>
                </a:solidFill>
                <a:latin typeface="Arial" pitchFamily="34" charset="0"/>
              </a:rPr>
              <a:t>Oct. 2006 </a:t>
            </a:r>
            <a:r>
              <a:rPr lang="en-US" sz="1700" dirty="0">
                <a:solidFill>
                  <a:schemeClr val="tx1"/>
                </a:solidFill>
                <a:latin typeface="Arial" pitchFamily="34" charset="0"/>
              </a:rPr>
              <a:t>-&gt; delivery </a:t>
            </a:r>
            <a:r>
              <a:rPr lang="en-US" sz="1700" dirty="0">
                <a:solidFill>
                  <a:srgbClr val="FFFF00"/>
                </a:solidFill>
                <a:latin typeface="Arial" pitchFamily="34" charset="0"/>
              </a:rPr>
              <a:t>Nov. 2007 </a:t>
            </a:r>
            <a:endParaRPr lang="en-US" sz="1700" dirty="0" smtClean="0">
              <a:solidFill>
                <a:srgbClr val="FFFF00"/>
              </a:solidFill>
              <a:latin typeface="Arial" pitchFamily="34" charset="0"/>
            </a:endParaRPr>
          </a:p>
          <a:p>
            <a:pPr algn="l" eaLnBrk="1" hangingPunct="1">
              <a:defRPr/>
            </a:pPr>
            <a:r>
              <a:rPr lang="en-US" sz="1700" dirty="0" smtClean="0">
                <a:solidFill>
                  <a:schemeClr val="tx1"/>
                </a:solidFill>
                <a:latin typeface="Arial" pitchFamily="34" charset="0"/>
              </a:rPr>
              <a:t>run </a:t>
            </a:r>
            <a:r>
              <a:rPr lang="en-US" sz="1700" dirty="0">
                <a:solidFill>
                  <a:schemeClr val="tx1"/>
                </a:solidFill>
                <a:latin typeface="Arial" pitchFamily="34" charset="0"/>
              </a:rPr>
              <a:t>3DM3</a:t>
            </a:r>
            <a:br>
              <a:rPr lang="en-US" sz="1700" dirty="0">
                <a:solidFill>
                  <a:schemeClr val="tx1"/>
                </a:solidFill>
                <a:latin typeface="Arial" pitchFamily="34" charset="0"/>
              </a:rPr>
            </a:br>
            <a:r>
              <a:rPr lang="en-US" sz="1700" dirty="0">
                <a:solidFill>
                  <a:schemeClr val="tx1"/>
                </a:solidFill>
                <a:latin typeface="Arial" pitchFamily="34" charset="0"/>
              </a:rPr>
              <a:t>submission </a:t>
            </a:r>
            <a:r>
              <a:rPr lang="en-US" sz="1700" dirty="0">
                <a:solidFill>
                  <a:srgbClr val="FFFF00"/>
                </a:solidFill>
                <a:latin typeface="Arial" pitchFamily="34" charset="0"/>
              </a:rPr>
              <a:t>Oct. 2008 </a:t>
            </a:r>
            <a:r>
              <a:rPr lang="en-US" sz="1700" dirty="0">
                <a:solidFill>
                  <a:schemeClr val="tx1"/>
                </a:solidFill>
                <a:latin typeface="Arial" pitchFamily="34" charset="0"/>
              </a:rPr>
              <a:t>-&gt; delivery </a:t>
            </a:r>
            <a:r>
              <a:rPr lang="en-US" sz="1700" dirty="0">
                <a:solidFill>
                  <a:srgbClr val="FFFF00"/>
                </a:solidFill>
                <a:latin typeface="Arial" pitchFamily="34" charset="0"/>
              </a:rPr>
              <a:t>Aug. 2010</a:t>
            </a:r>
          </a:p>
        </p:txBody>
      </p:sp>
      <p:sp>
        <p:nvSpPr>
          <p:cNvPr id="16" name="Text Box 6"/>
          <p:cNvSpPr txBox="1">
            <a:spLocks noChangeArrowheads="1"/>
          </p:cNvSpPr>
          <p:nvPr/>
        </p:nvSpPr>
        <p:spPr bwMode="auto">
          <a:xfrm>
            <a:off x="1600200" y="228600"/>
            <a:ext cx="1473042" cy="387798"/>
          </a:xfrm>
          <a:prstGeom prst="rect">
            <a:avLst/>
          </a:prstGeom>
          <a:solidFill>
            <a:srgbClr val="003399"/>
          </a:solidFill>
          <a:ln w="25400">
            <a:solidFill>
              <a:srgbClr val="FF0000"/>
            </a:solidFill>
            <a:miter lim="800000"/>
            <a:headEnd type="none" w="sm" len="sm"/>
            <a:tailEnd type="none" w="sm" len="sm"/>
          </a:ln>
          <a:effectLst/>
          <a:scene3d>
            <a:camera prst="orthographicFront">
              <a:rot lat="0" lon="0" rev="600000"/>
            </a:camera>
            <a:lightRig rig="threePt" dir="t"/>
          </a:scene3d>
        </p:spPr>
        <p:txBody>
          <a:bodyPr wrap="square">
            <a:spAutoFit/>
          </a:bodyPr>
          <a:lstStyle/>
          <a:p>
            <a:pPr algn="ctr">
              <a:lnSpc>
                <a:spcPct val="120000"/>
              </a:lnSpc>
              <a:buClr>
                <a:srgbClr val="FF0000"/>
              </a:buClr>
              <a:buFont typeface="Webdings" pitchFamily="18" charset="2"/>
              <a:buNone/>
              <a:defRPr/>
            </a:pPr>
            <a:r>
              <a:rPr lang="en-US" sz="1600" dirty="0" smtClean="0">
                <a:solidFill>
                  <a:srgbClr val="FFFF00"/>
                </a:solidFill>
                <a:effectLst>
                  <a:outerShdw blurRad="38100" dist="38100" dir="2700000" algn="tl">
                    <a:srgbClr val="000000"/>
                  </a:outerShdw>
                </a:effectLst>
                <a:latin typeface="Verdana" pitchFamily="34" charset="0"/>
              </a:rPr>
              <a:t>VIP1/</a:t>
            </a:r>
            <a:r>
              <a:rPr lang="pl-PL" sz="1600" dirty="0" smtClean="0">
                <a:solidFill>
                  <a:srgbClr val="FFFF00"/>
                </a:solidFill>
                <a:effectLst>
                  <a:outerShdw blurRad="38100" dist="38100" dir="2700000" algn="tl">
                    <a:srgbClr val="000000"/>
                  </a:outerShdw>
                </a:effectLst>
                <a:latin typeface="Verdana" pitchFamily="34" charset="0"/>
              </a:rPr>
              <a:t>VIP</a:t>
            </a:r>
            <a:r>
              <a:rPr lang="en-US" sz="1600" dirty="0" smtClean="0">
                <a:solidFill>
                  <a:srgbClr val="FFFF00"/>
                </a:solidFill>
                <a:effectLst>
                  <a:outerShdw blurRad="38100" dist="38100" dir="2700000" algn="tl">
                    <a:srgbClr val="000000"/>
                  </a:outerShdw>
                </a:effectLst>
                <a:latin typeface="Verdana" pitchFamily="34" charset="0"/>
              </a:rPr>
              <a:t>2</a:t>
            </a:r>
            <a:endParaRPr lang="pl-PL" sz="1600" dirty="0">
              <a:solidFill>
                <a:srgbClr val="FFFF00"/>
              </a:solidFill>
              <a:effectLst>
                <a:outerShdw blurRad="38100" dist="38100" dir="2700000" algn="tl">
                  <a:srgbClr val="000000"/>
                </a:outerShdw>
              </a:effectLst>
              <a:latin typeface="Verdana" pitchFamily="34" charset="0"/>
            </a:endParaRPr>
          </a:p>
        </p:txBody>
      </p:sp>
      <p:sp>
        <p:nvSpPr>
          <p:cNvPr id="17" name="Rectangle 5"/>
          <p:cNvSpPr>
            <a:spLocks noChangeArrowheads="1"/>
          </p:cNvSpPr>
          <p:nvPr/>
        </p:nvSpPr>
        <p:spPr bwMode="auto">
          <a:xfrm>
            <a:off x="228600" y="6105405"/>
            <a:ext cx="4648200" cy="386225"/>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smtClean="0">
                <a:solidFill>
                  <a:schemeClr val="tx2"/>
                </a:solidFill>
              </a:rPr>
              <a:t>look ahead token passing </a:t>
            </a:r>
            <a:r>
              <a:rPr lang="en-US" sz="1400" dirty="0" err="1" smtClean="0">
                <a:solidFill>
                  <a:schemeClr val="tx2"/>
                </a:solidFill>
              </a:rPr>
              <a:t>sparsification</a:t>
            </a:r>
            <a:r>
              <a:rPr lang="en-US" sz="1400" dirty="0" smtClean="0">
                <a:solidFill>
                  <a:schemeClr val="tx2"/>
                </a:solidFill>
              </a:rPr>
              <a:t> scheme</a:t>
            </a:r>
            <a:endParaRPr lang="en-US" sz="1400" dirty="0">
              <a:solidFill>
                <a:schemeClr val="tx2"/>
              </a:solidFill>
            </a:endParaRPr>
          </a:p>
        </p:txBody>
      </p:sp>
      <p:pic>
        <p:nvPicPr>
          <p:cNvPr id="18" name="Picture 10" descr="Graph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41" t="8707" r="5473" b="6377"/>
          <a:stretch/>
        </p:blipFill>
        <p:spPr bwMode="auto">
          <a:xfrm>
            <a:off x="4953000" y="3831557"/>
            <a:ext cx="4100437" cy="264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8"/>
          <p:cNvSpPr txBox="1">
            <a:spLocks noChangeArrowheads="1"/>
          </p:cNvSpPr>
          <p:nvPr/>
        </p:nvSpPr>
        <p:spPr bwMode="auto">
          <a:xfrm>
            <a:off x="5418893" y="4495800"/>
            <a:ext cx="1584325"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000FF"/>
                </a:solidFill>
                <a:latin typeface="Times New Roman" pitchFamily="18" charset="0"/>
              </a:defRPr>
            </a:lvl1pPr>
            <a:lvl2pPr marL="742950" indent="-285750">
              <a:defRPr sz="2000" b="1">
                <a:solidFill>
                  <a:srgbClr val="0000FF"/>
                </a:solidFill>
                <a:latin typeface="Times New Roman" pitchFamily="18" charset="0"/>
              </a:defRPr>
            </a:lvl2pPr>
            <a:lvl3pPr marL="1143000" indent="-228600">
              <a:defRPr sz="2000" b="1">
                <a:solidFill>
                  <a:srgbClr val="0000FF"/>
                </a:solidFill>
                <a:latin typeface="Times New Roman" pitchFamily="18" charset="0"/>
              </a:defRPr>
            </a:lvl3pPr>
            <a:lvl4pPr marL="1600200" indent="-228600">
              <a:defRPr sz="2000" b="1">
                <a:solidFill>
                  <a:srgbClr val="0000FF"/>
                </a:solidFill>
                <a:latin typeface="Times New Roman" pitchFamily="18" charset="0"/>
              </a:defRPr>
            </a:lvl4pPr>
            <a:lvl5pPr marL="2057400" indent="-228600">
              <a:defRPr sz="2000" b="1">
                <a:solidFill>
                  <a:srgbClr val="0000FF"/>
                </a:solidFill>
                <a:latin typeface="Times New Roman" pitchFamily="18" charset="0"/>
              </a:defRPr>
            </a:lvl5pPr>
            <a:lvl6pPr marL="2514600" indent="-228600" eaLnBrk="0" fontAlgn="base" hangingPunct="0">
              <a:spcBef>
                <a:spcPct val="0"/>
              </a:spcBef>
              <a:spcAft>
                <a:spcPct val="0"/>
              </a:spcAft>
              <a:defRPr sz="2000" b="1">
                <a:solidFill>
                  <a:srgbClr val="0000FF"/>
                </a:solidFill>
                <a:latin typeface="Times New Roman" pitchFamily="18" charset="0"/>
              </a:defRPr>
            </a:lvl6pPr>
            <a:lvl7pPr marL="2971800" indent="-228600" eaLnBrk="0" fontAlgn="base" hangingPunct="0">
              <a:spcBef>
                <a:spcPct val="0"/>
              </a:spcBef>
              <a:spcAft>
                <a:spcPct val="0"/>
              </a:spcAft>
              <a:defRPr sz="2000" b="1">
                <a:solidFill>
                  <a:srgbClr val="0000FF"/>
                </a:solidFill>
                <a:latin typeface="Times New Roman" pitchFamily="18" charset="0"/>
              </a:defRPr>
            </a:lvl7pPr>
            <a:lvl8pPr marL="3429000" indent="-228600" eaLnBrk="0" fontAlgn="base" hangingPunct="0">
              <a:spcBef>
                <a:spcPct val="0"/>
              </a:spcBef>
              <a:spcAft>
                <a:spcPct val="0"/>
              </a:spcAft>
              <a:defRPr sz="2000" b="1">
                <a:solidFill>
                  <a:srgbClr val="0000FF"/>
                </a:solidFill>
                <a:latin typeface="Times New Roman" pitchFamily="18" charset="0"/>
              </a:defRPr>
            </a:lvl8pPr>
            <a:lvl9pPr marL="3886200" indent="-228600" eaLnBrk="0" fontAlgn="base" hangingPunct="0">
              <a:spcBef>
                <a:spcPct val="0"/>
              </a:spcBef>
              <a:spcAft>
                <a:spcPct val="0"/>
              </a:spcAft>
              <a:defRPr sz="2000" b="1">
                <a:solidFill>
                  <a:srgbClr val="0000FF"/>
                </a:solidFill>
                <a:latin typeface="Times New Roman" pitchFamily="18" charset="0"/>
              </a:defRPr>
            </a:lvl9pPr>
          </a:lstStyle>
          <a:p>
            <a:pPr algn="ctr" eaLnBrk="1" hangingPunct="1"/>
            <a:r>
              <a:rPr lang="pl-PL" sz="1600" b="0" dirty="0">
                <a:solidFill>
                  <a:srgbClr val="FF0000"/>
                </a:solidFill>
                <a:latin typeface="Arial" pitchFamily="34" charset="0"/>
                <a:ea typeface="ヒラギノ角ゴ ProN W3"/>
                <a:cs typeface="ヒラギノ角ゴ ProN W3"/>
                <a:sym typeface="Arial" pitchFamily="34" charset="0"/>
              </a:rPr>
              <a:t>Pixel-pixel discriminator threshold dispersions </a:t>
            </a:r>
            <a:r>
              <a:rPr lang="pl-PL" dirty="0">
                <a:solidFill>
                  <a:srgbClr val="FF0000"/>
                </a:solidFill>
                <a:latin typeface="Arial" pitchFamily="34" charset="0"/>
                <a:ea typeface="ヒラギノ角ゴ ProN W3"/>
                <a:cs typeface="ヒラギノ角ゴ ProN W3"/>
                <a:sym typeface="Arial" pitchFamily="34" charset="0"/>
              </a:rPr>
              <a:t>300</a:t>
            </a:r>
            <a:r>
              <a:rPr lang="pl-PL" dirty="0">
                <a:solidFill>
                  <a:srgbClr val="FF0000"/>
                </a:solidFill>
                <a:latin typeface="Symbol" pitchFamily="18" charset="2"/>
                <a:ea typeface="ヒラギノ角ゴ ProN W3"/>
                <a:cs typeface="ヒラギノ角ゴ ProN W3"/>
                <a:sym typeface="Arial" pitchFamily="34" charset="0"/>
              </a:rPr>
              <a:t>m</a:t>
            </a:r>
            <a:r>
              <a:rPr lang="pl-PL" dirty="0">
                <a:solidFill>
                  <a:srgbClr val="FF0000"/>
                </a:solidFill>
                <a:latin typeface="Arial" pitchFamily="34" charset="0"/>
                <a:ea typeface="ヒラギノ角ゴ ProN W3"/>
                <a:cs typeface="ヒラギノ角ゴ ProN W3"/>
                <a:sym typeface="Arial" pitchFamily="34" charset="0"/>
              </a:rPr>
              <a:t>V</a:t>
            </a:r>
            <a:endParaRPr lang="en-US" dirty="0">
              <a:solidFill>
                <a:srgbClr val="FF0000"/>
              </a:solidFill>
              <a:latin typeface="Arial" pitchFamily="34" charset="0"/>
              <a:ea typeface="ヒラギノ角ゴ ProN W3"/>
              <a:cs typeface="ヒラギノ角ゴ ProN W3"/>
              <a:sym typeface="Arial" pitchFamily="34" charset="0"/>
            </a:endParaRPr>
          </a:p>
        </p:txBody>
      </p:sp>
      <p:sp>
        <p:nvSpPr>
          <p:cNvPr id="22" name="TextBox 8"/>
          <p:cNvSpPr txBox="1">
            <a:spLocks noChangeArrowheads="1"/>
          </p:cNvSpPr>
          <p:nvPr/>
        </p:nvSpPr>
        <p:spPr bwMode="auto">
          <a:xfrm>
            <a:off x="7239000" y="3962400"/>
            <a:ext cx="1431925"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rgbClr val="0000FF"/>
                </a:solidFill>
                <a:latin typeface="Times New Roman" pitchFamily="18" charset="0"/>
              </a:defRPr>
            </a:lvl1pPr>
            <a:lvl2pPr marL="742950" indent="-285750">
              <a:defRPr sz="2000" b="1">
                <a:solidFill>
                  <a:srgbClr val="0000FF"/>
                </a:solidFill>
                <a:latin typeface="Times New Roman" pitchFamily="18" charset="0"/>
              </a:defRPr>
            </a:lvl2pPr>
            <a:lvl3pPr marL="1143000" indent="-228600">
              <a:defRPr sz="2000" b="1">
                <a:solidFill>
                  <a:srgbClr val="0000FF"/>
                </a:solidFill>
                <a:latin typeface="Times New Roman" pitchFamily="18" charset="0"/>
              </a:defRPr>
            </a:lvl3pPr>
            <a:lvl4pPr marL="1600200" indent="-228600">
              <a:defRPr sz="2000" b="1">
                <a:solidFill>
                  <a:srgbClr val="0000FF"/>
                </a:solidFill>
                <a:latin typeface="Times New Roman" pitchFamily="18" charset="0"/>
              </a:defRPr>
            </a:lvl4pPr>
            <a:lvl5pPr marL="2057400" indent="-228600">
              <a:defRPr sz="2000" b="1">
                <a:solidFill>
                  <a:srgbClr val="0000FF"/>
                </a:solidFill>
                <a:latin typeface="Times New Roman" pitchFamily="18" charset="0"/>
              </a:defRPr>
            </a:lvl5pPr>
            <a:lvl6pPr marL="2514600" indent="-228600" eaLnBrk="0" fontAlgn="base" hangingPunct="0">
              <a:spcBef>
                <a:spcPct val="0"/>
              </a:spcBef>
              <a:spcAft>
                <a:spcPct val="0"/>
              </a:spcAft>
              <a:defRPr sz="2000" b="1">
                <a:solidFill>
                  <a:srgbClr val="0000FF"/>
                </a:solidFill>
                <a:latin typeface="Times New Roman" pitchFamily="18" charset="0"/>
              </a:defRPr>
            </a:lvl6pPr>
            <a:lvl7pPr marL="2971800" indent="-228600" eaLnBrk="0" fontAlgn="base" hangingPunct="0">
              <a:spcBef>
                <a:spcPct val="0"/>
              </a:spcBef>
              <a:spcAft>
                <a:spcPct val="0"/>
              </a:spcAft>
              <a:defRPr sz="2000" b="1">
                <a:solidFill>
                  <a:srgbClr val="0000FF"/>
                </a:solidFill>
                <a:latin typeface="Times New Roman" pitchFamily="18" charset="0"/>
              </a:defRPr>
            </a:lvl7pPr>
            <a:lvl8pPr marL="3429000" indent="-228600" eaLnBrk="0" fontAlgn="base" hangingPunct="0">
              <a:spcBef>
                <a:spcPct val="0"/>
              </a:spcBef>
              <a:spcAft>
                <a:spcPct val="0"/>
              </a:spcAft>
              <a:defRPr sz="2000" b="1">
                <a:solidFill>
                  <a:srgbClr val="0000FF"/>
                </a:solidFill>
                <a:latin typeface="Times New Roman" pitchFamily="18" charset="0"/>
              </a:defRPr>
            </a:lvl8pPr>
            <a:lvl9pPr marL="3886200" indent="-228600" eaLnBrk="0" fontAlgn="base" hangingPunct="0">
              <a:spcBef>
                <a:spcPct val="0"/>
              </a:spcBef>
              <a:spcAft>
                <a:spcPct val="0"/>
              </a:spcAft>
              <a:defRPr sz="2000" b="1">
                <a:solidFill>
                  <a:srgbClr val="0000FF"/>
                </a:solidFill>
                <a:latin typeface="Times New Roman" pitchFamily="18" charset="0"/>
              </a:defRPr>
            </a:lvl9pPr>
          </a:lstStyle>
          <a:p>
            <a:pPr algn="ctr"/>
            <a:r>
              <a:rPr lang="en-US" sz="1600" b="0" dirty="0" smtClean="0">
                <a:solidFill>
                  <a:srgbClr val="FF0000"/>
                </a:solidFill>
                <a:latin typeface="Arial" pitchFamily="34" charset="0"/>
                <a:ea typeface="ヒラギノ角ゴ ProN W3"/>
                <a:cs typeface="ヒラギノ角ゴ ProN W3"/>
                <a:sym typeface="Arial" pitchFamily="34" charset="0"/>
              </a:rPr>
              <a:t>n</a:t>
            </a:r>
            <a:r>
              <a:rPr lang="pl-PL" sz="1600" b="0" dirty="0" smtClean="0">
                <a:solidFill>
                  <a:srgbClr val="FF0000"/>
                </a:solidFill>
                <a:latin typeface="Arial" pitchFamily="34" charset="0"/>
                <a:ea typeface="ヒラギノ角ゴ ProN W3"/>
                <a:cs typeface="ヒラギノ角ゴ ProN W3"/>
                <a:sym typeface="Arial" pitchFamily="34" charset="0"/>
              </a:rPr>
              <a:t>o </a:t>
            </a:r>
            <a:r>
              <a:rPr lang="pl-PL" sz="1600" b="0" dirty="0" smtClean="0">
                <a:solidFill>
                  <a:srgbClr val="FF0000"/>
                </a:solidFill>
                <a:latin typeface="Arial" pitchFamily="34" charset="0"/>
                <a:ea typeface="ヒラギノ角ゴ ProN W3"/>
                <a:cs typeface="ヒラギノ角ゴ ProN W3"/>
                <a:sym typeface="Arial" pitchFamily="34" charset="0"/>
              </a:rPr>
              <a:t>DACs</a:t>
            </a:r>
            <a:endParaRPr lang="en-US" sz="1600" dirty="0" smtClean="0">
              <a:solidFill>
                <a:srgbClr val="FF0000"/>
              </a:solidFill>
              <a:latin typeface="Arial" pitchFamily="34" charset="0"/>
              <a:ea typeface="ヒラギノ角ゴ ProN W3"/>
              <a:cs typeface="ヒラギノ角ゴ ProN W3"/>
              <a:sym typeface="Arial" pitchFamily="34" charset="0"/>
            </a:endParaRPr>
          </a:p>
          <a:p>
            <a:pPr algn="ctr" eaLnBrk="1" hangingPunct="1"/>
            <a:r>
              <a:rPr lang="en-US" sz="1600" b="0" dirty="0">
                <a:solidFill>
                  <a:srgbClr val="FF0000"/>
                </a:solidFill>
                <a:latin typeface="Arial" pitchFamily="34" charset="0"/>
                <a:ea typeface="ヒラギノ角ゴ ProN W3"/>
                <a:cs typeface="ヒラギノ角ゴ ProN W3"/>
                <a:sym typeface="Arial" pitchFamily="34" charset="0"/>
              </a:rPr>
              <a:t>f</a:t>
            </a:r>
            <a:r>
              <a:rPr lang="en-US" sz="1600" b="0" dirty="0" smtClean="0">
                <a:solidFill>
                  <a:srgbClr val="FF0000"/>
                </a:solidFill>
                <a:latin typeface="Arial" pitchFamily="34" charset="0"/>
                <a:ea typeface="ヒラギノ角ゴ ProN W3"/>
                <a:cs typeface="ヒラギノ角ゴ ProN W3"/>
                <a:sym typeface="Arial" pitchFamily="34" charset="0"/>
              </a:rPr>
              <a:t>or </a:t>
            </a:r>
            <a:r>
              <a:rPr lang="pl-PL" sz="1600" b="0" dirty="0" smtClean="0">
                <a:solidFill>
                  <a:srgbClr val="FF0000"/>
                </a:solidFill>
                <a:latin typeface="Arial" pitchFamily="34" charset="0"/>
                <a:ea typeface="ヒラギノ角ゴ ProN W3"/>
                <a:cs typeface="ヒラギノ角ゴ ProN W3"/>
                <a:sym typeface="Arial" pitchFamily="34" charset="0"/>
              </a:rPr>
              <a:t>correction</a:t>
            </a:r>
            <a:endParaRPr lang="pl-PL" sz="1600" b="0" dirty="0">
              <a:solidFill>
                <a:srgbClr val="FF0000"/>
              </a:solidFill>
              <a:latin typeface="Arial" pitchFamily="34" charset="0"/>
              <a:ea typeface="ヒラギノ角ゴ ProN W3"/>
              <a:cs typeface="ヒラギノ角ゴ ProN W3"/>
              <a:sym typeface="Arial" pitchFamily="34" charset="0"/>
            </a:endParaRPr>
          </a:p>
        </p:txBody>
      </p:sp>
      <p:sp>
        <p:nvSpPr>
          <p:cNvPr id="23" name="Rectangle 3"/>
          <p:cNvSpPr txBox="1">
            <a:spLocks noChangeArrowheads="1"/>
          </p:cNvSpPr>
          <p:nvPr/>
        </p:nvSpPr>
        <p:spPr>
          <a:xfrm>
            <a:off x="4953000" y="228600"/>
            <a:ext cx="4100437" cy="3306353"/>
          </a:xfrm>
          <a:prstGeom prst="rect">
            <a:avLst/>
          </a:prstGeom>
        </p:spPr>
        <p:txBody>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marL="225425" indent="-225425">
              <a:lnSpc>
                <a:spcPct val="95000"/>
              </a:lnSpc>
              <a:buFont typeface="Arial" pitchFamily="34" charset="0"/>
              <a:buChar char="•"/>
            </a:pPr>
            <a:r>
              <a:rPr lang="pl-PL" sz="1600" dirty="0" smtClean="0"/>
              <a:t>P</a:t>
            </a:r>
            <a:r>
              <a:rPr lang="en-US" sz="1600" dirty="0" err="1" smtClean="0"/>
              <a:t>rototypes</a:t>
            </a:r>
            <a:r>
              <a:rPr lang="en-US" sz="1600" dirty="0" smtClean="0"/>
              <a:t> were extensively tested and </a:t>
            </a:r>
            <a:r>
              <a:rPr lang="en-US" sz="1600" dirty="0" smtClean="0">
                <a:solidFill>
                  <a:srgbClr val="FFFF00"/>
                </a:solidFill>
              </a:rPr>
              <a:t>proof of principle was delivered</a:t>
            </a:r>
          </a:p>
          <a:p>
            <a:pPr marL="225425" indent="-225425">
              <a:lnSpc>
                <a:spcPct val="95000"/>
              </a:lnSpc>
              <a:buFont typeface="Arial" pitchFamily="34" charset="0"/>
              <a:buChar char="•"/>
            </a:pPr>
            <a:r>
              <a:rPr lang="en-US" sz="1600" dirty="0" smtClean="0">
                <a:solidFill>
                  <a:srgbClr val="FFFF00"/>
                </a:solidFill>
              </a:rPr>
              <a:t>Actual functionality was demonstrated</a:t>
            </a:r>
            <a:r>
              <a:rPr lang="en-US" sz="1600" dirty="0" smtClean="0"/>
              <a:t> (VIP1 had very low yield, VIP2 redesigned to address major issues – close communication with MIT-LL experts – and some high quality results were obtained)</a:t>
            </a:r>
          </a:p>
          <a:p>
            <a:pPr marL="225425" indent="-225425">
              <a:lnSpc>
                <a:spcPct val="95000"/>
              </a:lnSpc>
              <a:buFont typeface="Arial" pitchFamily="34" charset="0"/>
              <a:buChar char="•"/>
            </a:pPr>
            <a:r>
              <a:rPr lang="en-US" sz="1600" dirty="0" smtClean="0">
                <a:solidFill>
                  <a:srgbClr val="FFFF00"/>
                </a:solidFill>
              </a:rPr>
              <a:t>No</a:t>
            </a:r>
            <a:r>
              <a:rPr lang="en-US" sz="1600" dirty="0" smtClean="0"/>
              <a:t> major </a:t>
            </a:r>
            <a:r>
              <a:rPr lang="en-US" sz="1600" dirty="0" smtClean="0">
                <a:solidFill>
                  <a:srgbClr val="FFFF00"/>
                </a:solidFill>
              </a:rPr>
              <a:t>issues</a:t>
            </a:r>
            <a:r>
              <a:rPr lang="en-US" sz="1600" dirty="0" smtClean="0"/>
              <a:t> with V-stacking</a:t>
            </a:r>
          </a:p>
          <a:p>
            <a:pPr marL="225425" indent="-225425">
              <a:lnSpc>
                <a:spcPct val="95000"/>
              </a:lnSpc>
              <a:buFont typeface="Arial" pitchFamily="34" charset="0"/>
              <a:buChar char="•"/>
            </a:pPr>
            <a:r>
              <a:rPr lang="en-US" sz="1600" u="sng" dirty="0" smtClean="0">
                <a:solidFill>
                  <a:srgbClr val="FFFF00"/>
                </a:solidFill>
              </a:rPr>
              <a:t>No continuation </a:t>
            </a:r>
            <a:r>
              <a:rPr lang="en-US" sz="1600" u="sng" dirty="0" smtClean="0"/>
              <a:t>at MIT-LL</a:t>
            </a:r>
          </a:p>
          <a:p>
            <a:pPr marL="225425" indent="-225425">
              <a:lnSpc>
                <a:spcPct val="95000"/>
              </a:lnSpc>
              <a:buFont typeface="Arial" pitchFamily="34" charset="0"/>
              <a:buChar char="•"/>
            </a:pPr>
            <a:r>
              <a:rPr lang="en-US" sz="1600" dirty="0">
                <a:solidFill>
                  <a:srgbClr val="FFFF00"/>
                </a:solidFill>
              </a:rPr>
              <a:t>D</a:t>
            </a:r>
            <a:r>
              <a:rPr lang="en-US" sz="1600" dirty="0" smtClean="0">
                <a:solidFill>
                  <a:srgbClr val="FFFF00"/>
                </a:solidFill>
              </a:rPr>
              <a:t>ifficulties with analog in FD SOI</a:t>
            </a:r>
          </a:p>
          <a:p>
            <a:pPr marL="225425" indent="-225425">
              <a:lnSpc>
                <a:spcPct val="95000"/>
              </a:lnSpc>
              <a:buFont typeface="Arial" pitchFamily="34" charset="0"/>
              <a:buChar char="•"/>
            </a:pPr>
            <a:endParaRPr lang="en-US" sz="1600" dirty="0"/>
          </a:p>
        </p:txBody>
      </p:sp>
      <p:sp>
        <p:nvSpPr>
          <p:cNvPr id="25" name="Rectangle 5"/>
          <p:cNvSpPr>
            <a:spLocks noChangeArrowheads="1"/>
          </p:cNvSpPr>
          <p:nvPr/>
        </p:nvSpPr>
        <p:spPr bwMode="auto">
          <a:xfrm>
            <a:off x="4953000" y="3124200"/>
            <a:ext cx="4100437" cy="694990"/>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smtClean="0">
                <a:solidFill>
                  <a:schemeClr val="tx2"/>
                </a:solidFill>
                <a:latin typeface="Arial" charset="0"/>
              </a:rPr>
              <a:t>in-pixel auto-zeroed discriminator threshold </a:t>
            </a:r>
            <a:br>
              <a:rPr lang="en-US" sz="1400" dirty="0" smtClean="0">
                <a:solidFill>
                  <a:schemeClr val="tx2"/>
                </a:solidFill>
                <a:latin typeface="Arial" charset="0"/>
              </a:rPr>
            </a:br>
            <a:r>
              <a:rPr lang="en-US" sz="1400" dirty="0" smtClean="0">
                <a:solidFill>
                  <a:schemeClr val="tx2"/>
                </a:solidFill>
                <a:latin typeface="Arial" charset="0"/>
              </a:rPr>
              <a:t>offsets (best performance even comparing to </a:t>
            </a:r>
            <a:br>
              <a:rPr lang="en-US" sz="1400" dirty="0" smtClean="0">
                <a:solidFill>
                  <a:schemeClr val="tx2"/>
                </a:solidFill>
                <a:latin typeface="Arial" charset="0"/>
              </a:rPr>
            </a:br>
            <a:r>
              <a:rPr lang="en-US" sz="1400" dirty="0" smtClean="0">
                <a:solidFill>
                  <a:schemeClr val="tx2"/>
                </a:solidFill>
                <a:latin typeface="Arial" charset="0"/>
              </a:rPr>
              <a:t>anticipated results from 2D process),  </a:t>
            </a:r>
            <a:endParaRPr lang="en-US" sz="1400" dirty="0">
              <a:solidFill>
                <a:schemeClr val="tx2"/>
              </a:solidFill>
            </a:endParaRPr>
          </a:p>
        </p:txBody>
      </p:sp>
    </p:spTree>
    <p:extLst>
      <p:ext uri="{BB962C8B-B14F-4D97-AF65-F5344CB8AC3E}">
        <p14:creationId xmlns:p14="http://schemas.microsoft.com/office/powerpoint/2010/main" val="36290353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29</a:t>
            </a:fld>
            <a:endParaRPr lang="en-US"/>
          </a:p>
        </p:txBody>
      </p:sp>
      <p:sp>
        <p:nvSpPr>
          <p:cNvPr id="4" name="Rectangle 3"/>
          <p:cNvSpPr txBox="1">
            <a:spLocks noChangeArrowheads="1"/>
          </p:cNvSpPr>
          <p:nvPr/>
        </p:nvSpPr>
        <p:spPr>
          <a:xfrm>
            <a:off x="152400" y="990600"/>
            <a:ext cx="5105400" cy="5562600"/>
          </a:xfrm>
          <a:prstGeom prst="rect">
            <a:avLst/>
          </a:prstGeom>
        </p:spPr>
        <p:txBody>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marL="225425" indent="-225425">
              <a:lnSpc>
                <a:spcPct val="90000"/>
              </a:lnSpc>
              <a:buFontTx/>
              <a:buChar char="•"/>
            </a:pPr>
            <a:r>
              <a:rPr lang="en-US" sz="1600" dirty="0" smtClean="0"/>
              <a:t>Initially small efforts, started at </a:t>
            </a:r>
            <a:r>
              <a:rPr lang="en-US" sz="1600" dirty="0" err="1" smtClean="0"/>
              <a:t>Fermilab</a:t>
            </a:r>
            <a:r>
              <a:rPr lang="en-US" sz="1600" dirty="0" smtClean="0"/>
              <a:t>, </a:t>
            </a:r>
            <a:r>
              <a:rPr lang="en-US" sz="1600" dirty="0" smtClean="0">
                <a:solidFill>
                  <a:srgbClr val="FFFF00"/>
                </a:solidFill>
              </a:rPr>
              <a:t>aroused great interest</a:t>
            </a:r>
            <a:r>
              <a:rPr lang="en-US" sz="1600" dirty="0" smtClean="0"/>
              <a:t> among the detector community worldwide and eventually materialized in the </a:t>
            </a:r>
            <a:r>
              <a:rPr lang="en-US" sz="1600" dirty="0" smtClean="0">
                <a:solidFill>
                  <a:srgbClr val="FFFF00"/>
                </a:solidFill>
              </a:rPr>
              <a:t>3D-IC consortium formed and led by </a:t>
            </a:r>
            <a:r>
              <a:rPr lang="en-US" sz="1600" dirty="0" err="1" smtClean="0">
                <a:solidFill>
                  <a:srgbClr val="FFFF00"/>
                </a:solidFill>
              </a:rPr>
              <a:t>Fermilab</a:t>
            </a:r>
            <a:endParaRPr lang="en-US" sz="1600" dirty="0" smtClean="0">
              <a:solidFill>
                <a:srgbClr val="FFFF00"/>
              </a:solidFill>
            </a:endParaRPr>
          </a:p>
          <a:p>
            <a:pPr marL="225425" indent="-225425">
              <a:lnSpc>
                <a:spcPct val="90000"/>
              </a:lnSpc>
              <a:buFontTx/>
              <a:buChar char="•"/>
            </a:pPr>
            <a:r>
              <a:rPr lang="en-US" sz="1600" dirty="0" smtClean="0"/>
              <a:t>Consortium established </a:t>
            </a:r>
            <a:r>
              <a:rPr lang="en-US" sz="1600" dirty="0" smtClean="0">
                <a:solidFill>
                  <a:srgbClr val="FFFF00"/>
                </a:solidFill>
              </a:rPr>
              <a:t>in late 2008</a:t>
            </a:r>
            <a:r>
              <a:rPr lang="en-US" sz="1600" dirty="0" smtClean="0"/>
              <a:t>, now 17 members; 6 countries (USA, Italy, France, Germany, Poland, Canada)</a:t>
            </a:r>
            <a:r>
              <a:rPr lang="pl-PL" sz="1600" dirty="0" smtClean="0"/>
              <a:t> with </a:t>
            </a:r>
            <a:r>
              <a:rPr lang="pl-PL" sz="1600" dirty="0" smtClean="0">
                <a:solidFill>
                  <a:srgbClr val="FFFF00"/>
                </a:solidFill>
              </a:rPr>
              <a:t>Tezzaron (IL)</a:t>
            </a:r>
            <a:endParaRPr lang="en-US" sz="1600" dirty="0" smtClean="0">
              <a:solidFill>
                <a:srgbClr val="FFFF00"/>
              </a:solidFill>
            </a:endParaRPr>
          </a:p>
          <a:p>
            <a:pPr marL="225425" indent="-225425">
              <a:lnSpc>
                <a:spcPct val="90000"/>
              </a:lnSpc>
              <a:buFontTx/>
              <a:buChar char="•"/>
            </a:pPr>
            <a:r>
              <a:rPr lang="en-US" sz="1600" dirty="0" smtClean="0">
                <a:solidFill>
                  <a:srgbClr val="FFFF00"/>
                </a:solidFill>
              </a:rPr>
              <a:t>Unprecedented endeavor </a:t>
            </a:r>
            <a:r>
              <a:rPr lang="en-US" sz="1600" dirty="0" smtClean="0"/>
              <a:t>– </a:t>
            </a:r>
            <a:r>
              <a:rPr lang="en-US" sz="1600" dirty="0" err="1" smtClean="0"/>
              <a:t>Fermilab</a:t>
            </a:r>
            <a:r>
              <a:rPr lang="en-US" sz="1600" dirty="0" smtClean="0"/>
              <a:t> acted as silicon broker organizing first 3D-IC MPW run for HEP community </a:t>
            </a:r>
          </a:p>
          <a:p>
            <a:pPr marL="225425" indent="-225425">
              <a:lnSpc>
                <a:spcPct val="90000"/>
              </a:lnSpc>
              <a:buFontTx/>
              <a:buChar char="•"/>
            </a:pPr>
            <a:r>
              <a:rPr lang="en-US" sz="1600" dirty="0" smtClean="0"/>
              <a:t>Initial designs for </a:t>
            </a:r>
            <a:r>
              <a:rPr lang="en-US" sz="1600" dirty="0" smtClean="0">
                <a:solidFill>
                  <a:srgbClr val="FFFF00"/>
                </a:solidFill>
              </a:rPr>
              <a:t>completed in 05/2009</a:t>
            </a:r>
            <a:r>
              <a:rPr lang="en-US" sz="1600" dirty="0" smtClean="0"/>
              <a:t>; Chartered </a:t>
            </a:r>
            <a:r>
              <a:rPr lang="pl-PL" sz="1600" dirty="0" smtClean="0"/>
              <a:t>(GF) 0.</a:t>
            </a:r>
            <a:r>
              <a:rPr lang="en-US" sz="1600" dirty="0" smtClean="0"/>
              <a:t>130 </a:t>
            </a:r>
            <a:r>
              <a:rPr lang="pl-PL" sz="1600" dirty="0" smtClean="0">
                <a:latin typeface="Symbol" pitchFamily="18" charset="2"/>
              </a:rPr>
              <a:t>m</a:t>
            </a:r>
            <a:r>
              <a:rPr lang="en-US" sz="1600" dirty="0" smtClean="0"/>
              <a:t>m CMOS</a:t>
            </a:r>
          </a:p>
          <a:p>
            <a:pPr marL="225425" indent="-225425">
              <a:lnSpc>
                <a:spcPct val="90000"/>
              </a:lnSpc>
              <a:buFontTx/>
              <a:buChar char="•"/>
            </a:pPr>
            <a:r>
              <a:rPr lang="en-US" sz="1600" dirty="0" smtClean="0"/>
              <a:t>All designs passed through </a:t>
            </a:r>
            <a:r>
              <a:rPr lang="en-US" sz="1600" dirty="0" err="1" smtClean="0"/>
              <a:t>Fermilab</a:t>
            </a:r>
            <a:endParaRPr lang="en-US" sz="1600" dirty="0"/>
          </a:p>
          <a:p>
            <a:pPr marL="511175" lvl="1" indent="-169863">
              <a:lnSpc>
                <a:spcPct val="90000"/>
              </a:lnSpc>
              <a:buFontTx/>
              <a:buChar char="•"/>
            </a:pPr>
            <a:r>
              <a:rPr lang="en-US" sz="1200" dirty="0" smtClean="0"/>
              <a:t>Many challenges in working with cutting edge technology to name some: design mistakes, software tools at </a:t>
            </a:r>
            <a:r>
              <a:rPr lang="en-US" sz="1200" dirty="0" err="1" smtClean="0"/>
              <a:t>Tezzaron</a:t>
            </a:r>
            <a:r>
              <a:rPr lang="en-US" sz="1200" dirty="0" smtClean="0"/>
              <a:t> (not Cadence), shifting Chartered (GF) requirement, etc. </a:t>
            </a:r>
            <a:endParaRPr lang="en-US" sz="1600" dirty="0" smtClean="0"/>
          </a:p>
          <a:p>
            <a:pPr marL="225425" indent="-225425">
              <a:lnSpc>
                <a:spcPct val="90000"/>
              </a:lnSpc>
              <a:buFontTx/>
              <a:buChar char="•"/>
            </a:pPr>
            <a:r>
              <a:rPr lang="en-US" sz="1600" dirty="0" smtClean="0">
                <a:solidFill>
                  <a:srgbClr val="FFFF00"/>
                </a:solidFill>
              </a:rPr>
              <a:t>MPW frame accepted by Chartered in 03/2010</a:t>
            </a:r>
            <a:endParaRPr lang="pl-PL" sz="1600" dirty="0" smtClean="0">
              <a:solidFill>
                <a:srgbClr val="FFFF00"/>
              </a:solidFill>
            </a:endParaRPr>
          </a:p>
          <a:p>
            <a:pPr marL="225425" indent="-225425">
              <a:lnSpc>
                <a:spcPct val="90000"/>
              </a:lnSpc>
              <a:buFontTx/>
              <a:buChar char="•"/>
            </a:pPr>
            <a:r>
              <a:rPr lang="en-US" sz="1600" dirty="0" err="1" smtClean="0"/>
              <a:t>Fermilab</a:t>
            </a:r>
            <a:r>
              <a:rPr lang="en-US" sz="1600" dirty="0" smtClean="0"/>
              <a:t> run in fab in parallel with 2 other runs (</a:t>
            </a:r>
            <a:r>
              <a:rPr lang="en-US" sz="1600" dirty="0" smtClean="0">
                <a:solidFill>
                  <a:srgbClr val="FFFF00"/>
                </a:solidFill>
              </a:rPr>
              <a:t>DARPA and SNL – they were successful</a:t>
            </a:r>
            <a:r>
              <a:rPr lang="en-US" sz="1600" dirty="0" smtClean="0"/>
              <a:t>)</a:t>
            </a:r>
          </a:p>
          <a:p>
            <a:pPr marL="625475" lvl="1" indent="-225425">
              <a:lnSpc>
                <a:spcPct val="90000"/>
              </a:lnSpc>
              <a:buFontTx/>
              <a:buChar char="•"/>
            </a:pPr>
            <a:r>
              <a:rPr lang="en-US" sz="1200" dirty="0" smtClean="0"/>
              <a:t>Some combination of bad luck and human carelessness: first lot of wafer fabricated with reticle shift to optimize yield of chips from a wafer but inhibiting 3D bonding, 3D bonding not successful on first 6 pairs</a:t>
            </a:r>
          </a:p>
          <a:p>
            <a:pPr marL="625475" lvl="1" indent="-225425">
              <a:lnSpc>
                <a:spcPct val="90000"/>
              </a:lnSpc>
              <a:buFontTx/>
              <a:buChar char="•"/>
            </a:pPr>
            <a:r>
              <a:rPr lang="en-US" sz="1200" dirty="0" smtClean="0"/>
              <a:t>Root cause of lack of success of bonding seems to be understood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525" y="1066800"/>
            <a:ext cx="3581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4"/>
          <p:cNvSpPr>
            <a:spLocks/>
          </p:cNvSpPr>
          <p:nvPr/>
        </p:nvSpPr>
        <p:spPr bwMode="auto">
          <a:xfrm>
            <a:off x="4800600" y="4572000"/>
            <a:ext cx="464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spcBef>
                <a:spcPct val="0"/>
              </a:spcBef>
              <a:buClrTx/>
              <a:buSzTx/>
              <a:buFontTx/>
              <a:buNone/>
            </a:pPr>
            <a:r>
              <a:rPr lang="pl-PL" sz="1200" b="0"/>
              <a:t>Tezzaron wafer for 3D chips from Fermilab MPW run</a:t>
            </a:r>
            <a:endParaRPr lang="en-US" sz="1200" b="0"/>
          </a:p>
        </p:txBody>
      </p:sp>
      <p:sp>
        <p:nvSpPr>
          <p:cNvPr id="17"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18" name="Title 3"/>
          <p:cNvSpPr>
            <a:spLocks/>
          </p:cNvSpPr>
          <p:nvPr/>
        </p:nvSpPr>
        <p:spPr bwMode="auto">
          <a:xfrm>
            <a:off x="228599" y="228600"/>
            <a:ext cx="86963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Gaining momentum in 3D-IC work, steps through commercial access to 3D process</a:t>
            </a:r>
            <a:endParaRPr lang="en-US" dirty="0">
              <a:solidFill>
                <a:srgbClr val="00FF00"/>
              </a:solidFill>
            </a:endParaRPr>
          </a:p>
        </p:txBody>
      </p:sp>
      <p:sp>
        <p:nvSpPr>
          <p:cNvPr id="20" name="Rectangle 5"/>
          <p:cNvSpPr>
            <a:spLocks noChangeArrowheads="1"/>
          </p:cNvSpPr>
          <p:nvPr/>
        </p:nvSpPr>
        <p:spPr bwMode="auto">
          <a:xfrm>
            <a:off x="5105400" y="4953000"/>
            <a:ext cx="3886201" cy="1524000"/>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smtClean="0">
                <a:solidFill>
                  <a:schemeClr val="tx2"/>
                </a:solidFill>
                <a:latin typeface="Arial" charset="0"/>
              </a:rPr>
              <a:t>Bonding </a:t>
            </a:r>
            <a:r>
              <a:rPr lang="en-US" sz="1400" dirty="0">
                <a:solidFill>
                  <a:schemeClr val="tx2"/>
                </a:solidFill>
              </a:rPr>
              <a:t>Singapore </a:t>
            </a:r>
            <a:r>
              <a:rPr lang="en-US" sz="1400" dirty="0" smtClean="0">
                <a:solidFill>
                  <a:schemeClr val="tx2"/>
                </a:solidFill>
                <a:latin typeface="Wingdings" pitchFamily="2" charset="2"/>
              </a:rPr>
              <a:t>è</a:t>
            </a:r>
            <a:r>
              <a:rPr lang="en-US" sz="1400" dirty="0" smtClean="0">
                <a:solidFill>
                  <a:schemeClr val="tx2"/>
                </a:solidFill>
              </a:rPr>
              <a:t> </a:t>
            </a:r>
            <a:r>
              <a:rPr lang="en-US" sz="1400" dirty="0" smtClean="0">
                <a:solidFill>
                  <a:schemeClr val="tx2"/>
                </a:solidFill>
                <a:latin typeface="Arial" charset="0"/>
              </a:rPr>
              <a:t>SVTC, TX, </a:t>
            </a:r>
            <a:r>
              <a:rPr lang="en-US" sz="1400" dirty="0" smtClean="0">
                <a:solidFill>
                  <a:schemeClr val="tx2"/>
                </a:solidFill>
                <a:latin typeface="Wingdings" pitchFamily="2" charset="2"/>
              </a:rPr>
              <a:t>è</a:t>
            </a:r>
            <a:r>
              <a:rPr lang="en-US" sz="1400" dirty="0" smtClean="0">
                <a:solidFill>
                  <a:schemeClr val="tx2"/>
                </a:solidFill>
              </a:rPr>
              <a:t> </a:t>
            </a:r>
            <a:r>
              <a:rPr lang="en-US" sz="1400" dirty="0" smtClean="0">
                <a:solidFill>
                  <a:schemeClr val="tx2"/>
                </a:solidFill>
                <a:latin typeface="Arial" charset="0"/>
              </a:rPr>
              <a:t/>
            </a:r>
            <a:br>
              <a:rPr lang="en-US" sz="1400" dirty="0" smtClean="0">
                <a:solidFill>
                  <a:schemeClr val="tx2"/>
                </a:solidFill>
                <a:latin typeface="Arial" charset="0"/>
              </a:rPr>
            </a:br>
            <a:r>
              <a:rPr lang="en-US" sz="1400" dirty="0" smtClean="0">
                <a:solidFill>
                  <a:schemeClr val="tx2"/>
                </a:solidFill>
                <a:latin typeface="Arial" charset="0"/>
              </a:rPr>
              <a:t>EVG Tempe, </a:t>
            </a:r>
            <a:r>
              <a:rPr lang="en-US" sz="1400" dirty="0" err="1" smtClean="0">
                <a:solidFill>
                  <a:schemeClr val="tx2"/>
                </a:solidFill>
                <a:latin typeface="Arial" charset="0"/>
              </a:rPr>
              <a:t>Az</a:t>
            </a:r>
            <a:r>
              <a:rPr lang="en-US" sz="1400" dirty="0" smtClean="0">
                <a:solidFill>
                  <a:schemeClr val="tx2"/>
                </a:solidFill>
                <a:latin typeface="Arial" charset="0"/>
              </a:rPr>
              <a:t>, </a:t>
            </a:r>
            <a:r>
              <a:rPr lang="en-US" sz="1400" dirty="0" smtClean="0">
                <a:solidFill>
                  <a:schemeClr val="tx2"/>
                </a:solidFill>
                <a:latin typeface="Wingdings" pitchFamily="2" charset="2"/>
              </a:rPr>
              <a:t>è</a:t>
            </a:r>
            <a:r>
              <a:rPr lang="en-US" sz="1400" dirty="0" smtClean="0">
                <a:solidFill>
                  <a:schemeClr val="tx2"/>
                </a:solidFill>
              </a:rPr>
              <a:t> EVG Austria (proper </a:t>
            </a:r>
            <a:br>
              <a:rPr lang="en-US" sz="1400" dirty="0" smtClean="0">
                <a:solidFill>
                  <a:schemeClr val="tx2"/>
                </a:solidFill>
              </a:rPr>
            </a:br>
            <a:r>
              <a:rPr lang="en-US" sz="1400" dirty="0" smtClean="0">
                <a:solidFill>
                  <a:schemeClr val="tx2"/>
                </a:solidFill>
              </a:rPr>
              <a:t>chuck + forming gas available in Austria)</a:t>
            </a:r>
          </a:p>
          <a:p>
            <a:pPr algn="l" eaLnBrk="1" hangingPunct="1">
              <a:buFontTx/>
              <a:buChar char="•"/>
            </a:pPr>
            <a:r>
              <a:rPr lang="en-US" sz="1400" dirty="0">
                <a:solidFill>
                  <a:schemeClr val="tx2"/>
                </a:solidFill>
              </a:rPr>
              <a:t> </a:t>
            </a:r>
            <a:r>
              <a:rPr lang="en-US" sz="1400" dirty="0" smtClean="0">
                <a:solidFill>
                  <a:schemeClr val="tx2"/>
                </a:solidFill>
              </a:rPr>
              <a:t>Back-side processing moved to </a:t>
            </a:r>
            <a:r>
              <a:rPr lang="en-US" sz="1400" dirty="0" err="1" smtClean="0">
                <a:solidFill>
                  <a:schemeClr val="tx2"/>
                </a:solidFill>
              </a:rPr>
              <a:t>Ziptronix</a:t>
            </a:r>
            <a:r>
              <a:rPr lang="en-US" sz="1400" dirty="0" smtClean="0">
                <a:solidFill>
                  <a:schemeClr val="tx2"/>
                </a:solidFill>
              </a:rPr>
              <a:t>, </a:t>
            </a:r>
            <a:br>
              <a:rPr lang="en-US" sz="1400" dirty="0" smtClean="0">
                <a:solidFill>
                  <a:schemeClr val="tx2"/>
                </a:solidFill>
              </a:rPr>
            </a:br>
            <a:r>
              <a:rPr lang="en-US" sz="1400" dirty="0" smtClean="0">
                <a:solidFill>
                  <a:schemeClr val="tx2"/>
                </a:solidFill>
              </a:rPr>
              <a:t>NC – questionable quality –probably </a:t>
            </a:r>
            <a:br>
              <a:rPr lang="en-US" sz="1400" dirty="0" smtClean="0">
                <a:solidFill>
                  <a:schemeClr val="tx2"/>
                </a:solidFill>
              </a:rPr>
            </a:br>
            <a:r>
              <a:rPr lang="en-US" sz="1400" dirty="0" smtClean="0">
                <a:solidFill>
                  <a:schemeClr val="tx2"/>
                </a:solidFill>
              </a:rPr>
              <a:t>due to not good 3D bonding in the first place</a:t>
            </a:r>
            <a:endParaRPr lang="en-US" sz="1400" dirty="0" smtClean="0">
              <a:solidFill>
                <a:schemeClr val="tx2"/>
              </a:solidFill>
            </a:endParaRPr>
          </a:p>
        </p:txBody>
      </p:sp>
    </p:spTree>
    <p:extLst>
      <p:ext uri="{BB962C8B-B14F-4D97-AF65-F5344CB8AC3E}">
        <p14:creationId xmlns:p14="http://schemas.microsoft.com/office/powerpoint/2010/main" val="1722346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a:xfrm>
            <a:off x="1143000" y="1066800"/>
            <a:ext cx="7620000" cy="4724400"/>
          </a:xfrm>
        </p:spPr>
        <p:txBody>
          <a:bodyPr/>
          <a:lstStyle/>
          <a:p>
            <a:r>
              <a:rPr lang="pl-PL" dirty="0" smtClean="0"/>
              <a:t>Provide integrated circuits for detectors to </a:t>
            </a:r>
            <a:r>
              <a:rPr lang="pl-PL" dirty="0" smtClean="0"/>
              <a:t>ru</a:t>
            </a:r>
            <a:r>
              <a:rPr lang="en-US" dirty="0" smtClean="0"/>
              <a:t>n </a:t>
            </a:r>
            <a:r>
              <a:rPr lang="pl-PL" dirty="0" smtClean="0"/>
              <a:t>experiments</a:t>
            </a:r>
            <a:endParaRPr lang="pl-PL" dirty="0" smtClean="0"/>
          </a:p>
          <a:p>
            <a:r>
              <a:rPr lang="pl-PL" dirty="0" smtClean="0"/>
              <a:t>R&amp;D on detectors for future</a:t>
            </a:r>
          </a:p>
          <a:p>
            <a:r>
              <a:rPr lang="en-US" dirty="0" smtClean="0"/>
              <a:t>Projects usually brought from physicist directly to group or started internally with consultation  with knowledgeable in house physicists</a:t>
            </a:r>
          </a:p>
          <a:p>
            <a:endParaRPr lang="pl-PL" dirty="0" smtClean="0"/>
          </a:p>
          <a:p>
            <a:r>
              <a:rPr lang="pl-PL" dirty="0" smtClean="0"/>
              <a:t>Primarily: instrumentation for HEP; </a:t>
            </a:r>
            <a:br>
              <a:rPr lang="pl-PL" dirty="0" smtClean="0"/>
            </a:br>
            <a:r>
              <a:rPr lang="pl-PL" dirty="0" smtClean="0"/>
              <a:t>secondarily: where synergies and where appropriate</a:t>
            </a:r>
            <a:br>
              <a:rPr lang="pl-PL" dirty="0" smtClean="0"/>
            </a:br>
            <a:r>
              <a:rPr lang="pl-PL" dirty="0" smtClean="0"/>
              <a:t>- leverage technologies for other fields and work through </a:t>
            </a:r>
            <a:r>
              <a:rPr lang="pl-PL" dirty="0" smtClean="0"/>
              <a:t>collaborations</a:t>
            </a:r>
            <a:endParaRPr lang="en-US" dirty="0" smtClean="0"/>
          </a:p>
        </p:txBody>
      </p:sp>
      <p:sp>
        <p:nvSpPr>
          <p:cNvPr id="43012" name="Title 4"/>
          <p:cNvSpPr>
            <a:spLocks/>
          </p:cNvSpPr>
          <p:nvPr/>
        </p:nvSpPr>
        <p:spPr bwMode="auto">
          <a:xfrm>
            <a:off x="16002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pl-PL" sz="2800" b="0">
                <a:solidFill>
                  <a:srgbClr val="FFFFFF"/>
                </a:solidFill>
              </a:rPr>
              <a:t>Mission</a:t>
            </a:r>
            <a:endParaRPr lang="en-US" sz="2800" b="0">
              <a:solidFill>
                <a:srgbClr val="FFFFFF"/>
              </a:solidFill>
            </a:endParaRPr>
          </a:p>
        </p:txBody>
      </p:sp>
      <p:sp>
        <p:nvSpPr>
          <p:cNvPr id="43015"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88CD4624-C0CE-4595-8B94-77D491CFDDB4}" type="slidenum">
              <a:rPr lang="en-US" sz="1200" b="0">
                <a:solidFill>
                  <a:srgbClr val="FFFFFF"/>
                </a:solidFill>
              </a:rPr>
              <a:pPr algn="l" eaLnBrk="1" hangingPunct="1">
                <a:spcBef>
                  <a:spcPct val="0"/>
                </a:spcBef>
                <a:buClrTx/>
                <a:buSzTx/>
                <a:buFontTx/>
                <a:buNone/>
              </a:pPr>
              <a:t>3</a:t>
            </a:fld>
            <a:endParaRPr lang="en-US" sz="1200" b="0">
              <a:solidFill>
                <a:srgbClr val="FFFFFF"/>
              </a:solidFill>
            </a:endParaRPr>
          </a:p>
        </p:txBody>
      </p:sp>
      <p:sp>
        <p:nvSpPr>
          <p:cNvPr id="6"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7" name="Title 3"/>
          <p:cNvSpPr>
            <a:spLocks/>
          </p:cNvSpPr>
          <p:nvPr/>
        </p:nvSpPr>
        <p:spPr bwMode="auto">
          <a:xfrm>
            <a:off x="762000" y="5638799"/>
            <a:ext cx="6629400" cy="66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ASIC Development Group Part of </a:t>
            </a:r>
            <a:r>
              <a:rPr lang="pl-PL" dirty="0" smtClean="0">
                <a:solidFill>
                  <a:srgbClr val="00FF00"/>
                </a:solidFill>
              </a:rPr>
              <a:t>PPD/EED</a:t>
            </a:r>
            <a:endParaRPr lang="en-US" dirty="0">
              <a:solidFill>
                <a:srgbClr val="00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30</a:t>
            </a:fld>
            <a:endParaRPr lang="en-US"/>
          </a:p>
        </p:txBody>
      </p:sp>
      <p:pic>
        <p:nvPicPr>
          <p:cNvPr id="5" name="Picture 11" descr="3Doptions_4ray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859942"/>
            <a:ext cx="4811115" cy="25651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3Doptions1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591526"/>
            <a:ext cx="4811116" cy="264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5"/>
          <p:cNvSpPr>
            <a:spLocks noChangeShapeType="1"/>
          </p:cNvSpPr>
          <p:nvPr/>
        </p:nvSpPr>
        <p:spPr bwMode="auto">
          <a:xfrm flipH="1">
            <a:off x="6807200" y="4003226"/>
            <a:ext cx="812800" cy="1219200"/>
          </a:xfrm>
          <a:prstGeom prst="line">
            <a:avLst/>
          </a:prstGeom>
          <a:noFill/>
          <a:ln w="25400">
            <a:solidFill>
              <a:srgbClr val="FF00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34" name="Title 3"/>
          <p:cNvSpPr>
            <a:spLocks/>
          </p:cNvSpPr>
          <p:nvPr/>
        </p:nvSpPr>
        <p:spPr bwMode="auto">
          <a:xfrm>
            <a:off x="228600" y="381000"/>
            <a:ext cx="8222456"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Difference between MIT-LL and </a:t>
            </a:r>
            <a:r>
              <a:rPr lang="en-US" dirty="0" err="1" smtClean="0">
                <a:solidFill>
                  <a:srgbClr val="00FF00"/>
                </a:solidFill>
              </a:rPr>
              <a:t>Tezzaron</a:t>
            </a:r>
            <a:r>
              <a:rPr lang="en-US" dirty="0" smtClean="0">
                <a:solidFill>
                  <a:srgbClr val="00FF00"/>
                </a:solidFill>
              </a:rPr>
              <a:t> technologies</a:t>
            </a:r>
            <a:endParaRPr lang="en-US" dirty="0">
              <a:solidFill>
                <a:srgbClr val="00FF00"/>
              </a:solidFill>
            </a:endParaRPr>
          </a:p>
        </p:txBody>
      </p:sp>
      <p:sp>
        <p:nvSpPr>
          <p:cNvPr id="35" name="Text Box 6"/>
          <p:cNvSpPr txBox="1">
            <a:spLocks noChangeArrowheads="1"/>
          </p:cNvSpPr>
          <p:nvPr/>
        </p:nvSpPr>
        <p:spPr bwMode="auto">
          <a:xfrm>
            <a:off x="762000" y="5181600"/>
            <a:ext cx="2895600" cy="1323439"/>
          </a:xfrm>
          <a:prstGeom prst="rect">
            <a:avLst/>
          </a:prstGeom>
          <a:solidFill>
            <a:schemeClr val="bg1"/>
          </a:solidFill>
          <a:ln w="25400">
            <a:solidFill>
              <a:srgbClr val="FF0000"/>
            </a:solidFill>
            <a:miter lim="800000"/>
            <a:headEnd type="none" w="sm" len="sm"/>
            <a:tailEnd type="none" w="sm" len="sm"/>
          </a:ln>
          <a:effectLst/>
        </p:spPr>
        <p:txBody>
          <a:bodyPr wrap="square">
            <a:spAutoFit/>
          </a:bodyPr>
          <a:lstStyle/>
          <a:p>
            <a:pPr algn="ctr">
              <a:lnSpc>
                <a:spcPct val="120000"/>
              </a:lnSpc>
              <a:buClr>
                <a:srgbClr val="FF0000"/>
              </a:buClr>
              <a:buFont typeface="Webdings" pitchFamily="18" charset="2"/>
              <a:buNone/>
              <a:defRPr/>
            </a:pPr>
            <a:r>
              <a:rPr lang="pl-PL" sz="1600" dirty="0">
                <a:solidFill>
                  <a:srgbClr val="FFFF00"/>
                </a:solidFill>
                <a:effectLst>
                  <a:outerShdw blurRad="38100" dist="38100" dir="2700000" algn="tl">
                    <a:srgbClr val="000000"/>
                  </a:outerShdw>
                </a:effectLst>
                <a:latin typeface="Verdana" pitchFamily="34" charset="0"/>
              </a:rPr>
              <a:t>Via </a:t>
            </a:r>
            <a:r>
              <a:rPr lang="en-US" sz="1600" dirty="0" smtClean="0">
                <a:solidFill>
                  <a:srgbClr val="FFFF00"/>
                </a:solidFill>
                <a:effectLst>
                  <a:outerShdw blurRad="38100" dist="38100" dir="2700000" algn="tl">
                    <a:srgbClr val="000000"/>
                  </a:outerShdw>
                </a:effectLst>
                <a:latin typeface="Verdana" pitchFamily="34" charset="0"/>
              </a:rPr>
              <a:t>First with FEOL </a:t>
            </a:r>
            <a:br>
              <a:rPr lang="en-US" sz="1600" dirty="0" smtClean="0">
                <a:solidFill>
                  <a:srgbClr val="FFFF00"/>
                </a:solidFill>
                <a:effectLst>
                  <a:outerShdw blurRad="38100" dist="38100" dir="2700000" algn="tl">
                    <a:srgbClr val="000000"/>
                  </a:outerShdw>
                </a:effectLst>
                <a:latin typeface="Verdana" pitchFamily="34" charset="0"/>
              </a:rPr>
            </a:br>
            <a:r>
              <a:rPr lang="en-US" sz="1600" dirty="0" smtClean="0">
                <a:solidFill>
                  <a:srgbClr val="FFFF00"/>
                </a:solidFill>
                <a:effectLst>
                  <a:outerShdw blurRad="38100" dist="38100" dir="2700000" algn="tl">
                    <a:srgbClr val="000000"/>
                  </a:outerShdw>
                </a:effectLst>
                <a:latin typeface="Verdana" pitchFamily="34" charset="0"/>
              </a:rPr>
              <a:t>or</a:t>
            </a:r>
          </a:p>
          <a:p>
            <a:pPr algn="ctr">
              <a:lnSpc>
                <a:spcPct val="120000"/>
              </a:lnSpc>
              <a:buClr>
                <a:srgbClr val="FF0000"/>
              </a:buClr>
              <a:buFont typeface="Webdings" pitchFamily="18" charset="2"/>
              <a:buNone/>
              <a:defRPr/>
            </a:pPr>
            <a:r>
              <a:rPr lang="en-US" sz="1600" dirty="0" smtClean="0">
                <a:solidFill>
                  <a:srgbClr val="FFFF00"/>
                </a:solidFill>
                <a:effectLst>
                  <a:outerShdw blurRad="38100" dist="38100" dir="2700000" algn="tl">
                    <a:srgbClr val="000000"/>
                  </a:outerShdw>
                </a:effectLst>
                <a:latin typeface="Verdana" pitchFamily="34" charset="0"/>
              </a:rPr>
              <a:t>Via Middle after  initial layers of metals</a:t>
            </a:r>
          </a:p>
        </p:txBody>
      </p:sp>
      <p:sp>
        <p:nvSpPr>
          <p:cNvPr id="36" name="Rectangle 10"/>
          <p:cNvSpPr>
            <a:spLocks noChangeArrowheads="1"/>
          </p:cNvSpPr>
          <p:nvPr/>
        </p:nvSpPr>
        <p:spPr bwMode="auto">
          <a:xfrm>
            <a:off x="381000" y="2819400"/>
            <a:ext cx="3609975"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wrap="square">
            <a:spAutoFit/>
          </a:bodyPr>
          <a:lstStyle/>
          <a:p>
            <a:pPr algn="ctr" eaLnBrk="1" hangingPunct="1">
              <a:lnSpc>
                <a:spcPct val="110000"/>
              </a:lnSpc>
              <a:buFontTx/>
              <a:buChar char="•"/>
            </a:pPr>
            <a:r>
              <a:rPr lang="pl-PL" sz="1400" dirty="0">
                <a:solidFill>
                  <a:schemeClr val="tx1"/>
                </a:solidFill>
                <a:latin typeface="Arial" pitchFamily="34" charset="0"/>
              </a:rPr>
              <a:t> </a:t>
            </a:r>
            <a:r>
              <a:rPr lang="en-US" sz="1400" dirty="0" smtClean="0">
                <a:latin typeface="Arial" pitchFamily="34" charset="0"/>
              </a:rPr>
              <a:t>Through Silicon </a:t>
            </a:r>
            <a:r>
              <a:rPr lang="en-US" sz="1400" dirty="0" err="1" smtClean="0">
                <a:latin typeface="Arial" pitchFamily="34" charset="0"/>
              </a:rPr>
              <a:t>V</a:t>
            </a:r>
            <a:r>
              <a:rPr lang="en-US" sz="1400" dirty="0" err="1" smtClean="0">
                <a:solidFill>
                  <a:schemeClr val="tx1"/>
                </a:solidFill>
                <a:latin typeface="Arial" pitchFamily="34" charset="0"/>
              </a:rPr>
              <a:t>ias</a:t>
            </a:r>
            <a:r>
              <a:rPr lang="en-US" sz="1400" dirty="0" smtClean="0">
                <a:solidFill>
                  <a:schemeClr val="tx1"/>
                </a:solidFill>
                <a:latin typeface="Arial" pitchFamily="34" charset="0"/>
              </a:rPr>
              <a:t> </a:t>
            </a:r>
            <a:r>
              <a:rPr lang="en-US" sz="1400" dirty="0">
                <a:solidFill>
                  <a:schemeClr val="tx1"/>
                </a:solidFill>
                <a:latin typeface="Arial" pitchFamily="34" charset="0"/>
              </a:rPr>
              <a:t>added to wafers </a:t>
            </a:r>
            <a:r>
              <a:rPr lang="en-US" sz="1400" dirty="0" smtClean="0">
                <a:latin typeface="Arial" pitchFamily="34" charset="0"/>
              </a:rPr>
              <a:t>during in-fab </a:t>
            </a:r>
            <a:r>
              <a:rPr lang="en-US" sz="1400" dirty="0" smtClean="0">
                <a:latin typeface="Arial" pitchFamily="34" charset="0"/>
              </a:rPr>
              <a:t>at very early stage of technological </a:t>
            </a:r>
            <a:r>
              <a:rPr lang="en-US" sz="1400" dirty="0" smtClean="0">
                <a:latin typeface="Arial" pitchFamily="34" charset="0"/>
              </a:rPr>
              <a:t>processing</a:t>
            </a:r>
            <a:r>
              <a:rPr lang="en-US" sz="1400" dirty="0" smtClean="0">
                <a:solidFill>
                  <a:schemeClr val="tx1"/>
                </a:solidFill>
                <a:latin typeface="Arial" pitchFamily="34" charset="0"/>
              </a:rPr>
              <a:t>) </a:t>
            </a:r>
          </a:p>
          <a:p>
            <a:pPr algn="ctr" eaLnBrk="1" hangingPunct="1">
              <a:lnSpc>
                <a:spcPct val="110000"/>
              </a:lnSpc>
              <a:buFontTx/>
              <a:buChar char="•"/>
            </a:pPr>
            <a:r>
              <a:rPr lang="en-US" sz="1400" dirty="0" smtClean="0">
                <a:solidFill>
                  <a:schemeClr val="tx1"/>
                </a:solidFill>
                <a:latin typeface="Arial" pitchFamily="34" charset="0"/>
              </a:rPr>
              <a:t> </a:t>
            </a:r>
            <a:r>
              <a:rPr lang="en-US" sz="1400" dirty="0" err="1" smtClean="0">
                <a:solidFill>
                  <a:schemeClr val="tx1"/>
                </a:solidFill>
                <a:latin typeface="Arial" pitchFamily="34" charset="0"/>
              </a:rPr>
              <a:t>Vias</a:t>
            </a:r>
            <a:r>
              <a:rPr lang="en-US" sz="1400" dirty="0" smtClean="0">
                <a:solidFill>
                  <a:schemeClr val="tx1"/>
                </a:solidFill>
                <a:latin typeface="Arial" pitchFamily="34" charset="0"/>
              </a:rPr>
              <a:t> (</a:t>
            </a:r>
            <a:r>
              <a:rPr lang="en-US" sz="1400" dirty="0" smtClean="0">
                <a:solidFill>
                  <a:schemeClr val="tx1"/>
                </a:solidFill>
                <a:latin typeface="Symbol" pitchFamily="18" charset="2"/>
              </a:rPr>
              <a:t>f</a:t>
            </a:r>
            <a:r>
              <a:rPr lang="en-US" sz="1400" dirty="0" smtClean="0">
                <a:solidFill>
                  <a:schemeClr val="tx1"/>
                </a:solidFill>
                <a:latin typeface="Arial" pitchFamily="34" charset="0"/>
              </a:rPr>
              <a:t>=1</a:t>
            </a:r>
            <a:r>
              <a:rPr lang="en-US" sz="1400" dirty="0" smtClean="0">
                <a:solidFill>
                  <a:schemeClr val="tx1"/>
                </a:solidFill>
                <a:latin typeface="Symbol" pitchFamily="18" charset="2"/>
              </a:rPr>
              <a:t>m</a:t>
            </a:r>
            <a:r>
              <a:rPr lang="en-US" sz="1400" dirty="0" smtClean="0">
                <a:solidFill>
                  <a:schemeClr val="tx1"/>
                </a:solidFill>
                <a:latin typeface="Arial" pitchFamily="34" charset="0"/>
              </a:rPr>
              <a:t>m) take minimum space, not blocking interconnects </a:t>
            </a:r>
            <a:r>
              <a:rPr lang="en-US" sz="1400" dirty="0">
                <a:solidFill>
                  <a:schemeClr val="tx1"/>
                </a:solidFill>
                <a:latin typeface="Arial" pitchFamily="34" charset="0"/>
              </a:rPr>
              <a:t>in TSV locations</a:t>
            </a:r>
          </a:p>
          <a:p>
            <a:pPr algn="ctr" eaLnBrk="1" hangingPunct="1">
              <a:lnSpc>
                <a:spcPct val="110000"/>
              </a:lnSpc>
              <a:buFontTx/>
              <a:buChar char="•"/>
            </a:pPr>
            <a:r>
              <a:rPr lang="en-US" sz="1400" dirty="0" smtClean="0">
                <a:solidFill>
                  <a:schemeClr val="tx1"/>
                </a:solidFill>
                <a:latin typeface="Arial" pitchFamily="34" charset="0"/>
              </a:rPr>
              <a:t> Some concepts may benefit just from TSVs (no need of wafer stacking!)</a:t>
            </a:r>
          </a:p>
          <a:p>
            <a:pPr algn="ctr" eaLnBrk="1" hangingPunct="1">
              <a:lnSpc>
                <a:spcPct val="110000"/>
              </a:lnSpc>
              <a:buFontTx/>
              <a:buChar char="•"/>
            </a:pPr>
            <a:r>
              <a:rPr lang="en-US" sz="1400" dirty="0">
                <a:latin typeface="Arial" pitchFamily="34" charset="0"/>
              </a:rPr>
              <a:t> </a:t>
            </a:r>
            <a:r>
              <a:rPr lang="en-US" sz="1400" dirty="0" smtClean="0">
                <a:latin typeface="Arial" pitchFamily="34" charset="0"/>
              </a:rPr>
              <a:t>TSVs can be added on preprocessed wafer basically from any foundry</a:t>
            </a:r>
            <a:endParaRPr lang="pl-PL" sz="1400" dirty="0">
              <a:solidFill>
                <a:schemeClr val="tx1"/>
              </a:solidFill>
              <a:latin typeface="Arial" pitchFamily="34" charset="0"/>
            </a:endParaRPr>
          </a:p>
        </p:txBody>
      </p:sp>
      <p:sp>
        <p:nvSpPr>
          <p:cNvPr id="37" name="Rectangle 5"/>
          <p:cNvSpPr>
            <a:spLocks noChangeArrowheads="1"/>
          </p:cNvSpPr>
          <p:nvPr/>
        </p:nvSpPr>
        <p:spPr bwMode="auto">
          <a:xfrm>
            <a:off x="457200" y="914400"/>
            <a:ext cx="3505200" cy="1905000"/>
          </a:xfrm>
          <a:prstGeom prst="rect">
            <a:avLst/>
          </a:prstGeom>
          <a:solidFill>
            <a:schemeClr val="bg1"/>
          </a:solidFill>
          <a:ln w="25400" algn="ctr">
            <a:solidFill>
              <a:srgbClr val="FF0000"/>
            </a:solidFill>
            <a:miter lim="800000"/>
            <a:headEnd/>
            <a:tailEnd/>
          </a:ln>
        </p:spPr>
        <p:txBody>
          <a:bodyPr wrap="none" anchor="ctr"/>
          <a:lstStyle/>
          <a:p>
            <a:pPr algn="ctr" eaLnBrk="1" hangingPunct="1"/>
            <a:r>
              <a:rPr lang="pl-PL" sz="2000" dirty="0">
                <a:solidFill>
                  <a:srgbClr val="FFFF00"/>
                </a:solidFill>
                <a:latin typeface="Arial" pitchFamily="34" charset="0"/>
              </a:rPr>
              <a:t>Fermilab </a:t>
            </a:r>
            <a:r>
              <a:rPr lang="en-US" sz="2000" dirty="0" smtClean="0">
                <a:solidFill>
                  <a:srgbClr val="FFFF00"/>
                </a:solidFill>
                <a:latin typeface="Arial" pitchFamily="34" charset="0"/>
              </a:rPr>
              <a:t>organized single </a:t>
            </a:r>
            <a:br>
              <a:rPr lang="en-US" sz="2000" dirty="0" smtClean="0">
                <a:solidFill>
                  <a:srgbClr val="FFFF00"/>
                </a:solidFill>
                <a:latin typeface="Arial" pitchFamily="34" charset="0"/>
              </a:rPr>
            </a:br>
            <a:r>
              <a:rPr lang="en-US" sz="2000" dirty="0" smtClean="0">
                <a:solidFill>
                  <a:srgbClr val="FFFF00"/>
                </a:solidFill>
                <a:latin typeface="Arial" pitchFamily="34" charset="0"/>
              </a:rPr>
              <a:t>mask 3D MPW with </a:t>
            </a:r>
            <a:br>
              <a:rPr lang="en-US" sz="2000" dirty="0" smtClean="0">
                <a:solidFill>
                  <a:srgbClr val="FFFF00"/>
                </a:solidFill>
                <a:latin typeface="Arial" pitchFamily="34" charset="0"/>
              </a:rPr>
            </a:br>
            <a:r>
              <a:rPr lang="en-US" sz="2000" dirty="0" smtClean="0">
                <a:solidFill>
                  <a:srgbClr val="FFFF00"/>
                </a:solidFill>
                <a:latin typeface="Arial" pitchFamily="34" charset="0"/>
              </a:rPr>
              <a:t>top and bottom chips on</a:t>
            </a:r>
            <a:br>
              <a:rPr lang="en-US" sz="2000" dirty="0" smtClean="0">
                <a:solidFill>
                  <a:srgbClr val="FFFF00"/>
                </a:solidFill>
                <a:latin typeface="Arial" pitchFamily="34" charset="0"/>
              </a:rPr>
            </a:br>
            <a:r>
              <a:rPr lang="en-US" sz="2000" dirty="0" smtClean="0">
                <a:solidFill>
                  <a:srgbClr val="FFFF00"/>
                </a:solidFill>
                <a:latin typeface="Arial" pitchFamily="34" charset="0"/>
              </a:rPr>
              <a:t>the same reticle</a:t>
            </a:r>
            <a:r>
              <a:rPr lang="pl-PL" sz="2000" i="1" dirty="0" smtClean="0">
                <a:solidFill>
                  <a:srgbClr val="FFFF00"/>
                </a:solidFill>
                <a:latin typeface="Arial" pitchFamily="34" charset="0"/>
              </a:rPr>
              <a:t> </a:t>
            </a:r>
            <a:endParaRPr lang="pl-PL" sz="2000" i="1" dirty="0">
              <a:solidFill>
                <a:srgbClr val="FFFF00"/>
              </a:solidFill>
              <a:latin typeface="Arial" pitchFamily="34" charset="0"/>
            </a:endParaRPr>
          </a:p>
          <a:p>
            <a:pPr algn="ctr" eaLnBrk="1" hangingPunct="1"/>
            <a:r>
              <a:rPr lang="en-US" sz="1600" dirty="0" smtClean="0">
                <a:solidFill>
                  <a:srgbClr val="FFFF00"/>
                </a:solidFill>
                <a:latin typeface="Arial" pitchFamily="34" charset="0"/>
              </a:rPr>
              <a:t>(GF </a:t>
            </a:r>
            <a:r>
              <a:rPr lang="fr-FR" sz="1600" dirty="0" smtClean="0">
                <a:solidFill>
                  <a:srgbClr val="FFFF00"/>
                </a:solidFill>
                <a:latin typeface="Arial" pitchFamily="34" charset="0"/>
              </a:rPr>
              <a:t>0.13 </a:t>
            </a:r>
            <a:r>
              <a:rPr lang="fr-FR" sz="1600" dirty="0" smtClean="0">
                <a:solidFill>
                  <a:srgbClr val="FFFF00"/>
                </a:solidFill>
                <a:latin typeface="Symbol" pitchFamily="18" charset="2"/>
              </a:rPr>
              <a:t>m</a:t>
            </a:r>
            <a:r>
              <a:rPr lang="fr-FR" sz="1600" dirty="0" smtClean="0">
                <a:solidFill>
                  <a:srgbClr val="FFFF00"/>
                </a:solidFill>
                <a:latin typeface="Arial" pitchFamily="34" charset="0"/>
              </a:rPr>
              <a:t>m LP </a:t>
            </a:r>
            <a:r>
              <a:rPr lang="fr-FR" sz="1600" dirty="0" err="1" smtClean="0">
                <a:solidFill>
                  <a:srgbClr val="FFFF00"/>
                </a:solidFill>
                <a:latin typeface="Arial" pitchFamily="34" charset="0"/>
              </a:rPr>
              <a:t>bulk</a:t>
            </a:r>
            <a:r>
              <a:rPr lang="fr-FR" sz="1600" dirty="0" smtClean="0">
                <a:solidFill>
                  <a:srgbClr val="FFFF00"/>
                </a:solidFill>
                <a:latin typeface="Arial" pitchFamily="34" charset="0"/>
              </a:rPr>
              <a:t> CMOS 2 tiers</a:t>
            </a:r>
            <a:r>
              <a:rPr lang="en-US" sz="1600" dirty="0" smtClean="0">
                <a:solidFill>
                  <a:srgbClr val="FFFF00"/>
                </a:solidFill>
                <a:latin typeface="Arial" pitchFamily="34" charset="0"/>
              </a:rPr>
              <a:t>)</a:t>
            </a:r>
            <a:endParaRPr lang="en-US" sz="1600" dirty="0">
              <a:solidFill>
                <a:srgbClr val="FFFF00"/>
              </a:solidFill>
              <a:latin typeface="Arial" pitchFamily="34" charset="0"/>
            </a:endParaRPr>
          </a:p>
        </p:txBody>
      </p:sp>
      <p:sp>
        <p:nvSpPr>
          <p:cNvPr id="40" name="Rectangle 10"/>
          <p:cNvSpPr>
            <a:spLocks noChangeArrowheads="1"/>
          </p:cNvSpPr>
          <p:nvPr/>
        </p:nvSpPr>
        <p:spPr bwMode="auto">
          <a:xfrm>
            <a:off x="6172200" y="6156888"/>
            <a:ext cx="1447800"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wrap="square">
            <a:spAutoFit/>
          </a:bodyPr>
          <a:lstStyle/>
          <a:p>
            <a:pPr eaLnBrk="1" hangingPunct="1">
              <a:lnSpc>
                <a:spcPct val="110000"/>
              </a:lnSpc>
            </a:pPr>
            <a:r>
              <a:rPr lang="en-US" sz="1400" dirty="0" err="1" smtClean="0">
                <a:latin typeface="Arial" pitchFamily="34" charset="0"/>
              </a:rPr>
              <a:t>Tezzaron</a:t>
            </a:r>
            <a:r>
              <a:rPr lang="pl-PL" sz="1400" dirty="0" smtClean="0">
                <a:solidFill>
                  <a:schemeClr val="tx1"/>
                </a:solidFill>
                <a:latin typeface="Arial" pitchFamily="34" charset="0"/>
              </a:rPr>
              <a:t>  </a:t>
            </a:r>
            <a:r>
              <a:rPr lang="en-US" sz="1400" dirty="0" smtClean="0">
                <a:solidFill>
                  <a:schemeClr val="tx1"/>
                </a:solidFill>
                <a:latin typeface="Arial" pitchFamily="34" charset="0"/>
              </a:rPr>
              <a:t/>
            </a:r>
            <a:br>
              <a:rPr lang="en-US" sz="1400" dirty="0" smtClean="0">
                <a:solidFill>
                  <a:schemeClr val="tx1"/>
                </a:solidFill>
                <a:latin typeface="Arial" pitchFamily="34" charset="0"/>
              </a:rPr>
            </a:br>
            <a:r>
              <a:rPr lang="pl-PL" sz="1400" dirty="0" smtClean="0">
                <a:solidFill>
                  <a:schemeClr val="tx1"/>
                </a:solidFill>
                <a:latin typeface="Arial" pitchFamily="34" charset="0"/>
              </a:rPr>
              <a:t>3D-IC </a:t>
            </a:r>
            <a:r>
              <a:rPr lang="pl-PL" sz="1400" dirty="0">
                <a:solidFill>
                  <a:schemeClr val="tx1"/>
                </a:solidFill>
                <a:latin typeface="Arial" pitchFamily="34" charset="0"/>
              </a:rPr>
              <a:t>process</a:t>
            </a:r>
          </a:p>
        </p:txBody>
      </p:sp>
      <p:sp>
        <p:nvSpPr>
          <p:cNvPr id="41" name="Rectangle 5"/>
          <p:cNvSpPr>
            <a:spLocks noChangeArrowheads="1"/>
          </p:cNvSpPr>
          <p:nvPr/>
        </p:nvSpPr>
        <p:spPr bwMode="auto">
          <a:xfrm>
            <a:off x="4343400" y="2971800"/>
            <a:ext cx="1418432" cy="360362"/>
          </a:xfrm>
          <a:prstGeom prst="rect">
            <a:avLst/>
          </a:prstGeom>
          <a:solidFill>
            <a:srgbClr val="003399"/>
          </a:solidFill>
          <a:ln>
            <a:solidFill>
              <a:srgbClr val="FF0000"/>
            </a:solidFill>
            <a:headEnd/>
            <a:tailEnd/>
          </a:ln>
          <a:scene3d>
            <a:camera prst="orthographicFront">
              <a:rot lat="0" lon="0" rev="1200000"/>
            </a:camera>
            <a:lightRig rig="threePt" dir="t"/>
          </a:scene3d>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1800" dirty="0" smtClean="0">
                <a:solidFill>
                  <a:schemeClr val="tx1"/>
                </a:solidFill>
                <a:latin typeface="Arial" pitchFamily="34" charset="0"/>
              </a:rPr>
              <a:t>First wafer</a:t>
            </a:r>
            <a:endParaRPr lang="en-US" sz="1800" dirty="0">
              <a:solidFill>
                <a:schemeClr val="tx1"/>
              </a:solidFill>
              <a:latin typeface="Arial" pitchFamily="34" charset="0"/>
            </a:endParaRPr>
          </a:p>
        </p:txBody>
      </p:sp>
      <p:sp>
        <p:nvSpPr>
          <p:cNvPr id="42" name="Rectangle 5"/>
          <p:cNvSpPr>
            <a:spLocks noChangeArrowheads="1"/>
          </p:cNvSpPr>
          <p:nvPr/>
        </p:nvSpPr>
        <p:spPr bwMode="auto">
          <a:xfrm>
            <a:off x="7239000" y="3702097"/>
            <a:ext cx="1418432" cy="360362"/>
          </a:xfrm>
          <a:prstGeom prst="rect">
            <a:avLst/>
          </a:prstGeom>
          <a:solidFill>
            <a:srgbClr val="003399"/>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1800" dirty="0" smtClean="0">
                <a:solidFill>
                  <a:schemeClr val="tx1"/>
                </a:solidFill>
                <a:latin typeface="Arial" pitchFamily="34" charset="0"/>
              </a:rPr>
              <a:t>Face-Face</a:t>
            </a:r>
            <a:endParaRPr lang="en-US" sz="1800" dirty="0">
              <a:solidFill>
                <a:schemeClr val="tx1"/>
              </a:solidFill>
              <a:latin typeface="Arial" pitchFamily="34" charset="0"/>
            </a:endParaRPr>
          </a:p>
        </p:txBody>
      </p:sp>
    </p:spTree>
    <p:extLst>
      <p:ext uri="{BB962C8B-B14F-4D97-AF65-F5344CB8AC3E}">
        <p14:creationId xmlns:p14="http://schemas.microsoft.com/office/powerpoint/2010/main" val="25999319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Fermilab Institutional Review, June 6-9, 2011</a:t>
            </a:r>
            <a:endParaRPr lang="en-US"/>
          </a:p>
        </p:txBody>
      </p:sp>
      <p:sp>
        <p:nvSpPr>
          <p:cNvPr id="3" name="Slide Number Placeholder 2"/>
          <p:cNvSpPr>
            <a:spLocks noGrp="1"/>
          </p:cNvSpPr>
          <p:nvPr>
            <p:ph type="sldNum" sz="quarter" idx="11"/>
          </p:nvPr>
        </p:nvSpPr>
        <p:spPr/>
        <p:txBody>
          <a:bodyPr/>
          <a:lstStyle/>
          <a:p>
            <a:fld id="{1F597AEA-F634-4E04-B1E3-4A37FE116748}" type="slidenum">
              <a:rPr lang="en-US" smtClean="0"/>
              <a:pPr/>
              <a:t>31</a:t>
            </a:fld>
            <a:endParaRPr lang="en-US"/>
          </a:p>
        </p:txBody>
      </p:sp>
      <p:sp>
        <p:nvSpPr>
          <p:cNvPr id="30" name="Rectangle 5"/>
          <p:cNvSpPr>
            <a:spLocks noChangeArrowheads="1"/>
          </p:cNvSpPr>
          <p:nvPr/>
        </p:nvSpPr>
        <p:spPr bwMode="auto">
          <a:xfrm>
            <a:off x="1295400" y="4210064"/>
            <a:ext cx="6980495" cy="285736"/>
          </a:xfrm>
          <a:prstGeom prst="rect">
            <a:avLst/>
          </a:prstGeom>
          <a:solidFill>
            <a:srgbClr val="003399">
              <a:alpha val="40000"/>
            </a:srgb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1400" dirty="0" smtClean="0">
                <a:solidFill>
                  <a:schemeClr val="tx1"/>
                </a:solidFill>
                <a:latin typeface="Arial" pitchFamily="34" charset="0"/>
              </a:rPr>
              <a:t>Reticle divided in two halves containing top and bottom chips for cost efficiency</a:t>
            </a:r>
            <a:endParaRPr lang="pl-PL" sz="1400" dirty="0">
              <a:solidFill>
                <a:schemeClr val="tx1"/>
              </a:solidFill>
              <a:latin typeface="Arial" pitchFamily="34" charset="0"/>
            </a:endParaRPr>
          </a:p>
        </p:txBody>
      </p:sp>
      <p:sp>
        <p:nvSpPr>
          <p:cNvPr id="31" name="Title 3"/>
          <p:cNvSpPr>
            <a:spLocks/>
          </p:cNvSpPr>
          <p:nvPr/>
        </p:nvSpPr>
        <p:spPr bwMode="auto">
          <a:xfrm>
            <a:off x="228600" y="381000"/>
            <a:ext cx="8222456"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err="1" smtClean="0">
                <a:solidFill>
                  <a:srgbClr val="00FF00"/>
                </a:solidFill>
              </a:rPr>
              <a:t>Fermilab</a:t>
            </a:r>
            <a:r>
              <a:rPr lang="en-US" dirty="0" smtClean="0">
                <a:solidFill>
                  <a:srgbClr val="00FF00"/>
                </a:solidFill>
              </a:rPr>
              <a:t> 3D MPW approach</a:t>
            </a:r>
            <a:endParaRPr lang="en-US" dirty="0">
              <a:solidFill>
                <a:srgbClr val="00FF00"/>
              </a:solidFill>
            </a:endParaRPr>
          </a:p>
        </p:txBody>
      </p:sp>
      <p:pic>
        <p:nvPicPr>
          <p:cNvPr id="35" name="Picture 4" descr="tezz_3d_bonding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2587" y="906462"/>
            <a:ext cx="6119813"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
          <p:cNvSpPr txBox="1">
            <a:spLocks noChangeArrowheads="1"/>
          </p:cNvSpPr>
          <p:nvPr/>
        </p:nvSpPr>
        <p:spPr>
          <a:xfrm>
            <a:off x="839256" y="4875105"/>
            <a:ext cx="7314143" cy="1982895"/>
          </a:xfrm>
          <a:prstGeom prst="rect">
            <a:avLst/>
          </a:prstGeom>
        </p:spPr>
        <p:txBody>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marL="225425" indent="-225425">
              <a:lnSpc>
                <a:spcPct val="90000"/>
              </a:lnSpc>
              <a:buFontTx/>
              <a:buChar char="•"/>
            </a:pPr>
            <a:r>
              <a:rPr lang="en-US" sz="1600" dirty="0" smtClean="0"/>
              <a:t>Advanced process allowing reliable design of chips (</a:t>
            </a:r>
            <a:r>
              <a:rPr lang="en-US" sz="1600" dirty="0" smtClean="0"/>
              <a:t>design kits, models, documentation, </a:t>
            </a:r>
            <a:r>
              <a:rPr lang="en-US" sz="1600" dirty="0" smtClean="0"/>
              <a:t>yield, etc.)</a:t>
            </a:r>
          </a:p>
          <a:p>
            <a:pPr marL="225425" indent="-225425">
              <a:lnSpc>
                <a:spcPct val="90000"/>
              </a:lnSpc>
              <a:buFontTx/>
              <a:buChar char="•"/>
            </a:pPr>
            <a:r>
              <a:rPr lang="en-US" sz="1600" dirty="0" smtClean="0"/>
              <a:t>8</a:t>
            </a:r>
            <a:r>
              <a:rPr lang="en-US" sz="1600" dirty="0" smtClean="0"/>
              <a:t>” wafers, large ~26×31 mm</a:t>
            </a:r>
            <a:r>
              <a:rPr lang="en-US" sz="1600" baseline="30000" dirty="0" smtClean="0"/>
              <a:t>2</a:t>
            </a:r>
            <a:r>
              <a:rPr lang="en-US" sz="1600" dirty="0" smtClean="0"/>
              <a:t> reticule, 1P/6M (8M) + RDL, DNW,  SM MIM Caps, LP (chosen), standard V</a:t>
            </a:r>
            <a:r>
              <a:rPr lang="en-US" sz="1600" baseline="-25000" dirty="0" smtClean="0"/>
              <a:t>T</a:t>
            </a:r>
            <a:r>
              <a:rPr lang="en-US" sz="1600" dirty="0" smtClean="0"/>
              <a:t> + low V</a:t>
            </a:r>
            <a:r>
              <a:rPr lang="en-US" sz="1600" baseline="-25000" dirty="0" smtClean="0"/>
              <a:t>T</a:t>
            </a:r>
            <a:r>
              <a:rPr lang="en-US" sz="1600" dirty="0" smtClean="0"/>
              <a:t>, + Zero V</a:t>
            </a:r>
            <a:r>
              <a:rPr lang="en-US" sz="1600" baseline="-25000" dirty="0" smtClean="0"/>
              <a:t>T</a:t>
            </a:r>
            <a:r>
              <a:rPr lang="en-US" sz="1600" dirty="0" smtClean="0"/>
              <a:t> + IO MOSFETs, HR poly resistors, embedded TSVs </a:t>
            </a:r>
          </a:p>
          <a:p>
            <a:pPr marL="225425" indent="-225425">
              <a:lnSpc>
                <a:spcPct val="90000"/>
              </a:lnSpc>
              <a:buFontTx/>
              <a:buChar char="•"/>
            </a:pPr>
            <a:r>
              <a:rPr lang="en-US" sz="1600" dirty="0" smtClean="0"/>
              <a:t>6th metal used as a bond interface for face-face Cu-Cu thermo-compression bonding</a:t>
            </a:r>
          </a:p>
        </p:txBody>
      </p:sp>
      <p:sp>
        <p:nvSpPr>
          <p:cNvPr id="37" name="Title 3"/>
          <p:cNvSpPr>
            <a:spLocks/>
          </p:cNvSpPr>
          <p:nvPr/>
        </p:nvSpPr>
        <p:spPr bwMode="auto">
          <a:xfrm>
            <a:off x="205839" y="4453975"/>
            <a:ext cx="8222456"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000" dirty="0" smtClean="0">
                <a:solidFill>
                  <a:srgbClr val="00FF00"/>
                </a:solidFill>
              </a:rPr>
              <a:t>Advantages of using commercial approach:</a:t>
            </a:r>
            <a:endParaRPr lang="en-US" sz="2000" dirty="0">
              <a:solidFill>
                <a:srgbClr val="00FF00"/>
              </a:solidFill>
            </a:endParaRPr>
          </a:p>
        </p:txBody>
      </p:sp>
      <p:sp>
        <p:nvSpPr>
          <p:cNvPr id="38" name="TextBox 8"/>
          <p:cNvSpPr txBox="1">
            <a:spLocks noChangeArrowheads="1"/>
          </p:cNvSpPr>
          <p:nvPr/>
        </p:nvSpPr>
        <p:spPr bwMode="auto">
          <a:xfrm>
            <a:off x="7010400" y="537798"/>
            <a:ext cx="20120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pl-PL" sz="1600" dirty="0">
                <a:ea typeface="ヒラギノ角ゴ ProN W3"/>
                <a:cs typeface="ヒラギノ角ゴ ProN W3"/>
                <a:sym typeface="Arial" charset="0"/>
              </a:rPr>
              <a:t>http:\\3dic.fnal.gov</a:t>
            </a:r>
            <a:endParaRPr lang="en-US" sz="1600" dirty="0">
              <a:ea typeface="ヒラギノ角ゴ ProN W3"/>
              <a:cs typeface="ヒラギノ角ゴ ProN W3"/>
              <a:sym typeface="Arial" charset="0"/>
            </a:endParaRPr>
          </a:p>
        </p:txBody>
      </p:sp>
    </p:spTree>
    <p:extLst>
      <p:ext uri="{BB962C8B-B14F-4D97-AF65-F5344CB8AC3E}">
        <p14:creationId xmlns:p14="http://schemas.microsoft.com/office/powerpoint/2010/main" val="12455529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Fermilab Institutional Review, June 6-9, 2011</a:t>
            </a:r>
            <a:endParaRPr lang="en-US"/>
          </a:p>
        </p:txBody>
      </p:sp>
      <p:sp>
        <p:nvSpPr>
          <p:cNvPr id="3" name="Slide Number Placeholder 2"/>
          <p:cNvSpPr>
            <a:spLocks noGrp="1"/>
          </p:cNvSpPr>
          <p:nvPr>
            <p:ph type="sldNum" sz="quarter" idx="11"/>
          </p:nvPr>
        </p:nvSpPr>
        <p:spPr/>
        <p:txBody>
          <a:bodyPr/>
          <a:lstStyle/>
          <a:p>
            <a:fld id="{1F597AEA-F634-4E04-B1E3-4A37FE116748}" type="slidenum">
              <a:rPr lang="en-US" smtClean="0"/>
              <a:pPr/>
              <a:t>32</a:t>
            </a:fld>
            <a:endParaRPr lang="en-US"/>
          </a:p>
        </p:txBody>
      </p:sp>
      <p:sp>
        <p:nvSpPr>
          <p:cNvPr id="4" name="Rectangle 5"/>
          <p:cNvSpPr>
            <a:spLocks noChangeArrowheads="1"/>
          </p:cNvSpPr>
          <p:nvPr/>
        </p:nvSpPr>
        <p:spPr bwMode="auto">
          <a:xfrm>
            <a:off x="138228" y="4038600"/>
            <a:ext cx="7336559" cy="2209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bg1"/>
                </a:solidFill>
                <a:miter lim="800000"/>
                <a:headEnd/>
                <a:tailEnd/>
              </a14:hiddenLine>
            </a:ext>
          </a:extLst>
        </p:spPr>
        <p:txBody>
          <a:bodyPr wrap="none" tIns="137160" bIns="137160" anchor="ctr" anchorCtr="1"/>
          <a:lstStyle/>
          <a:p>
            <a:pPr algn="l">
              <a:lnSpc>
                <a:spcPts val="3700"/>
              </a:lnSpc>
              <a:spcBef>
                <a:spcPct val="0"/>
              </a:spcBef>
              <a:buClrTx/>
              <a:buSzTx/>
              <a:buFontTx/>
              <a:buChar char="•"/>
            </a:pPr>
            <a:r>
              <a:rPr lang="pl-PL" sz="1600" dirty="0"/>
              <a:t> </a:t>
            </a:r>
            <a:r>
              <a:rPr lang="en-US" sz="1800" dirty="0">
                <a:solidFill>
                  <a:srgbClr val="FFFF00"/>
                </a:solidFill>
              </a:rPr>
              <a:t>H = VICTR</a:t>
            </a:r>
            <a:r>
              <a:rPr lang="en-US" sz="1600" dirty="0"/>
              <a:t>; short pixel realizing p</a:t>
            </a:r>
            <a:r>
              <a:rPr lang="pl-PL" sz="1600" baseline="-25000" dirty="0"/>
              <a:t>T</a:t>
            </a:r>
            <a:r>
              <a:rPr lang="en-US" sz="1600" dirty="0"/>
              <a:t> cut for  L1 trigger embedded in tracker </a:t>
            </a:r>
            <a:r>
              <a:rPr lang="pl-PL" sz="1600" dirty="0"/>
              <a:t/>
            </a:r>
            <a:br>
              <a:rPr lang="pl-PL" sz="1600" dirty="0"/>
            </a:br>
            <a:r>
              <a:rPr lang="pl-PL" sz="1600" dirty="0"/>
              <a:t>                        </a:t>
            </a:r>
            <a:r>
              <a:rPr lang="en-US" sz="1600" dirty="0"/>
              <a:t>for CMS @ SLHC</a:t>
            </a:r>
            <a:r>
              <a:rPr lang="pl-PL" sz="1600" dirty="0"/>
              <a:t> </a:t>
            </a:r>
            <a:r>
              <a:rPr lang="pl-PL" sz="1600" dirty="0" smtClean="0"/>
              <a:t>(</a:t>
            </a:r>
            <a:r>
              <a:rPr lang="en-US" sz="1600" i="1" dirty="0" smtClean="0"/>
              <a:t>HEP</a:t>
            </a:r>
            <a:r>
              <a:rPr lang="pl-PL" sz="1600" dirty="0" smtClean="0"/>
              <a:t>)</a:t>
            </a:r>
            <a:r>
              <a:rPr lang="en-US" sz="1600" dirty="0" smtClean="0"/>
              <a:t> </a:t>
            </a:r>
            <a:endParaRPr lang="en-US" sz="1600" dirty="0"/>
          </a:p>
          <a:p>
            <a:pPr algn="l">
              <a:lnSpc>
                <a:spcPts val="3700"/>
              </a:lnSpc>
              <a:spcBef>
                <a:spcPct val="0"/>
              </a:spcBef>
              <a:buClrTx/>
              <a:buSzTx/>
              <a:buFontTx/>
              <a:buChar char="•"/>
            </a:pPr>
            <a:r>
              <a:rPr lang="pl-PL" sz="1600" dirty="0"/>
              <a:t> </a:t>
            </a:r>
            <a:r>
              <a:rPr lang="en-US" sz="1800" dirty="0">
                <a:solidFill>
                  <a:srgbClr val="FFFF00"/>
                </a:solidFill>
              </a:rPr>
              <a:t>I = VIP2b</a:t>
            </a:r>
            <a:r>
              <a:rPr lang="en-US" sz="1600" dirty="0"/>
              <a:t>; time stamping pixel for vertex detector @ ILC</a:t>
            </a:r>
            <a:r>
              <a:rPr lang="pl-PL" sz="1600" dirty="0"/>
              <a:t> </a:t>
            </a:r>
            <a:r>
              <a:rPr lang="pl-PL" sz="1600" dirty="0" smtClean="0"/>
              <a:t>(</a:t>
            </a:r>
            <a:r>
              <a:rPr lang="en-US" sz="1600" i="1" dirty="0" smtClean="0"/>
              <a:t>HEP</a:t>
            </a:r>
            <a:r>
              <a:rPr lang="pl-PL" sz="1600" dirty="0" smtClean="0"/>
              <a:t>)</a:t>
            </a:r>
            <a:endParaRPr lang="en-US" sz="1600" dirty="0"/>
          </a:p>
          <a:p>
            <a:pPr algn="l">
              <a:lnSpc>
                <a:spcPts val="3700"/>
              </a:lnSpc>
              <a:spcBef>
                <a:spcPct val="0"/>
              </a:spcBef>
              <a:buClrTx/>
              <a:buSzTx/>
              <a:buFontTx/>
              <a:buChar char="•"/>
            </a:pPr>
            <a:r>
              <a:rPr lang="pl-PL" sz="1600" dirty="0"/>
              <a:t> </a:t>
            </a:r>
            <a:r>
              <a:rPr lang="en-US" sz="1800" dirty="0">
                <a:solidFill>
                  <a:srgbClr val="FFFF00"/>
                </a:solidFill>
              </a:rPr>
              <a:t>J = VIPIC</a:t>
            </a:r>
            <a:r>
              <a:rPr lang="en-US" sz="1600" dirty="0"/>
              <a:t>; very high frame rate with </a:t>
            </a:r>
            <a:r>
              <a:rPr lang="en-US" sz="1600" dirty="0" err="1"/>
              <a:t>sparsification</a:t>
            </a:r>
            <a:r>
              <a:rPr lang="pl-PL" sz="1600" dirty="0"/>
              <a:t> </a:t>
            </a:r>
            <a:r>
              <a:rPr lang="en-US" sz="1600" dirty="0"/>
              <a:t>pixel </a:t>
            </a:r>
            <a:r>
              <a:rPr lang="pl-PL" sz="1600" dirty="0"/>
              <a:t>for X-ray Photon </a:t>
            </a:r>
            <a:br>
              <a:rPr lang="pl-PL" sz="1600" dirty="0"/>
            </a:br>
            <a:r>
              <a:rPr lang="pl-PL" sz="1600" dirty="0"/>
              <a:t>                     </a:t>
            </a:r>
            <a:r>
              <a:rPr lang="en-US" sz="1600" dirty="0"/>
              <a:t>Correlation Spectroscopy @ light source</a:t>
            </a:r>
            <a:r>
              <a:rPr lang="pl-PL" sz="1600" dirty="0"/>
              <a:t> (</a:t>
            </a:r>
            <a:r>
              <a:rPr lang="pl-PL" sz="1600" i="1" dirty="0"/>
              <a:t>photon science</a:t>
            </a:r>
            <a:r>
              <a:rPr lang="pl-PL" sz="1600" dirty="0"/>
              <a:t>)</a:t>
            </a:r>
            <a:endParaRPr lang="en-US" sz="1600" dirty="0"/>
          </a:p>
          <a:p>
            <a:pPr algn="l">
              <a:lnSpc>
                <a:spcPts val="3700"/>
              </a:lnSpc>
              <a:spcBef>
                <a:spcPct val="0"/>
              </a:spcBef>
              <a:buClrTx/>
              <a:buSzTx/>
              <a:buFontTx/>
              <a:buChar char="•"/>
            </a:pPr>
            <a:r>
              <a:rPr lang="pl-PL" sz="1600" dirty="0"/>
              <a:t> </a:t>
            </a:r>
            <a:r>
              <a:rPr lang="en-US" sz="1800" dirty="0">
                <a:solidFill>
                  <a:srgbClr val="FFFF00"/>
                </a:solidFill>
              </a:rPr>
              <a:t>TX, TY</a:t>
            </a:r>
            <a:r>
              <a:rPr lang="pl-PL" sz="1600" dirty="0"/>
              <a:t>;</a:t>
            </a:r>
            <a:r>
              <a:rPr lang="en-US" sz="1600" dirty="0"/>
              <a:t> test  structures (single transistors and </a:t>
            </a:r>
            <a:r>
              <a:rPr lang="en-US" sz="1600" dirty="0" err="1"/>
              <a:t>subcircuits</a:t>
            </a:r>
            <a:r>
              <a:rPr lang="en-US" sz="1600" dirty="0"/>
              <a:t>)  </a:t>
            </a:r>
          </a:p>
        </p:txBody>
      </p:sp>
      <p:pic>
        <p:nvPicPr>
          <p:cNvPr id="5" name="Picture 6" descr="tezz_3d_bonding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304800"/>
            <a:ext cx="6016892" cy="358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bwMode="auto">
          <a:xfrm>
            <a:off x="6934200" y="2438401"/>
            <a:ext cx="650939" cy="487878"/>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7355774" y="2438401"/>
            <a:ext cx="650939" cy="487878"/>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7388431" y="2864923"/>
            <a:ext cx="650939" cy="487878"/>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7883461" y="2864923"/>
            <a:ext cx="650939" cy="487878"/>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6915397" y="2863933"/>
            <a:ext cx="650939" cy="487878"/>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6458197" y="2864923"/>
            <a:ext cx="650939" cy="487878"/>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6400800" y="762001"/>
            <a:ext cx="618506" cy="381000"/>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6891647" y="762001"/>
            <a:ext cx="618506" cy="381000"/>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7382494" y="762001"/>
            <a:ext cx="618506" cy="381000"/>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5" name="Oval 14"/>
          <p:cNvSpPr/>
          <p:nvPr/>
        </p:nvSpPr>
        <p:spPr bwMode="auto">
          <a:xfrm>
            <a:off x="7873341" y="762001"/>
            <a:ext cx="618506" cy="381000"/>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6" name="Title 3"/>
          <p:cNvSpPr>
            <a:spLocks/>
          </p:cNvSpPr>
          <p:nvPr/>
        </p:nvSpPr>
        <p:spPr bwMode="auto">
          <a:xfrm>
            <a:off x="143176" y="3240452"/>
            <a:ext cx="2371424"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000" dirty="0" smtClean="0">
                <a:solidFill>
                  <a:srgbClr val="00FF00"/>
                </a:solidFill>
              </a:rPr>
              <a:t>3D Designs </a:t>
            </a:r>
            <a:br>
              <a:rPr lang="en-US" sz="2000" dirty="0" smtClean="0">
                <a:solidFill>
                  <a:srgbClr val="00FF00"/>
                </a:solidFill>
              </a:rPr>
            </a:br>
            <a:r>
              <a:rPr lang="en-US" sz="2000" dirty="0" smtClean="0">
                <a:solidFill>
                  <a:srgbClr val="00FF00"/>
                </a:solidFill>
              </a:rPr>
              <a:t>from </a:t>
            </a:r>
            <a:r>
              <a:rPr lang="en-US" sz="2000" dirty="0" err="1" smtClean="0">
                <a:solidFill>
                  <a:srgbClr val="00FF00"/>
                </a:solidFill>
              </a:rPr>
              <a:t>Fermilab</a:t>
            </a:r>
            <a:r>
              <a:rPr lang="en-US" sz="2000" dirty="0" smtClean="0">
                <a:solidFill>
                  <a:srgbClr val="00FF00"/>
                </a:solidFill>
              </a:rPr>
              <a:t>:</a:t>
            </a:r>
            <a:endParaRPr lang="en-US" sz="2000" dirty="0">
              <a:solidFill>
                <a:srgbClr val="00FF00"/>
              </a:solidFill>
            </a:endParaRPr>
          </a:p>
        </p:txBody>
      </p:sp>
      <p:sp>
        <p:nvSpPr>
          <p:cNvPr id="17" name="Right Arrow 16"/>
          <p:cNvSpPr/>
          <p:nvPr/>
        </p:nvSpPr>
        <p:spPr bwMode="auto">
          <a:xfrm>
            <a:off x="3886200" y="4419600"/>
            <a:ext cx="533400" cy="222298"/>
          </a:xfrm>
          <a:prstGeom prst="rightArrow">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8" name="Title 3"/>
          <p:cNvSpPr>
            <a:spLocks/>
          </p:cNvSpPr>
          <p:nvPr/>
        </p:nvSpPr>
        <p:spPr bwMode="auto">
          <a:xfrm>
            <a:off x="4419600" y="4191000"/>
            <a:ext cx="35814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1800" dirty="0">
                <a:solidFill>
                  <a:srgbClr val="00FF00"/>
                </a:solidFill>
              </a:rPr>
              <a:t>c</a:t>
            </a:r>
            <a:r>
              <a:rPr lang="en-US" sz="1800" dirty="0" smtClean="0">
                <a:solidFill>
                  <a:srgbClr val="00FF00"/>
                </a:solidFill>
              </a:rPr>
              <a:t>ontinuation with VICTR2;</a:t>
            </a:r>
            <a:br>
              <a:rPr lang="en-US" sz="1800" dirty="0" smtClean="0">
                <a:solidFill>
                  <a:srgbClr val="00FF00"/>
                </a:solidFill>
              </a:rPr>
            </a:br>
            <a:r>
              <a:rPr lang="en-US" sz="1800" dirty="0" smtClean="0">
                <a:solidFill>
                  <a:srgbClr val="00FF00"/>
                </a:solidFill>
              </a:rPr>
              <a:t>first 2D VICTR2 </a:t>
            </a:r>
            <a:r>
              <a:rPr lang="en-US" sz="1800" dirty="0" err="1" smtClean="0">
                <a:solidFill>
                  <a:srgbClr val="00FF00"/>
                </a:solidFill>
              </a:rPr>
              <a:t>preprototype</a:t>
            </a:r>
            <a:endParaRPr lang="en-US" sz="1800" dirty="0" smtClean="0">
              <a:solidFill>
                <a:srgbClr val="00FF00"/>
              </a:solidFill>
            </a:endParaRPr>
          </a:p>
        </p:txBody>
      </p:sp>
      <p:sp>
        <p:nvSpPr>
          <p:cNvPr id="19" name="Right Arrow 18"/>
          <p:cNvSpPr/>
          <p:nvPr/>
        </p:nvSpPr>
        <p:spPr bwMode="auto">
          <a:xfrm>
            <a:off x="6400800" y="4876800"/>
            <a:ext cx="533400" cy="222298"/>
          </a:xfrm>
          <a:prstGeom prst="rightArrow">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20" name="Title 3"/>
          <p:cNvSpPr>
            <a:spLocks/>
          </p:cNvSpPr>
          <p:nvPr/>
        </p:nvSpPr>
        <p:spPr bwMode="auto">
          <a:xfrm>
            <a:off x="6969061" y="4572000"/>
            <a:ext cx="1717739" cy="74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1800" dirty="0">
                <a:solidFill>
                  <a:srgbClr val="FF0000"/>
                </a:solidFill>
              </a:rPr>
              <a:t>a</a:t>
            </a:r>
            <a:r>
              <a:rPr lang="en-US" sz="1800" dirty="0" smtClean="0">
                <a:solidFill>
                  <a:srgbClr val="FF0000"/>
                </a:solidFill>
              </a:rPr>
              <a:t>ctivity to be stopped</a:t>
            </a:r>
            <a:endParaRPr lang="en-US" sz="1800" dirty="0">
              <a:solidFill>
                <a:srgbClr val="FF0000"/>
              </a:solidFill>
            </a:endParaRPr>
          </a:p>
        </p:txBody>
      </p:sp>
      <p:sp>
        <p:nvSpPr>
          <p:cNvPr id="21" name="Right Arrow 20"/>
          <p:cNvSpPr/>
          <p:nvPr/>
        </p:nvSpPr>
        <p:spPr bwMode="auto">
          <a:xfrm>
            <a:off x="6781800" y="5562600"/>
            <a:ext cx="533400" cy="222298"/>
          </a:xfrm>
          <a:prstGeom prst="rightArrow">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22" name="Title 3"/>
          <p:cNvSpPr>
            <a:spLocks/>
          </p:cNvSpPr>
          <p:nvPr/>
        </p:nvSpPr>
        <p:spPr bwMode="auto">
          <a:xfrm>
            <a:off x="7388431" y="5181600"/>
            <a:ext cx="17555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1800" dirty="0">
                <a:solidFill>
                  <a:srgbClr val="00FF00"/>
                </a:solidFill>
              </a:rPr>
              <a:t>c</a:t>
            </a:r>
            <a:r>
              <a:rPr lang="en-US" sz="1800" dirty="0" smtClean="0">
                <a:solidFill>
                  <a:srgbClr val="00FF00"/>
                </a:solidFill>
              </a:rPr>
              <a:t>ontinuation with VIPIC2;</a:t>
            </a:r>
          </a:p>
          <a:p>
            <a:pPr algn="l" eaLnBrk="0" hangingPunct="0">
              <a:spcBef>
                <a:spcPct val="0"/>
              </a:spcBef>
              <a:buClrTx/>
              <a:buSzTx/>
              <a:buFontTx/>
              <a:buNone/>
            </a:pPr>
            <a:r>
              <a:rPr lang="en-US" sz="1800" dirty="0">
                <a:solidFill>
                  <a:srgbClr val="00FF00"/>
                </a:solidFill>
              </a:rPr>
              <a:t>f</a:t>
            </a:r>
            <a:r>
              <a:rPr lang="en-US" sz="1800" dirty="0" smtClean="0">
                <a:solidFill>
                  <a:srgbClr val="00FF00"/>
                </a:solidFill>
              </a:rPr>
              <a:t>irst 2D miniVIPIC2</a:t>
            </a:r>
            <a:endParaRPr lang="en-US" sz="1800" dirty="0">
              <a:solidFill>
                <a:srgbClr val="00FF00"/>
              </a:solidFill>
            </a:endParaRPr>
          </a:p>
        </p:txBody>
      </p:sp>
      <p:sp>
        <p:nvSpPr>
          <p:cNvPr id="23" name="Right Arrow 22"/>
          <p:cNvSpPr/>
          <p:nvPr/>
        </p:nvSpPr>
        <p:spPr bwMode="auto">
          <a:xfrm>
            <a:off x="5486400" y="6096000"/>
            <a:ext cx="533400" cy="222298"/>
          </a:xfrm>
          <a:prstGeom prst="rightArrow">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25" name="Title 3"/>
          <p:cNvSpPr>
            <a:spLocks/>
          </p:cNvSpPr>
          <p:nvPr/>
        </p:nvSpPr>
        <p:spPr bwMode="auto">
          <a:xfrm>
            <a:off x="5943600" y="5867400"/>
            <a:ext cx="1791691" cy="95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1800" dirty="0" smtClean="0">
                <a:solidFill>
                  <a:srgbClr val="00FF00"/>
                </a:solidFill>
              </a:rPr>
              <a:t>TXTY2 on MOSIS 3D run</a:t>
            </a:r>
            <a:endParaRPr lang="en-US" sz="1800" dirty="0">
              <a:solidFill>
                <a:srgbClr val="00FF00"/>
              </a:solidFill>
            </a:endParaRPr>
          </a:p>
        </p:txBody>
      </p:sp>
    </p:spTree>
    <p:extLst>
      <p:ext uri="{BB962C8B-B14F-4D97-AF65-F5344CB8AC3E}">
        <p14:creationId xmlns:p14="http://schemas.microsoft.com/office/powerpoint/2010/main" val="3052897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33</a:t>
            </a:fld>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819400"/>
            <a:ext cx="3733800" cy="37338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335" t="1333" r="1667" b="-1"/>
          <a:stretch/>
        </p:blipFill>
        <p:spPr>
          <a:xfrm>
            <a:off x="4781549" y="2895600"/>
            <a:ext cx="3752851" cy="3018597"/>
          </a:xfrm>
          <a:prstGeom prst="rect">
            <a:avLst/>
          </a:prstGeom>
        </p:spPr>
      </p:pic>
      <p:pic>
        <p:nvPicPr>
          <p:cNvPr id="14" name="Image 5"/>
          <p:cNvPicPr>
            <a:picLocks noChangeAspect="1"/>
          </p:cNvPicPr>
          <p:nvPr/>
        </p:nvPicPr>
        <p:blipFill rotWithShape="1">
          <a:blip r:embed="rId4" cstate="print">
            <a:extLst>
              <a:ext uri="{28A0092B-C50C-407E-A947-70E740481C1C}">
                <a14:useLocalDpi xmlns:a14="http://schemas.microsoft.com/office/drawing/2010/main" val="0"/>
              </a:ext>
            </a:extLst>
          </a:blip>
          <a:srcRect l="1908" t="4583" r="8760" b="6849"/>
          <a:stretch/>
        </p:blipFill>
        <p:spPr>
          <a:xfrm>
            <a:off x="5814848" y="457200"/>
            <a:ext cx="3176752" cy="2362200"/>
          </a:xfrm>
          <a:prstGeom prst="rect">
            <a:avLst/>
          </a:prstGeom>
        </p:spPr>
      </p:pic>
      <p:pic>
        <p:nvPicPr>
          <p:cNvPr id="15" name="Image 6"/>
          <p:cNvPicPr>
            <a:picLocks noChangeAspect="1"/>
          </p:cNvPicPr>
          <p:nvPr/>
        </p:nvPicPr>
        <p:blipFill rotWithShape="1">
          <a:blip r:embed="rId5" cstate="print">
            <a:extLst>
              <a:ext uri="{28A0092B-C50C-407E-A947-70E740481C1C}">
                <a14:useLocalDpi xmlns:a14="http://schemas.microsoft.com/office/drawing/2010/main" val="0"/>
              </a:ext>
            </a:extLst>
          </a:blip>
          <a:srcRect l="13232" t="7499" r="5768" b="14500"/>
          <a:stretch/>
        </p:blipFill>
        <p:spPr>
          <a:xfrm>
            <a:off x="2512305" y="457200"/>
            <a:ext cx="3270739" cy="2362200"/>
          </a:xfrm>
          <a:prstGeom prst="rect">
            <a:avLst/>
          </a:prstGeom>
        </p:spPr>
      </p:pic>
      <p:sp>
        <p:nvSpPr>
          <p:cNvPr id="16"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18" name="Rectangle 17"/>
          <p:cNvSpPr/>
          <p:nvPr/>
        </p:nvSpPr>
        <p:spPr>
          <a:xfrm>
            <a:off x="6086197" y="2450068"/>
            <a:ext cx="2634054" cy="369332"/>
          </a:xfrm>
          <a:prstGeom prst="rect">
            <a:avLst/>
          </a:prstGeom>
        </p:spPr>
        <p:txBody>
          <a:bodyPr wrap="none">
            <a:spAutoFit/>
          </a:bodyPr>
          <a:lstStyle/>
          <a:p>
            <a:r>
              <a:rPr lang="fr-FR" sz="1800" dirty="0"/>
              <a:t>92952214SE10-0B0C5 </a:t>
            </a:r>
          </a:p>
        </p:txBody>
      </p:sp>
      <p:sp>
        <p:nvSpPr>
          <p:cNvPr id="19" name="Rectangle 18"/>
          <p:cNvSpPr/>
          <p:nvPr/>
        </p:nvSpPr>
        <p:spPr>
          <a:xfrm>
            <a:off x="2862707" y="2450068"/>
            <a:ext cx="2569934" cy="369332"/>
          </a:xfrm>
          <a:prstGeom prst="rect">
            <a:avLst/>
          </a:prstGeom>
        </p:spPr>
        <p:txBody>
          <a:bodyPr wrap="none">
            <a:spAutoFit/>
          </a:bodyPr>
          <a:lstStyle/>
          <a:p>
            <a:r>
              <a:rPr lang="fr-FR" sz="1800" dirty="0"/>
              <a:t>92319424SE10-0B0C7</a:t>
            </a:r>
          </a:p>
        </p:txBody>
      </p:sp>
      <p:sp>
        <p:nvSpPr>
          <p:cNvPr id="20" name="Rectangle 5"/>
          <p:cNvSpPr>
            <a:spLocks noChangeArrowheads="1"/>
          </p:cNvSpPr>
          <p:nvPr/>
        </p:nvSpPr>
        <p:spPr bwMode="auto">
          <a:xfrm>
            <a:off x="152400" y="304800"/>
            <a:ext cx="2362200" cy="1181100"/>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smtClean="0">
                <a:solidFill>
                  <a:schemeClr val="tx2"/>
                </a:solidFill>
                <a:latin typeface="Arial" charset="0"/>
              </a:rPr>
              <a:t>First two pairs of wafers</a:t>
            </a:r>
            <a:r>
              <a:rPr lang="en-US" sz="1400" dirty="0">
                <a:solidFill>
                  <a:schemeClr val="tx2"/>
                </a:solidFill>
              </a:rPr>
              <a:t/>
            </a:r>
            <a:br>
              <a:rPr lang="en-US" sz="1400" dirty="0">
                <a:solidFill>
                  <a:schemeClr val="tx2"/>
                </a:solidFill>
              </a:rPr>
            </a:br>
            <a:r>
              <a:rPr lang="en-US" sz="1400" dirty="0" smtClean="0">
                <a:solidFill>
                  <a:schemeClr val="tx2"/>
                </a:solidFill>
              </a:rPr>
              <a:t>yielded assemblies with </a:t>
            </a:r>
            <a:br>
              <a:rPr lang="en-US" sz="1400" dirty="0" smtClean="0">
                <a:solidFill>
                  <a:schemeClr val="tx2"/>
                </a:solidFill>
              </a:rPr>
            </a:br>
            <a:r>
              <a:rPr lang="en-US" sz="1400" dirty="0" smtClean="0">
                <a:solidFill>
                  <a:schemeClr val="tx2"/>
                </a:solidFill>
              </a:rPr>
              <a:t>blisters, cracks and </a:t>
            </a:r>
            <a:r>
              <a:rPr lang="en-US" sz="1400" dirty="0">
                <a:solidFill>
                  <a:schemeClr val="tx2"/>
                </a:solidFill>
              </a:rPr>
              <a:t/>
            </a:r>
            <a:br>
              <a:rPr lang="en-US" sz="1400" dirty="0">
                <a:solidFill>
                  <a:schemeClr val="tx2"/>
                </a:solidFill>
              </a:rPr>
            </a:br>
            <a:r>
              <a:rPr lang="en-US" sz="1400" dirty="0" smtClean="0">
                <a:solidFill>
                  <a:schemeClr val="tx2"/>
                </a:solidFill>
              </a:rPr>
              <a:t>over etched area</a:t>
            </a:r>
          </a:p>
        </p:txBody>
      </p:sp>
      <p:cxnSp>
        <p:nvCxnSpPr>
          <p:cNvPr id="21" name="Straight Arrow Connector 20"/>
          <p:cNvCxnSpPr/>
          <p:nvPr/>
        </p:nvCxnSpPr>
        <p:spPr bwMode="auto">
          <a:xfrm>
            <a:off x="1981200" y="1295400"/>
            <a:ext cx="881507" cy="228600"/>
          </a:xfrm>
          <a:prstGeom prst="straightConnector1">
            <a:avLst/>
          </a:prstGeom>
          <a:noFill/>
          <a:ln w="25400" cap="flat" cmpd="sng" algn="ctr">
            <a:solidFill>
              <a:srgbClr val="FF0000"/>
            </a:solidFill>
            <a:prstDash val="solid"/>
            <a:round/>
            <a:headEnd type="none" w="med" len="med"/>
            <a:tailEnd type="arrow"/>
          </a:ln>
          <a:effectLst/>
        </p:spPr>
      </p:cxnSp>
      <p:sp>
        <p:nvSpPr>
          <p:cNvPr id="23" name="Rectangle 5"/>
          <p:cNvSpPr>
            <a:spLocks noChangeArrowheads="1"/>
          </p:cNvSpPr>
          <p:nvPr/>
        </p:nvSpPr>
        <p:spPr bwMode="auto">
          <a:xfrm>
            <a:off x="150105" y="1600200"/>
            <a:ext cx="2271848" cy="1095499"/>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smtClean="0">
                <a:solidFill>
                  <a:schemeClr val="tx2"/>
                </a:solidFill>
                <a:latin typeface="Arial" charset="0"/>
              </a:rPr>
              <a:t>Third assembly yielded</a:t>
            </a:r>
            <a:br>
              <a:rPr lang="en-US" sz="1400" dirty="0" smtClean="0">
                <a:solidFill>
                  <a:schemeClr val="tx2"/>
                </a:solidFill>
                <a:latin typeface="Arial" charset="0"/>
              </a:rPr>
            </a:br>
            <a:r>
              <a:rPr lang="en-US" sz="1400" dirty="0" smtClean="0">
                <a:solidFill>
                  <a:schemeClr val="tx2"/>
                </a:solidFill>
                <a:latin typeface="Arial" charset="0"/>
              </a:rPr>
              <a:t>almost perfect Acoustic </a:t>
            </a:r>
            <a:br>
              <a:rPr lang="en-US" sz="1400" dirty="0" smtClean="0">
                <a:solidFill>
                  <a:schemeClr val="tx2"/>
                </a:solidFill>
                <a:latin typeface="Arial" charset="0"/>
              </a:rPr>
            </a:br>
            <a:r>
              <a:rPr lang="en-US" sz="1400" dirty="0">
                <a:solidFill>
                  <a:schemeClr val="tx2"/>
                </a:solidFill>
              </a:rPr>
              <a:t>Microscope image: </a:t>
            </a:r>
            <a:r>
              <a:rPr lang="en-US" sz="1400" dirty="0" smtClean="0">
                <a:solidFill>
                  <a:schemeClr val="tx2"/>
                </a:solidFill>
              </a:rPr>
              <a:t/>
            </a:r>
            <a:br>
              <a:rPr lang="en-US" sz="1400" dirty="0" smtClean="0">
                <a:solidFill>
                  <a:schemeClr val="tx2"/>
                </a:solidFill>
              </a:rPr>
            </a:br>
            <a:r>
              <a:rPr lang="en-US" sz="1400" dirty="0" smtClean="0">
                <a:solidFill>
                  <a:schemeClr val="tx2"/>
                </a:solidFill>
              </a:rPr>
              <a:t>uniform </a:t>
            </a:r>
            <a:r>
              <a:rPr lang="en-US" sz="1400" dirty="0">
                <a:solidFill>
                  <a:schemeClr val="tx2"/>
                </a:solidFill>
              </a:rPr>
              <a:t>dark </a:t>
            </a:r>
            <a:r>
              <a:rPr lang="en-US" sz="1400" dirty="0" smtClean="0">
                <a:solidFill>
                  <a:schemeClr val="tx2"/>
                </a:solidFill>
              </a:rPr>
              <a:t>indicates </a:t>
            </a:r>
            <a:br>
              <a:rPr lang="en-US" sz="1400" dirty="0" smtClean="0">
                <a:solidFill>
                  <a:schemeClr val="tx2"/>
                </a:solidFill>
              </a:rPr>
            </a:br>
            <a:r>
              <a:rPr lang="en-US" sz="1400" dirty="0" smtClean="0">
                <a:solidFill>
                  <a:schemeClr val="tx2"/>
                </a:solidFill>
              </a:rPr>
              <a:t>uniform </a:t>
            </a:r>
            <a:r>
              <a:rPr lang="en-US" sz="1400" dirty="0">
                <a:solidFill>
                  <a:schemeClr val="tx2"/>
                </a:solidFill>
              </a:rPr>
              <a:t>bonding  </a:t>
            </a:r>
            <a:endParaRPr lang="en-US" sz="1400" dirty="0" smtClean="0">
              <a:solidFill>
                <a:schemeClr val="tx2"/>
              </a:solidFill>
            </a:endParaRPr>
          </a:p>
        </p:txBody>
      </p:sp>
      <p:cxnSp>
        <p:nvCxnSpPr>
          <p:cNvPr id="24" name="Straight Arrow Connector 23"/>
          <p:cNvCxnSpPr/>
          <p:nvPr/>
        </p:nvCxnSpPr>
        <p:spPr bwMode="auto">
          <a:xfrm>
            <a:off x="1752600" y="2590800"/>
            <a:ext cx="0" cy="381000"/>
          </a:xfrm>
          <a:prstGeom prst="straightConnector1">
            <a:avLst/>
          </a:prstGeom>
          <a:noFill/>
          <a:ln w="25400" cap="flat" cmpd="sng" algn="ctr">
            <a:solidFill>
              <a:srgbClr val="FF0000"/>
            </a:solidFill>
            <a:prstDash val="solid"/>
            <a:round/>
            <a:headEnd type="none" w="med" len="med"/>
            <a:tailEnd type="arrow"/>
          </a:ln>
          <a:effectLst/>
        </p:spPr>
      </p:cxnSp>
      <p:cxnSp>
        <p:nvCxnSpPr>
          <p:cNvPr id="26" name="Straight Arrow Connector 25"/>
          <p:cNvCxnSpPr/>
          <p:nvPr/>
        </p:nvCxnSpPr>
        <p:spPr bwMode="auto">
          <a:xfrm>
            <a:off x="4267200" y="4343400"/>
            <a:ext cx="457198" cy="0"/>
          </a:xfrm>
          <a:prstGeom prst="straightConnector1">
            <a:avLst/>
          </a:prstGeom>
          <a:noFill/>
          <a:ln w="25400" cap="flat" cmpd="sng" algn="ctr">
            <a:solidFill>
              <a:srgbClr val="FF0000"/>
            </a:solidFill>
            <a:prstDash val="solid"/>
            <a:round/>
            <a:headEnd type="none" w="med" len="med"/>
            <a:tailEnd type="arrow"/>
          </a:ln>
          <a:effectLst/>
        </p:spPr>
      </p:cxnSp>
      <p:cxnSp>
        <p:nvCxnSpPr>
          <p:cNvPr id="28" name="Straight Arrow Connector 27"/>
          <p:cNvCxnSpPr/>
          <p:nvPr/>
        </p:nvCxnSpPr>
        <p:spPr bwMode="auto">
          <a:xfrm>
            <a:off x="4267200" y="4495800"/>
            <a:ext cx="457198" cy="0"/>
          </a:xfrm>
          <a:prstGeom prst="straightConnector1">
            <a:avLst/>
          </a:prstGeom>
          <a:noFill/>
          <a:ln w="25400" cap="flat" cmpd="sng" algn="ctr">
            <a:solidFill>
              <a:srgbClr val="FF0000"/>
            </a:solidFill>
            <a:prstDash val="solid"/>
            <a:round/>
            <a:headEnd type="none" w="med" len="med"/>
            <a:tailEnd type="arrow"/>
          </a:ln>
          <a:effectLst/>
        </p:spPr>
      </p:cxnSp>
      <p:cxnSp>
        <p:nvCxnSpPr>
          <p:cNvPr id="29" name="Straight Arrow Connector 28"/>
          <p:cNvCxnSpPr/>
          <p:nvPr/>
        </p:nvCxnSpPr>
        <p:spPr bwMode="auto">
          <a:xfrm>
            <a:off x="4267200" y="4665023"/>
            <a:ext cx="457198" cy="0"/>
          </a:xfrm>
          <a:prstGeom prst="straightConnector1">
            <a:avLst/>
          </a:prstGeom>
          <a:noFill/>
          <a:ln w="25400" cap="flat" cmpd="sng" algn="ctr">
            <a:solidFill>
              <a:srgbClr val="FF0000"/>
            </a:solidFill>
            <a:prstDash val="solid"/>
            <a:round/>
            <a:headEnd type="none" w="med" len="med"/>
            <a:tailEnd type="arrow"/>
          </a:ln>
          <a:effectLst/>
        </p:spPr>
      </p:cxnSp>
      <p:sp>
        <p:nvSpPr>
          <p:cNvPr id="30" name="Rectangle 5"/>
          <p:cNvSpPr>
            <a:spLocks noChangeArrowheads="1"/>
          </p:cNvSpPr>
          <p:nvPr/>
        </p:nvSpPr>
        <p:spPr bwMode="auto">
          <a:xfrm>
            <a:off x="4267200" y="5867400"/>
            <a:ext cx="4724399" cy="533401"/>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smtClean="0">
                <a:solidFill>
                  <a:schemeClr val="tx2"/>
                </a:solidFill>
                <a:latin typeface="Arial" charset="0"/>
              </a:rPr>
              <a:t>Wafer was back-thinned, and back Al pads were </a:t>
            </a:r>
            <a:br>
              <a:rPr lang="en-US" sz="1400" dirty="0" smtClean="0">
                <a:solidFill>
                  <a:schemeClr val="tx2"/>
                </a:solidFill>
                <a:latin typeface="Arial" charset="0"/>
              </a:rPr>
            </a:br>
            <a:r>
              <a:rPr lang="en-US" sz="1400" dirty="0" smtClean="0">
                <a:solidFill>
                  <a:schemeClr val="tx2"/>
                </a:solidFill>
                <a:latin typeface="Arial" charset="0"/>
              </a:rPr>
              <a:t>deposited, then </a:t>
            </a:r>
            <a:r>
              <a:rPr lang="en-US" sz="1400" dirty="0" err="1" smtClean="0">
                <a:solidFill>
                  <a:schemeClr val="tx2"/>
                </a:solidFill>
                <a:latin typeface="Arial" charset="0"/>
              </a:rPr>
              <a:t>singulated</a:t>
            </a:r>
            <a:r>
              <a:rPr lang="en-US" sz="1400" dirty="0" smtClean="0">
                <a:solidFill>
                  <a:schemeClr val="tx2"/>
                </a:solidFill>
                <a:latin typeface="Arial" charset="0"/>
              </a:rPr>
              <a:t> and distributed </a:t>
            </a:r>
            <a:endParaRPr lang="en-US" sz="1400" dirty="0" smtClean="0">
              <a:solidFill>
                <a:schemeClr val="tx2"/>
              </a:solidFill>
            </a:endParaRPr>
          </a:p>
        </p:txBody>
      </p:sp>
    </p:spTree>
    <p:extLst>
      <p:ext uri="{BB962C8B-B14F-4D97-AF65-F5344CB8AC3E}">
        <p14:creationId xmlns:p14="http://schemas.microsoft.com/office/powerpoint/2010/main" val="8025550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34</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15789"/>
            <a:ext cx="4038600" cy="3719141"/>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93418"/>
            <a:ext cx="4743452" cy="3557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7" name="Rectangle 5"/>
          <p:cNvSpPr>
            <a:spLocks noChangeArrowheads="1"/>
          </p:cNvSpPr>
          <p:nvPr/>
        </p:nvSpPr>
        <p:spPr bwMode="auto">
          <a:xfrm>
            <a:off x="228600" y="4185775"/>
            <a:ext cx="3657600" cy="386225"/>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smtClean="0">
                <a:solidFill>
                  <a:schemeClr val="tx2"/>
                </a:solidFill>
              </a:rPr>
              <a:t>SEM picture courtesy of P. Siddons BNL</a:t>
            </a:r>
            <a:endParaRPr lang="en-US" sz="1400" dirty="0">
              <a:solidFill>
                <a:schemeClr val="tx2"/>
              </a:solidFill>
            </a:endParaRPr>
          </a:p>
        </p:txBody>
      </p:sp>
      <p:sp>
        <p:nvSpPr>
          <p:cNvPr id="10" name="Rectangle 3"/>
          <p:cNvSpPr txBox="1">
            <a:spLocks noChangeArrowheads="1"/>
          </p:cNvSpPr>
          <p:nvPr/>
        </p:nvSpPr>
        <p:spPr>
          <a:xfrm>
            <a:off x="4371710" y="381000"/>
            <a:ext cx="4638942" cy="2479811"/>
          </a:xfrm>
          <a:prstGeom prst="rect">
            <a:avLst/>
          </a:prstGeom>
        </p:spPr>
        <p:txBody>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marL="225425" indent="-225425">
              <a:lnSpc>
                <a:spcPct val="90000"/>
              </a:lnSpc>
              <a:buFontTx/>
              <a:buChar char="•"/>
            </a:pPr>
            <a:r>
              <a:rPr lang="en-US" sz="1600" dirty="0" smtClean="0"/>
              <a:t>Tests performed in all partner institutions </a:t>
            </a:r>
            <a:r>
              <a:rPr lang="en-US" sz="1600" dirty="0" smtClean="0"/>
              <a:t>revealed </a:t>
            </a:r>
            <a:r>
              <a:rPr lang="en-US" sz="1600" dirty="0" smtClean="0">
                <a:solidFill>
                  <a:srgbClr val="FFFF00"/>
                </a:solidFill>
              </a:rPr>
              <a:t>common problem: SHORTS</a:t>
            </a:r>
          </a:p>
          <a:p>
            <a:pPr marL="225425" indent="-225425">
              <a:lnSpc>
                <a:spcPct val="90000"/>
              </a:lnSpc>
              <a:buFontTx/>
              <a:buChar char="•"/>
            </a:pPr>
            <a:r>
              <a:rPr lang="en-US" sz="1600" dirty="0" smtClean="0">
                <a:solidFill>
                  <a:srgbClr val="FFFF00"/>
                </a:solidFill>
              </a:rPr>
              <a:t>Some 3D circuits worked properly</a:t>
            </a:r>
            <a:r>
              <a:rPr lang="en-US" sz="1600" dirty="0" smtClean="0"/>
              <a:t>, but only those that had no small and tightly spaced connections between tiers</a:t>
            </a:r>
          </a:p>
          <a:p>
            <a:pPr marL="225425" indent="-225425">
              <a:lnSpc>
                <a:spcPct val="90000"/>
              </a:lnSpc>
              <a:buFontTx/>
              <a:buChar char="•"/>
            </a:pPr>
            <a:r>
              <a:rPr lang="en-US" sz="1600" dirty="0" smtClean="0"/>
              <a:t>We were no slouch and try to analyze problem to improve it </a:t>
            </a:r>
          </a:p>
          <a:p>
            <a:pPr marL="225425" indent="-225425">
              <a:lnSpc>
                <a:spcPct val="90000"/>
              </a:lnSpc>
              <a:buFontTx/>
              <a:buChar char="•"/>
            </a:pPr>
            <a:r>
              <a:rPr lang="en-US" sz="1600" dirty="0" smtClean="0"/>
              <a:t>Evidence of some </a:t>
            </a:r>
            <a:r>
              <a:rPr lang="en-US" sz="1600" dirty="0" smtClean="0">
                <a:solidFill>
                  <a:srgbClr val="FFFF00"/>
                </a:solidFill>
              </a:rPr>
              <a:t>misalignment of wafers </a:t>
            </a:r>
            <a:r>
              <a:rPr lang="en-US" sz="1600" dirty="0" smtClean="0"/>
              <a:t>was found, </a:t>
            </a:r>
            <a:r>
              <a:rPr lang="en-US" sz="1600" dirty="0" err="1"/>
              <a:t>T</a:t>
            </a:r>
            <a:r>
              <a:rPr lang="en-US" sz="1600" dirty="0" err="1" smtClean="0"/>
              <a:t>ezzaron</a:t>
            </a:r>
            <a:r>
              <a:rPr lang="en-US" sz="1600" dirty="0" smtClean="0"/>
              <a:t> points to some </a:t>
            </a:r>
            <a:r>
              <a:rPr lang="en-US" sz="1600" dirty="0" err="1" smtClean="0"/>
              <a:t>defficiences</a:t>
            </a:r>
            <a:r>
              <a:rPr lang="en-US" sz="1600" dirty="0" smtClean="0"/>
              <a:t> of equipment</a:t>
            </a:r>
          </a:p>
        </p:txBody>
      </p:sp>
      <p:sp>
        <p:nvSpPr>
          <p:cNvPr id="11" name="Oval 10"/>
          <p:cNvSpPr/>
          <p:nvPr/>
        </p:nvSpPr>
        <p:spPr bwMode="auto">
          <a:xfrm>
            <a:off x="1143000" y="1524000"/>
            <a:ext cx="2057400" cy="1239906"/>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2" name="Rectangle 5"/>
          <p:cNvSpPr>
            <a:spLocks noChangeArrowheads="1"/>
          </p:cNvSpPr>
          <p:nvPr/>
        </p:nvSpPr>
        <p:spPr bwMode="auto">
          <a:xfrm>
            <a:off x="344760" y="228600"/>
            <a:ext cx="3236639" cy="381000"/>
          </a:xfrm>
          <a:prstGeom prst="rect">
            <a:avLst/>
          </a:prstGeom>
          <a:solidFill>
            <a:schemeClr val="bg1"/>
          </a:solidFill>
          <a:ln w="25400" algn="ctr">
            <a:solidFill>
              <a:srgbClr val="FF0000"/>
            </a:solidFill>
            <a:miter lim="800000"/>
            <a:headEnd/>
            <a:tailEnd/>
          </a:ln>
        </p:spPr>
        <p:txBody>
          <a:bodyPr wrap="none" anchor="ctr"/>
          <a:lstStyle/>
          <a:p>
            <a:pPr algn="l" eaLnBrk="1" hangingPunct="1">
              <a:buFontTx/>
              <a:buChar char="•"/>
            </a:pPr>
            <a:r>
              <a:rPr lang="pl-PL" sz="1400" dirty="0">
                <a:solidFill>
                  <a:schemeClr val="tx2"/>
                </a:solidFill>
                <a:latin typeface="Arial" charset="0"/>
              </a:rPr>
              <a:t> </a:t>
            </a:r>
            <a:r>
              <a:rPr lang="en-US" sz="1400" dirty="0" smtClean="0">
                <a:solidFill>
                  <a:schemeClr val="tx2"/>
                </a:solidFill>
                <a:latin typeface="Arial" charset="0"/>
              </a:rPr>
              <a:t>misalignment of bonding interface</a:t>
            </a:r>
            <a:endParaRPr lang="en-US" sz="1400" dirty="0" smtClean="0">
              <a:solidFill>
                <a:schemeClr val="tx2"/>
              </a:solidFill>
            </a:endParaRPr>
          </a:p>
        </p:txBody>
      </p:sp>
      <p:cxnSp>
        <p:nvCxnSpPr>
          <p:cNvPr id="9" name="Straight Arrow Connector 8"/>
          <p:cNvCxnSpPr/>
          <p:nvPr/>
        </p:nvCxnSpPr>
        <p:spPr bwMode="auto">
          <a:xfrm>
            <a:off x="1807146" y="495300"/>
            <a:ext cx="212154" cy="1028700"/>
          </a:xfrm>
          <a:prstGeom prst="straightConnector1">
            <a:avLst/>
          </a:prstGeom>
          <a:noFill/>
          <a:ln w="25400"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flipH="1" flipV="1">
            <a:off x="3581399" y="2275359"/>
            <a:ext cx="990601" cy="86841"/>
          </a:xfrm>
          <a:prstGeom prst="straightConnector1">
            <a:avLst/>
          </a:prstGeom>
          <a:noFill/>
          <a:ln w="25400" cap="flat" cmpd="sng" algn="ctr">
            <a:solidFill>
              <a:srgbClr val="FF0000"/>
            </a:solidFill>
            <a:prstDash val="solid"/>
            <a:round/>
            <a:headEnd type="none" w="med" len="med"/>
            <a:tailEnd type="arrow"/>
          </a:ln>
          <a:effectLst/>
        </p:spPr>
      </p:cxnSp>
      <p:sp>
        <p:nvSpPr>
          <p:cNvPr id="17" name="Rectangle 5"/>
          <p:cNvSpPr>
            <a:spLocks noChangeArrowheads="1"/>
          </p:cNvSpPr>
          <p:nvPr/>
        </p:nvSpPr>
        <p:spPr bwMode="auto">
          <a:xfrm>
            <a:off x="228600" y="1655694"/>
            <a:ext cx="741283"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M6 top</a:t>
            </a:r>
            <a:endParaRPr lang="en-US" sz="1800" dirty="0">
              <a:solidFill>
                <a:schemeClr val="bg1">
                  <a:lumMod val="60000"/>
                  <a:lumOff val="40000"/>
                </a:schemeClr>
              </a:solidFill>
              <a:ea typeface="ＭＳ Ｐゴシック" charset="-128"/>
            </a:endParaRPr>
          </a:p>
        </p:txBody>
      </p:sp>
      <p:sp>
        <p:nvSpPr>
          <p:cNvPr id="18" name="Rectangle 5"/>
          <p:cNvSpPr>
            <a:spLocks noChangeArrowheads="1"/>
          </p:cNvSpPr>
          <p:nvPr/>
        </p:nvSpPr>
        <p:spPr bwMode="auto">
          <a:xfrm>
            <a:off x="228599" y="2275359"/>
            <a:ext cx="741283"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M6 bot</a:t>
            </a:r>
            <a:endParaRPr lang="en-US" sz="1800" dirty="0">
              <a:solidFill>
                <a:schemeClr val="bg1">
                  <a:lumMod val="60000"/>
                  <a:lumOff val="40000"/>
                </a:schemeClr>
              </a:solidFill>
              <a:ea typeface="ＭＳ Ｐゴシック" charset="-128"/>
            </a:endParaRPr>
          </a:p>
        </p:txBody>
      </p:sp>
      <p:sp>
        <p:nvSpPr>
          <p:cNvPr id="19" name="Rectangle 3"/>
          <p:cNvSpPr txBox="1">
            <a:spLocks noChangeArrowheads="1"/>
          </p:cNvSpPr>
          <p:nvPr/>
        </p:nvSpPr>
        <p:spPr>
          <a:xfrm>
            <a:off x="228599" y="4697701"/>
            <a:ext cx="4038601" cy="1855499"/>
          </a:xfrm>
          <a:prstGeom prst="rect">
            <a:avLst/>
          </a:prstGeom>
        </p:spPr>
        <p:txBody>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marL="225425" indent="-225425">
              <a:lnSpc>
                <a:spcPct val="90000"/>
              </a:lnSpc>
              <a:buFontTx/>
              <a:buChar char="•"/>
            </a:pPr>
            <a:r>
              <a:rPr lang="en-US" sz="1600" dirty="0" smtClean="0"/>
              <a:t>Despite of misalignment in bonding of wafers, remaining (more difficult) parts of processing fully proven:</a:t>
            </a:r>
          </a:p>
          <a:p>
            <a:pPr marL="625475" lvl="1" indent="-225425">
              <a:lnSpc>
                <a:spcPct val="90000"/>
              </a:lnSpc>
              <a:buFontTx/>
              <a:buChar char="•"/>
            </a:pPr>
            <a:r>
              <a:rPr lang="en-US" sz="1200" dirty="0" smtClean="0">
                <a:solidFill>
                  <a:srgbClr val="FFFF00"/>
                </a:solidFill>
              </a:rPr>
              <a:t>Back-grinding down to TSVs’ tips</a:t>
            </a:r>
          </a:p>
          <a:p>
            <a:pPr marL="625475" lvl="1" indent="-225425">
              <a:lnSpc>
                <a:spcPct val="90000"/>
              </a:lnSpc>
              <a:buFontTx/>
              <a:buChar char="•"/>
            </a:pPr>
            <a:r>
              <a:rPr lang="en-US" sz="1200" dirty="0" smtClean="0">
                <a:solidFill>
                  <a:srgbClr val="FFFF00"/>
                </a:solidFill>
              </a:rPr>
              <a:t>Recession of Si to expose </a:t>
            </a:r>
            <a:r>
              <a:rPr lang="en-US" sz="1200" dirty="0" err="1" smtClean="0">
                <a:solidFill>
                  <a:srgbClr val="FFFF00"/>
                </a:solidFill>
              </a:rPr>
              <a:t>TSVs’s</a:t>
            </a:r>
            <a:r>
              <a:rPr lang="en-US" sz="1200" dirty="0" smtClean="0">
                <a:solidFill>
                  <a:srgbClr val="FFFF00"/>
                </a:solidFill>
              </a:rPr>
              <a:t> tips</a:t>
            </a:r>
          </a:p>
          <a:p>
            <a:pPr marL="625475" lvl="1" indent="-225425">
              <a:lnSpc>
                <a:spcPct val="90000"/>
              </a:lnSpc>
              <a:buFontTx/>
              <a:buChar char="•"/>
            </a:pPr>
            <a:r>
              <a:rPr lang="en-US" sz="1200" dirty="0" smtClean="0">
                <a:solidFill>
                  <a:srgbClr val="FFFF00"/>
                </a:solidFill>
              </a:rPr>
              <a:t>Deposition and patterning of back Al</a:t>
            </a:r>
          </a:p>
          <a:p>
            <a:pPr marL="625475" lvl="1" indent="-225425">
              <a:lnSpc>
                <a:spcPct val="90000"/>
              </a:lnSpc>
              <a:buFontTx/>
              <a:buChar char="•"/>
            </a:pPr>
            <a:r>
              <a:rPr lang="en-US" sz="1200" dirty="0" smtClean="0">
                <a:solidFill>
                  <a:srgbClr val="FFFF00"/>
                </a:solidFill>
              </a:rPr>
              <a:t>Deposition and opening of SiO</a:t>
            </a:r>
            <a:r>
              <a:rPr lang="en-US" sz="1200" baseline="-25000" dirty="0" smtClean="0">
                <a:solidFill>
                  <a:srgbClr val="FFFF00"/>
                </a:solidFill>
              </a:rPr>
              <a:t>2</a:t>
            </a:r>
            <a:r>
              <a:rPr lang="en-US" sz="1200" dirty="0" smtClean="0">
                <a:solidFill>
                  <a:srgbClr val="FFFF00"/>
                </a:solidFill>
              </a:rPr>
              <a:t> passivation</a:t>
            </a:r>
            <a:endParaRPr lang="en-US" sz="1200" dirty="0" smtClean="0">
              <a:solidFill>
                <a:srgbClr val="00FF00"/>
              </a:solidFill>
            </a:endParaRPr>
          </a:p>
          <a:p>
            <a:pPr marL="225425" indent="-225425">
              <a:lnSpc>
                <a:spcPct val="90000"/>
              </a:lnSpc>
              <a:buFontTx/>
              <a:buChar char="•"/>
            </a:pPr>
            <a:r>
              <a:rPr lang="en-US" sz="1800" dirty="0" smtClean="0">
                <a:solidFill>
                  <a:srgbClr val="00FF00"/>
                </a:solidFill>
              </a:rPr>
              <a:t>This message is super positive!!!</a:t>
            </a:r>
          </a:p>
        </p:txBody>
      </p:sp>
      <p:sp>
        <p:nvSpPr>
          <p:cNvPr id="20" name="Rectangle 5"/>
          <p:cNvSpPr>
            <a:spLocks noChangeArrowheads="1"/>
          </p:cNvSpPr>
          <p:nvPr/>
        </p:nvSpPr>
        <p:spPr bwMode="auto">
          <a:xfrm>
            <a:off x="7772400" y="2763906"/>
            <a:ext cx="741283"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TSVs</a:t>
            </a:r>
            <a:endParaRPr lang="en-US" sz="1800" dirty="0">
              <a:solidFill>
                <a:schemeClr val="bg1">
                  <a:lumMod val="60000"/>
                  <a:lumOff val="40000"/>
                </a:schemeClr>
              </a:solidFill>
              <a:ea typeface="ＭＳ Ｐゴシック" charset="-128"/>
            </a:endParaRPr>
          </a:p>
        </p:txBody>
      </p:sp>
      <p:cxnSp>
        <p:nvCxnSpPr>
          <p:cNvPr id="21" name="Straight Arrow Connector 20"/>
          <p:cNvCxnSpPr/>
          <p:nvPr/>
        </p:nvCxnSpPr>
        <p:spPr bwMode="auto">
          <a:xfrm flipH="1">
            <a:off x="7162800" y="3058642"/>
            <a:ext cx="685802" cy="1513358"/>
          </a:xfrm>
          <a:prstGeom prst="straightConnector1">
            <a:avLst/>
          </a:prstGeom>
          <a:noFill/>
          <a:ln w="25400" cap="flat" cmpd="sng" algn="ctr">
            <a:solidFill>
              <a:srgbClr val="FF0000"/>
            </a:solidFill>
            <a:prstDash val="solid"/>
            <a:round/>
            <a:headEnd type="none" w="med" len="med"/>
            <a:tailEnd type="arrow"/>
          </a:ln>
          <a:effectLst/>
        </p:spPr>
      </p:cxnSp>
      <p:sp>
        <p:nvSpPr>
          <p:cNvPr id="24" name="Rectangle 5"/>
          <p:cNvSpPr>
            <a:spLocks noChangeArrowheads="1"/>
          </p:cNvSpPr>
          <p:nvPr/>
        </p:nvSpPr>
        <p:spPr bwMode="auto">
          <a:xfrm>
            <a:off x="5181600" y="3247300"/>
            <a:ext cx="1143000"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Aluminum</a:t>
            </a:r>
            <a:endParaRPr lang="en-US" sz="1800" dirty="0">
              <a:solidFill>
                <a:schemeClr val="bg1">
                  <a:lumMod val="60000"/>
                  <a:lumOff val="40000"/>
                </a:schemeClr>
              </a:solidFill>
              <a:ea typeface="ＭＳ Ｐゴシック" charset="-128"/>
            </a:endParaRPr>
          </a:p>
        </p:txBody>
      </p:sp>
      <p:sp>
        <p:nvSpPr>
          <p:cNvPr id="25" name="Rectangle 5"/>
          <p:cNvSpPr>
            <a:spLocks noChangeArrowheads="1"/>
          </p:cNvSpPr>
          <p:nvPr/>
        </p:nvSpPr>
        <p:spPr bwMode="auto">
          <a:xfrm>
            <a:off x="4371710" y="2963746"/>
            <a:ext cx="741283"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oxide</a:t>
            </a:r>
            <a:endParaRPr lang="en-US" sz="1800" dirty="0">
              <a:solidFill>
                <a:schemeClr val="bg1">
                  <a:lumMod val="60000"/>
                  <a:lumOff val="40000"/>
                </a:schemeClr>
              </a:solidFill>
              <a:ea typeface="ＭＳ Ｐゴシック" charset="-128"/>
            </a:endParaRPr>
          </a:p>
        </p:txBody>
      </p:sp>
      <p:sp>
        <p:nvSpPr>
          <p:cNvPr id="26" name="Rectangle 5"/>
          <p:cNvSpPr>
            <a:spLocks noChangeArrowheads="1"/>
          </p:cNvSpPr>
          <p:nvPr/>
        </p:nvSpPr>
        <p:spPr bwMode="auto">
          <a:xfrm>
            <a:off x="6019799" y="2793206"/>
            <a:ext cx="1600201"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Back-thinned</a:t>
            </a:r>
            <a:endParaRPr lang="en-US" sz="1800" dirty="0">
              <a:solidFill>
                <a:schemeClr val="bg1">
                  <a:lumMod val="60000"/>
                  <a:lumOff val="40000"/>
                </a:schemeClr>
              </a:solidFill>
              <a:ea typeface="ＭＳ Ｐゴシック" charset="-128"/>
            </a:endParaRPr>
          </a:p>
        </p:txBody>
      </p:sp>
      <p:cxnSp>
        <p:nvCxnSpPr>
          <p:cNvPr id="27" name="Straight Arrow Connector 26"/>
          <p:cNvCxnSpPr/>
          <p:nvPr/>
        </p:nvCxnSpPr>
        <p:spPr bwMode="auto">
          <a:xfrm>
            <a:off x="7010400" y="3150394"/>
            <a:ext cx="304800" cy="275500"/>
          </a:xfrm>
          <a:prstGeom prst="straightConnector1">
            <a:avLst/>
          </a:prstGeom>
          <a:noFill/>
          <a:ln w="25400" cap="flat" cmpd="sng" algn="ctr">
            <a:solidFill>
              <a:srgbClr val="FF0000"/>
            </a:solidFill>
            <a:prstDash val="solid"/>
            <a:round/>
            <a:headEnd type="none" w="med" len="med"/>
            <a:tailEnd type="arrow"/>
          </a:ln>
          <a:effectLst/>
        </p:spPr>
      </p:cxnSp>
      <p:cxnSp>
        <p:nvCxnSpPr>
          <p:cNvPr id="30" name="Straight Arrow Connector 29"/>
          <p:cNvCxnSpPr/>
          <p:nvPr/>
        </p:nvCxnSpPr>
        <p:spPr bwMode="auto">
          <a:xfrm>
            <a:off x="6172200" y="3598413"/>
            <a:ext cx="152400" cy="973587"/>
          </a:xfrm>
          <a:prstGeom prst="straightConnector1">
            <a:avLst/>
          </a:prstGeom>
          <a:noFill/>
          <a:ln w="25400" cap="flat" cmpd="sng" algn="ctr">
            <a:solidFill>
              <a:srgbClr val="FF0000"/>
            </a:solidFill>
            <a:prstDash val="solid"/>
            <a:round/>
            <a:headEnd type="none" w="med" len="med"/>
            <a:tailEnd type="arrow"/>
          </a:ln>
          <a:effectLst/>
        </p:spPr>
      </p:cxnSp>
      <p:cxnSp>
        <p:nvCxnSpPr>
          <p:cNvPr id="32" name="Straight Arrow Connector 31"/>
          <p:cNvCxnSpPr/>
          <p:nvPr/>
        </p:nvCxnSpPr>
        <p:spPr bwMode="auto">
          <a:xfrm>
            <a:off x="4876800" y="3288144"/>
            <a:ext cx="152400" cy="1207656"/>
          </a:xfrm>
          <a:prstGeom prst="straightConnector1">
            <a:avLst/>
          </a:prstGeom>
          <a:no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1611396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5"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4F55BA3C-FBC4-4939-A9BB-88010B3F4035}" type="slidenum">
              <a:rPr lang="en-US" sz="1200" b="0">
                <a:solidFill>
                  <a:srgbClr val="FFFFFF"/>
                </a:solidFill>
              </a:rPr>
              <a:pPr algn="l" eaLnBrk="1" hangingPunct="1">
                <a:spcBef>
                  <a:spcPct val="0"/>
                </a:spcBef>
                <a:buClrTx/>
                <a:buSzTx/>
                <a:buFontTx/>
                <a:buNone/>
              </a:pPr>
              <a:t>35</a:t>
            </a:fld>
            <a:endParaRPr lang="en-US" sz="1200" b="0">
              <a:solidFill>
                <a:srgbClr val="FFFFFF"/>
              </a:solidFill>
            </a:endParaRPr>
          </a:p>
        </p:txBody>
      </p:sp>
      <p:sp>
        <p:nvSpPr>
          <p:cNvPr id="17" name="Title 3"/>
          <p:cNvSpPr>
            <a:spLocks/>
          </p:cNvSpPr>
          <p:nvPr/>
        </p:nvSpPr>
        <p:spPr bwMode="auto">
          <a:xfrm>
            <a:off x="228600" y="381000"/>
            <a:ext cx="74676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Benefit from </a:t>
            </a:r>
            <a:r>
              <a:rPr lang="en-US" dirty="0" err="1" smtClean="0">
                <a:solidFill>
                  <a:srgbClr val="00FF00"/>
                </a:solidFill>
              </a:rPr>
              <a:t>Fermilab</a:t>
            </a:r>
            <a:r>
              <a:rPr lang="en-US" dirty="0" smtClean="0">
                <a:solidFill>
                  <a:srgbClr val="00FF00"/>
                </a:solidFill>
              </a:rPr>
              <a:t> pioneering 3D-IC work</a:t>
            </a:r>
            <a:endParaRPr lang="en-US" dirty="0">
              <a:solidFill>
                <a:srgbClr val="00FF00"/>
              </a:solidFill>
            </a:endParaRPr>
          </a:p>
        </p:txBody>
      </p:sp>
      <p:pic>
        <p:nvPicPr>
          <p:cNvPr id="1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2438400"/>
            <a:ext cx="5364481" cy="22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7"/>
          <p:cNvSpPr>
            <a:spLocks noChangeShapeType="1"/>
          </p:cNvSpPr>
          <p:nvPr/>
        </p:nvSpPr>
        <p:spPr bwMode="auto">
          <a:xfrm>
            <a:off x="1615441" y="2247900"/>
            <a:ext cx="0" cy="4191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 name="Line 19"/>
          <p:cNvSpPr>
            <a:spLocks noChangeShapeType="1"/>
          </p:cNvSpPr>
          <p:nvPr/>
        </p:nvSpPr>
        <p:spPr bwMode="auto">
          <a:xfrm>
            <a:off x="1920241" y="2247900"/>
            <a:ext cx="0" cy="4191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 name="Line 21"/>
          <p:cNvSpPr>
            <a:spLocks noChangeShapeType="1"/>
          </p:cNvSpPr>
          <p:nvPr/>
        </p:nvSpPr>
        <p:spPr bwMode="auto">
          <a:xfrm>
            <a:off x="2225041" y="2247900"/>
            <a:ext cx="0" cy="4191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 name="Line 23"/>
          <p:cNvSpPr>
            <a:spLocks noChangeShapeType="1"/>
          </p:cNvSpPr>
          <p:nvPr/>
        </p:nvSpPr>
        <p:spPr bwMode="auto">
          <a:xfrm>
            <a:off x="2529841" y="2247900"/>
            <a:ext cx="0" cy="4191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 name="Line 25"/>
          <p:cNvSpPr>
            <a:spLocks noChangeShapeType="1"/>
          </p:cNvSpPr>
          <p:nvPr/>
        </p:nvSpPr>
        <p:spPr bwMode="auto">
          <a:xfrm>
            <a:off x="2834641" y="2247900"/>
            <a:ext cx="0" cy="4191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5" name="Line 27"/>
          <p:cNvSpPr>
            <a:spLocks noChangeShapeType="1"/>
          </p:cNvSpPr>
          <p:nvPr/>
        </p:nvSpPr>
        <p:spPr bwMode="auto">
          <a:xfrm>
            <a:off x="3139441" y="2247900"/>
            <a:ext cx="0" cy="4191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 name="Rectangle 5"/>
          <p:cNvSpPr>
            <a:spLocks noChangeArrowheads="1"/>
          </p:cNvSpPr>
          <p:nvPr/>
        </p:nvSpPr>
        <p:spPr bwMode="auto">
          <a:xfrm>
            <a:off x="1234441" y="2004060"/>
            <a:ext cx="2362201" cy="251460"/>
          </a:xfrm>
          <a:prstGeom prst="rect">
            <a:avLst/>
          </a:prstGeom>
          <a:solidFill>
            <a:schemeClr val="tx1">
              <a:alpha val="39999"/>
            </a:schemeClr>
          </a:solidFill>
          <a:ln>
            <a:noFill/>
          </a:ln>
          <a:extLst>
            <a:ext uri="{91240B29-F687-4F45-9708-019B960494DF}">
              <a14:hiddenLine xmlns:a14="http://schemas.microsoft.com/office/drawing/2010/main" w="38100" algn="ctr">
                <a:solidFill>
                  <a:schemeClr val="bg1"/>
                </a:solidFill>
                <a:miter lim="800000"/>
                <a:headEnd/>
                <a:tailEnd/>
              </a14:hiddenLine>
            </a:ext>
          </a:extLst>
        </p:spPr>
        <p:txBody>
          <a:bodyPr wrap="none" anchor="ctr"/>
          <a:lstStyle/>
          <a:p>
            <a:pPr algn="ctr">
              <a:spcBef>
                <a:spcPct val="0"/>
              </a:spcBef>
              <a:buClrTx/>
              <a:buSzTx/>
              <a:buFontTx/>
              <a:buNone/>
            </a:pPr>
            <a:r>
              <a:rPr lang="pl-PL" sz="1800"/>
              <a:t>-- transfer --</a:t>
            </a:r>
            <a:endParaRPr lang="en-US" sz="1800"/>
          </a:p>
        </p:txBody>
      </p:sp>
      <p:sp>
        <p:nvSpPr>
          <p:cNvPr id="28" name="Content Placeholder 2"/>
          <p:cNvSpPr txBox="1">
            <a:spLocks/>
          </p:cNvSpPr>
          <p:nvPr/>
        </p:nvSpPr>
        <p:spPr>
          <a:xfrm>
            <a:off x="336179" y="855515"/>
            <a:ext cx="8229600" cy="744685"/>
          </a:xfrm>
          <a:prstGeom prst="rect">
            <a:avLst/>
          </a:prstGeom>
        </p:spPr>
        <p:txBody>
          <a:bodyPr>
            <a:normAutofit/>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a:buFont typeface="Arial" pitchFamily="34" charset="0"/>
              <a:buChar char="•"/>
            </a:pPr>
            <a:r>
              <a:rPr lang="en-US" sz="2000" dirty="0" err="1" smtClean="0"/>
              <a:t>Fermilab</a:t>
            </a:r>
            <a:r>
              <a:rPr lang="en-US" sz="2000" dirty="0" smtClean="0"/>
              <a:t> has </a:t>
            </a:r>
            <a:r>
              <a:rPr lang="en-US" sz="2000" dirty="0" smtClean="0">
                <a:solidFill>
                  <a:srgbClr val="FFFF00"/>
                </a:solidFill>
              </a:rPr>
              <a:t>transferred knowledge to MOSIS/CMP/CMC </a:t>
            </a:r>
            <a:r>
              <a:rPr lang="en-US" sz="2000" dirty="0" smtClean="0"/>
              <a:t>to take over responsibility for future submissions</a:t>
            </a:r>
          </a:p>
        </p:txBody>
      </p:sp>
      <p:sp>
        <p:nvSpPr>
          <p:cNvPr id="29" name="Content Placeholder 2"/>
          <p:cNvSpPr txBox="1">
            <a:spLocks/>
          </p:cNvSpPr>
          <p:nvPr/>
        </p:nvSpPr>
        <p:spPr bwMode="auto">
          <a:xfrm>
            <a:off x="228600" y="4724400"/>
            <a:ext cx="5364481" cy="1752600"/>
          </a:xfrm>
          <a:prstGeom prst="rect">
            <a:avLst/>
          </a:prstGeom>
          <a:solidFill>
            <a:schemeClr val="bg1"/>
          </a:solidFill>
          <a:ln>
            <a:noFill/>
          </a:ln>
          <a:extLst>
            <a:ext uri="{91240B29-F687-4F45-9708-019B960494DF}">
              <a14:hiddenLine xmlns:a14="http://schemas.microsoft.com/office/drawing/2010/main" w="25400">
                <a:solidFill>
                  <a:srgbClr val="FF0000"/>
                </a:solidFill>
                <a:miter lim="800000"/>
                <a:headEnd/>
                <a:tailEnd/>
              </a14:hiddenLine>
            </a:ext>
          </a:extLst>
        </p:spPr>
        <p:txBody>
          <a:bodyPr lIns="0" tIns="0" rIns="0" bIns="0"/>
          <a:lstStyle>
            <a:lvl1pPr defTabSz="4168775" eaLnBrk="0" hangingPunct="0">
              <a:defRPr sz="2400">
                <a:solidFill>
                  <a:schemeClr val="tx1"/>
                </a:solidFill>
                <a:latin typeface="Arial" charset="0"/>
                <a:ea typeface="ＭＳ Ｐゴシック" charset="-128"/>
              </a:defRPr>
            </a:lvl1pPr>
            <a:lvl2pPr marL="742950" indent="-285750" defTabSz="4168775" eaLnBrk="0" hangingPunct="0">
              <a:defRPr sz="2400">
                <a:solidFill>
                  <a:schemeClr val="tx1"/>
                </a:solidFill>
                <a:latin typeface="Arial" charset="0"/>
                <a:ea typeface="ＭＳ Ｐゴシック" charset="-128"/>
              </a:defRPr>
            </a:lvl2pPr>
            <a:lvl3pPr marL="1143000" indent="-228600" defTabSz="4168775" eaLnBrk="0" hangingPunct="0">
              <a:defRPr sz="2400">
                <a:solidFill>
                  <a:schemeClr val="tx1"/>
                </a:solidFill>
                <a:latin typeface="Arial" charset="0"/>
                <a:ea typeface="ＭＳ Ｐゴシック" charset="-128"/>
              </a:defRPr>
            </a:lvl3pPr>
            <a:lvl4pPr marL="1600200" indent="-228600" defTabSz="4168775" eaLnBrk="0" hangingPunct="0">
              <a:defRPr sz="2400">
                <a:solidFill>
                  <a:schemeClr val="tx1"/>
                </a:solidFill>
                <a:latin typeface="Arial" charset="0"/>
                <a:ea typeface="ＭＳ Ｐゴシック" charset="-128"/>
              </a:defRPr>
            </a:lvl4pPr>
            <a:lvl5pPr marL="2057400" indent="-228600" defTabSz="4168775" eaLnBrk="0" hangingPunct="0">
              <a:defRPr sz="2400">
                <a:solidFill>
                  <a:schemeClr val="tx1"/>
                </a:solidFill>
                <a:latin typeface="Arial" charset="0"/>
                <a:ea typeface="ＭＳ Ｐゴシック" charset="-128"/>
              </a:defRPr>
            </a:lvl5pPr>
            <a:lvl6pPr marL="2514600" indent="-228600" algn="r" defTabSz="4168775"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168775"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168775"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168775"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marL="285750" indent="-285750" algn="l" eaLnBrk="1" hangingPunct="1">
              <a:buClrTx/>
              <a:buSzTx/>
              <a:buFont typeface="Arial" pitchFamily="34" charset="0"/>
              <a:buChar char="•"/>
            </a:pPr>
            <a:r>
              <a:rPr lang="en-US" sz="1800" b="0" dirty="0" smtClean="0">
                <a:solidFill>
                  <a:srgbClr val="FFFF00"/>
                </a:solidFill>
                <a:latin typeface="Calibri" pitchFamily="34" charset="0"/>
              </a:rPr>
              <a:t>First MOSIS</a:t>
            </a:r>
            <a:r>
              <a:rPr lang="pl-PL" sz="1800" b="0" dirty="0" smtClean="0">
                <a:solidFill>
                  <a:srgbClr val="FFFF00"/>
                </a:solidFill>
                <a:latin typeface="Calibri" pitchFamily="34" charset="0"/>
              </a:rPr>
              <a:t> run</a:t>
            </a:r>
            <a:r>
              <a:rPr lang="en-US" sz="1800" b="0" dirty="0" smtClean="0">
                <a:solidFill>
                  <a:srgbClr val="FFFF00"/>
                </a:solidFill>
                <a:latin typeface="Calibri" pitchFamily="34" charset="0"/>
              </a:rPr>
              <a:t> taped out 11/2011</a:t>
            </a:r>
            <a:r>
              <a:rPr lang="pl-PL" sz="1800" b="0" dirty="0" smtClean="0">
                <a:solidFill>
                  <a:srgbClr val="FFFF00"/>
                </a:solidFill>
                <a:latin typeface="Calibri" pitchFamily="34" charset="0"/>
              </a:rPr>
              <a:t> </a:t>
            </a:r>
            <a:r>
              <a:rPr lang="en-US" sz="1800" b="0" dirty="0" smtClean="0">
                <a:latin typeface="Calibri" pitchFamily="34" charset="0"/>
              </a:rPr>
              <a:t>(</a:t>
            </a:r>
            <a:r>
              <a:rPr lang="pl-PL" sz="1800" b="0" dirty="0" smtClean="0">
                <a:latin typeface="Calibri" pitchFamily="34" charset="0"/>
              </a:rPr>
              <a:t>CMP/CMC/MOSIS partnership</a:t>
            </a:r>
            <a:r>
              <a:rPr lang="en-US" sz="1800" b="0" dirty="0" smtClean="0">
                <a:latin typeface="Calibri" pitchFamily="34" charset="0"/>
              </a:rPr>
              <a:t>) – 3D design kit built by CMP based on data from </a:t>
            </a:r>
            <a:r>
              <a:rPr lang="en-US" sz="1800" b="0" dirty="0" err="1" smtClean="0">
                <a:latin typeface="Calibri" pitchFamily="34" charset="0"/>
              </a:rPr>
              <a:t>Tezzaron</a:t>
            </a:r>
            <a:r>
              <a:rPr lang="en-US" sz="1800" b="0" dirty="0" smtClean="0">
                <a:latin typeface="Calibri" pitchFamily="34" charset="0"/>
              </a:rPr>
              <a:t>, NCSU and </a:t>
            </a:r>
            <a:r>
              <a:rPr lang="en-US" sz="1800" b="0" dirty="0" err="1" smtClean="0">
                <a:latin typeface="Calibri" pitchFamily="34" charset="0"/>
              </a:rPr>
              <a:t>Fermilab</a:t>
            </a:r>
            <a:r>
              <a:rPr lang="en-US" sz="1800" b="0" dirty="0" smtClean="0">
                <a:latin typeface="Calibri" pitchFamily="34" charset="0"/>
              </a:rPr>
              <a:t> and others</a:t>
            </a:r>
          </a:p>
          <a:p>
            <a:pPr marL="285750" indent="-285750" algn="l" eaLnBrk="1" hangingPunct="1">
              <a:buClrTx/>
              <a:buSzTx/>
              <a:buFont typeface="Arial" pitchFamily="34" charset="0"/>
              <a:buChar char="•"/>
            </a:pPr>
            <a:r>
              <a:rPr lang="en-US" sz="1800" b="0" dirty="0" smtClean="0">
                <a:latin typeface="Calibri" pitchFamily="34" charset="0"/>
              </a:rPr>
              <a:t>MOSIS after careful analyzes, concluded </a:t>
            </a:r>
            <a:r>
              <a:rPr lang="en-US" sz="1800" b="0" dirty="0" smtClean="0">
                <a:solidFill>
                  <a:srgbClr val="FFFF00"/>
                </a:solidFill>
                <a:latin typeface="Calibri" pitchFamily="34" charset="0"/>
              </a:rPr>
              <a:t>on positive outcome of the DARPA run</a:t>
            </a:r>
            <a:r>
              <a:rPr lang="en-US" sz="1800" b="0" dirty="0" smtClean="0">
                <a:latin typeface="Calibri" pitchFamily="34" charset="0"/>
              </a:rPr>
              <a:t> and decided to carry out the submission for the customers!!!</a:t>
            </a:r>
            <a:endParaRPr lang="en-US" sz="1800" b="0" dirty="0">
              <a:latin typeface="Calibri" pitchFamily="34" charset="0"/>
            </a:endParaRPr>
          </a:p>
        </p:txBody>
      </p:sp>
      <p:sp>
        <p:nvSpPr>
          <p:cNvPr id="32" name="Content Placeholder 2"/>
          <p:cNvSpPr txBox="1">
            <a:spLocks/>
          </p:cNvSpPr>
          <p:nvPr/>
        </p:nvSpPr>
        <p:spPr>
          <a:xfrm>
            <a:off x="5410200" y="1600200"/>
            <a:ext cx="3581400" cy="2819400"/>
          </a:xfrm>
          <a:prstGeom prst="rect">
            <a:avLst/>
          </a:prstGeom>
        </p:spPr>
        <p:txBody>
          <a:bodyPr>
            <a:normAutofit/>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a:spcBef>
                <a:spcPts val="600"/>
              </a:spcBef>
              <a:buFont typeface="Arial" pitchFamily="34" charset="0"/>
              <a:buChar char="•"/>
            </a:pPr>
            <a:r>
              <a:rPr lang="en-US" sz="1800" b="0" dirty="0" err="1" smtClean="0"/>
              <a:t>Fermilab</a:t>
            </a:r>
            <a:r>
              <a:rPr lang="en-US" sz="1800" b="0" dirty="0" smtClean="0"/>
              <a:t> is present on the MOSIS 3D MPW run with  a small 2x6mm</a:t>
            </a:r>
            <a:r>
              <a:rPr lang="en-US" sz="1800" b="0" baseline="30000" dirty="0" smtClean="0"/>
              <a:t>2</a:t>
            </a:r>
            <a:r>
              <a:rPr lang="en-US" sz="1800" b="0" dirty="0" smtClean="0"/>
              <a:t> test chip containing blocks of NMOS devices </a:t>
            </a:r>
            <a:r>
              <a:rPr lang="en-US" sz="1800" b="0" dirty="0" smtClean="0"/>
              <a:t>with layout optimized for characterization of HCE degradation </a:t>
            </a:r>
            <a:r>
              <a:rPr lang="en-US" sz="1600" b="0" dirty="0" smtClean="0"/>
              <a:t>(</a:t>
            </a:r>
            <a:r>
              <a:rPr lang="en-US" sz="1600" b="0" dirty="0" err="1" smtClean="0"/>
              <a:t>lAr</a:t>
            </a:r>
            <a:r>
              <a:rPr lang="en-US" sz="1600" b="0" dirty="0" smtClean="0"/>
              <a:t> TPC @ LBNE)</a:t>
            </a:r>
            <a:r>
              <a:rPr lang="en-US" sz="1800" b="0" dirty="0" smtClean="0"/>
              <a:t> </a:t>
            </a:r>
            <a:r>
              <a:rPr lang="en-US" sz="1800" b="0" dirty="0" smtClean="0"/>
              <a:t>  </a:t>
            </a:r>
            <a:endParaRPr lang="en-US" sz="1800" b="0" dirty="0"/>
          </a:p>
        </p:txBody>
      </p:sp>
      <p:pic>
        <p:nvPicPr>
          <p:cNvPr id="33" name="Picture 40" descr="FermiLogo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4441" y="1553250"/>
            <a:ext cx="2362201" cy="42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4924" y="3879850"/>
            <a:ext cx="3266825" cy="11493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4924" y="5359076"/>
            <a:ext cx="3266825" cy="1117924"/>
          </a:xfrm>
          <a:prstGeom prst="rect">
            <a:avLst/>
          </a:prstGeom>
        </p:spPr>
      </p:pic>
      <p:sp>
        <p:nvSpPr>
          <p:cNvPr id="37" name="Rectangle 5"/>
          <p:cNvSpPr>
            <a:spLocks noChangeArrowheads="1"/>
          </p:cNvSpPr>
          <p:nvPr/>
        </p:nvSpPr>
        <p:spPr bwMode="auto">
          <a:xfrm>
            <a:off x="5791200" y="3631406"/>
            <a:ext cx="1143000"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TXTY2 bot </a:t>
            </a:r>
            <a:endParaRPr lang="en-US" sz="1800" dirty="0">
              <a:solidFill>
                <a:schemeClr val="bg1">
                  <a:lumMod val="60000"/>
                  <a:lumOff val="40000"/>
                </a:schemeClr>
              </a:solidFill>
              <a:ea typeface="ＭＳ Ｐゴシック" charset="-128"/>
            </a:endParaRPr>
          </a:p>
        </p:txBody>
      </p:sp>
      <p:sp>
        <p:nvSpPr>
          <p:cNvPr id="38" name="Rectangle 5"/>
          <p:cNvSpPr>
            <a:spLocks noChangeArrowheads="1"/>
          </p:cNvSpPr>
          <p:nvPr/>
        </p:nvSpPr>
        <p:spPr bwMode="auto">
          <a:xfrm>
            <a:off x="5756564" y="5105400"/>
            <a:ext cx="1143000"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TXTY2 top </a:t>
            </a:r>
            <a:endParaRPr lang="en-US" sz="1800" dirty="0">
              <a:solidFill>
                <a:schemeClr val="bg1">
                  <a:lumMod val="60000"/>
                  <a:lumOff val="40000"/>
                </a:schemeClr>
              </a:solidFill>
              <a:ea typeface="ＭＳ Ｐゴシック" charset="-128"/>
            </a:endParaRPr>
          </a:p>
        </p:txBody>
      </p:sp>
      <p:sp>
        <p:nvSpPr>
          <p:cNvPr id="39"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219200"/>
            <a:ext cx="4800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Object 14"/>
          <p:cNvGraphicFramePr>
            <a:graphicFrameLocks noGrp="1" noChangeAspect="1"/>
          </p:cNvGraphicFramePr>
          <p:nvPr>
            <p:extLst>
              <p:ext uri="{D42A27DB-BD31-4B8C-83A1-F6EECF244321}">
                <p14:modId xmlns:p14="http://schemas.microsoft.com/office/powerpoint/2010/main" val="2881557194"/>
              </p:ext>
            </p:extLst>
          </p:nvPr>
        </p:nvGraphicFramePr>
        <p:xfrm>
          <a:off x="228600" y="4724400"/>
          <a:ext cx="2425700" cy="1888812"/>
        </p:xfrm>
        <a:graphic>
          <a:graphicData uri="http://schemas.openxmlformats.org/presentationml/2006/ole">
            <mc:AlternateContent xmlns:mc="http://schemas.openxmlformats.org/markup-compatibility/2006">
              <mc:Choice xmlns:v="urn:schemas-microsoft-com:vml" Requires="v">
                <p:oleObj spid="_x0000_s49420" r:id="rId4" imgW="7173000" imgH="2592000" progId="Canvas.Drawing.X">
                  <p:embed/>
                </p:oleObj>
              </mc:Choice>
              <mc:Fallback>
                <p:oleObj r:id="rId4" imgW="7173000" imgH="2592000" progId="Canvas.Drawing.X">
                  <p:embed/>
                  <p:pic>
                    <p:nvPicPr>
                      <p:cNvPr id="0" name="Object 28"/>
                      <p:cNvPicPr>
                        <a:picLocks noGrp="1" noChangeAspect="1" noChangeArrowheads="1"/>
                      </p:cNvPicPr>
                      <p:nvPr/>
                    </p:nvPicPr>
                    <p:blipFill>
                      <a:blip r:embed="rId5">
                        <a:extLst>
                          <a:ext uri="{28A0092B-C50C-407E-A947-70E740481C1C}">
                            <a14:useLocalDpi xmlns:a14="http://schemas.microsoft.com/office/drawing/2010/main" val="0"/>
                          </a:ext>
                        </a:extLst>
                      </a:blip>
                      <a:srcRect r="53540"/>
                      <a:stretch>
                        <a:fillRect/>
                      </a:stretch>
                    </p:blipFill>
                    <p:spPr bwMode="auto">
                      <a:xfrm>
                        <a:off x="228600" y="4724400"/>
                        <a:ext cx="2425700" cy="1888812"/>
                      </a:xfrm>
                      <a:prstGeom prst="rect">
                        <a:avLst/>
                      </a:prstGeom>
                      <a:noFill/>
                      <a:ln>
                        <a:noFill/>
                      </a:ln>
                      <a:effectLst/>
                    </p:spPr>
                  </p:pic>
                </p:oleObj>
              </mc:Fallback>
            </mc:AlternateContent>
          </a:graphicData>
        </a:graphic>
      </p:graphicFrame>
      <p:sp>
        <p:nvSpPr>
          <p:cNvPr id="3" name="Slide Number Placeholder 2"/>
          <p:cNvSpPr>
            <a:spLocks noGrp="1"/>
          </p:cNvSpPr>
          <p:nvPr>
            <p:ph type="sldNum" sz="quarter" idx="11"/>
          </p:nvPr>
        </p:nvSpPr>
        <p:spPr/>
        <p:txBody>
          <a:bodyPr/>
          <a:lstStyle/>
          <a:p>
            <a:fld id="{1F597AEA-F634-4E04-B1E3-4A37FE116748}" type="slidenum">
              <a:rPr lang="en-US" smtClean="0"/>
              <a:pPr/>
              <a:t>36</a:t>
            </a:fld>
            <a:endParaRPr lang="en-US"/>
          </a:p>
        </p:txBody>
      </p:sp>
      <p:sp>
        <p:nvSpPr>
          <p:cNvPr id="4" name="Title 3"/>
          <p:cNvSpPr>
            <a:spLocks/>
          </p:cNvSpPr>
          <p:nvPr/>
        </p:nvSpPr>
        <p:spPr bwMode="auto">
          <a:xfrm>
            <a:off x="228600" y="381000"/>
            <a:ext cx="74676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Review of 3D designs in </a:t>
            </a:r>
            <a:r>
              <a:rPr lang="en-US" dirty="0" err="1" smtClean="0">
                <a:solidFill>
                  <a:srgbClr val="00FF00"/>
                </a:solidFill>
              </a:rPr>
              <a:t>Fermilab</a:t>
            </a:r>
            <a:r>
              <a:rPr lang="en-US" dirty="0" smtClean="0">
                <a:solidFill>
                  <a:srgbClr val="00FF00"/>
                </a:solidFill>
              </a:rPr>
              <a:t> MPW: </a:t>
            </a:r>
            <a:r>
              <a:rPr lang="en-US" dirty="0" smtClean="0">
                <a:solidFill>
                  <a:srgbClr val="FFFF00"/>
                </a:solidFill>
              </a:rPr>
              <a:t>VIP2b</a:t>
            </a:r>
            <a:endParaRPr lang="en-US" dirty="0">
              <a:solidFill>
                <a:srgbClr val="FFFF00"/>
              </a:solidFill>
            </a:endParaRPr>
          </a:p>
        </p:txBody>
      </p:sp>
      <p:sp>
        <p:nvSpPr>
          <p:cNvPr id="5"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7" name="Rectangle 3"/>
          <p:cNvSpPr txBox="1">
            <a:spLocks noChangeArrowheads="1"/>
          </p:cNvSpPr>
          <p:nvPr/>
        </p:nvSpPr>
        <p:spPr bwMode="auto">
          <a:xfrm>
            <a:off x="5292725" y="874712"/>
            <a:ext cx="3671888" cy="3316288"/>
          </a:xfrm>
          <a:prstGeom prst="rect">
            <a:avLst/>
          </a:prstGeom>
          <a:solidFill>
            <a:schemeClr val="bg1"/>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a:lstStyle>
            <a:lvl1pPr marL="171450" indent="-171450">
              <a:defRPr sz="2000" b="1">
                <a:solidFill>
                  <a:srgbClr val="0000FF"/>
                </a:solidFill>
                <a:latin typeface="Times New Roman" pitchFamily="18" charset="0"/>
              </a:defRPr>
            </a:lvl1pPr>
            <a:lvl2pPr marL="171450" indent="-171450">
              <a:defRPr sz="2000" b="1">
                <a:solidFill>
                  <a:srgbClr val="0000FF"/>
                </a:solidFill>
                <a:latin typeface="Times New Roman" pitchFamily="18" charset="0"/>
              </a:defRPr>
            </a:lvl2pPr>
            <a:lvl3pPr marL="171450" indent="-171450">
              <a:defRPr sz="2000" b="1">
                <a:solidFill>
                  <a:srgbClr val="0000FF"/>
                </a:solidFill>
                <a:latin typeface="Times New Roman" pitchFamily="18" charset="0"/>
              </a:defRPr>
            </a:lvl3pPr>
            <a:lvl4pPr marL="1600200" indent="-228600">
              <a:defRPr sz="2000" b="1">
                <a:solidFill>
                  <a:srgbClr val="0000FF"/>
                </a:solidFill>
                <a:latin typeface="Times New Roman" pitchFamily="18" charset="0"/>
              </a:defRPr>
            </a:lvl4pPr>
            <a:lvl5pPr marL="2057400" indent="-228600">
              <a:defRPr sz="2000" b="1">
                <a:solidFill>
                  <a:srgbClr val="0000FF"/>
                </a:solidFill>
                <a:latin typeface="Times New Roman" pitchFamily="18" charset="0"/>
              </a:defRPr>
            </a:lvl5pPr>
            <a:lvl6pPr marL="2514600" indent="-228600" eaLnBrk="0" fontAlgn="base" hangingPunct="0">
              <a:spcBef>
                <a:spcPct val="0"/>
              </a:spcBef>
              <a:spcAft>
                <a:spcPct val="0"/>
              </a:spcAft>
              <a:defRPr sz="2000" b="1">
                <a:solidFill>
                  <a:srgbClr val="0000FF"/>
                </a:solidFill>
                <a:latin typeface="Times New Roman" pitchFamily="18" charset="0"/>
              </a:defRPr>
            </a:lvl6pPr>
            <a:lvl7pPr marL="2971800" indent="-228600" eaLnBrk="0" fontAlgn="base" hangingPunct="0">
              <a:spcBef>
                <a:spcPct val="0"/>
              </a:spcBef>
              <a:spcAft>
                <a:spcPct val="0"/>
              </a:spcAft>
              <a:defRPr sz="2000" b="1">
                <a:solidFill>
                  <a:srgbClr val="0000FF"/>
                </a:solidFill>
                <a:latin typeface="Times New Roman" pitchFamily="18" charset="0"/>
              </a:defRPr>
            </a:lvl7pPr>
            <a:lvl8pPr marL="3429000" indent="-228600" eaLnBrk="0" fontAlgn="base" hangingPunct="0">
              <a:spcBef>
                <a:spcPct val="0"/>
              </a:spcBef>
              <a:spcAft>
                <a:spcPct val="0"/>
              </a:spcAft>
              <a:defRPr sz="2000" b="1">
                <a:solidFill>
                  <a:srgbClr val="0000FF"/>
                </a:solidFill>
                <a:latin typeface="Times New Roman" pitchFamily="18" charset="0"/>
              </a:defRPr>
            </a:lvl8pPr>
            <a:lvl9pPr marL="3886200" indent="-228600" eaLnBrk="0" fontAlgn="base" hangingPunct="0">
              <a:spcBef>
                <a:spcPct val="0"/>
              </a:spcBef>
              <a:spcAft>
                <a:spcPct val="0"/>
              </a:spcAft>
              <a:defRPr sz="2000" b="1">
                <a:solidFill>
                  <a:srgbClr val="0000FF"/>
                </a:solidFill>
                <a:latin typeface="Times New Roman" pitchFamily="18" charset="0"/>
              </a:defRPr>
            </a:lvl9pPr>
          </a:lstStyle>
          <a:p>
            <a:pPr lvl="1" algn="l" eaLnBrk="1" hangingPunct="1">
              <a:lnSpc>
                <a:spcPts val="1400"/>
              </a:lnSpc>
              <a:spcBef>
                <a:spcPts val="600"/>
              </a:spcBef>
              <a:buFontTx/>
              <a:buChar char="–"/>
            </a:pPr>
            <a:r>
              <a:rPr lang="pl-PL" sz="1500" dirty="0">
                <a:solidFill>
                  <a:srgbClr val="FFFF00"/>
                </a:solidFill>
                <a:latin typeface="Arial" pitchFamily="34" charset="0"/>
              </a:rPr>
              <a:t>How it works:</a:t>
            </a:r>
          </a:p>
          <a:p>
            <a:pPr algn="l" eaLnBrk="1" hangingPunct="1">
              <a:lnSpc>
                <a:spcPts val="1800"/>
              </a:lnSpc>
              <a:spcBef>
                <a:spcPts val="600"/>
              </a:spcBef>
              <a:buFontTx/>
              <a:buChar char="•"/>
            </a:pPr>
            <a:r>
              <a:rPr lang="pl-PL" sz="1500" b="0" dirty="0">
                <a:solidFill>
                  <a:schemeClr val="tx1"/>
                </a:solidFill>
                <a:latin typeface="Arial" pitchFamily="34" charset="0"/>
              </a:rPr>
              <a:t>192 × 192 array of </a:t>
            </a:r>
            <a:r>
              <a:rPr lang="pl-PL" sz="1500" b="0" dirty="0" smtClean="0">
                <a:solidFill>
                  <a:schemeClr val="tx1"/>
                </a:solidFill>
                <a:latin typeface="Arial" pitchFamily="34" charset="0"/>
              </a:rPr>
              <a:t>24</a:t>
            </a:r>
            <a:r>
              <a:rPr lang="en-US" sz="1500" b="0" dirty="0" smtClean="0">
                <a:solidFill>
                  <a:schemeClr val="tx1"/>
                </a:solidFill>
                <a:latin typeface="Arial" pitchFamily="34" charset="0"/>
              </a:rPr>
              <a:t>x24</a:t>
            </a:r>
            <a:r>
              <a:rPr lang="pl-PL" sz="1500" b="0" dirty="0" smtClean="0">
                <a:solidFill>
                  <a:schemeClr val="tx1"/>
                </a:solidFill>
                <a:latin typeface="Arial" pitchFamily="34" charset="0"/>
              </a:rPr>
              <a:t> </a:t>
            </a:r>
            <a:r>
              <a:rPr lang="pl-PL" sz="1500" b="0" dirty="0">
                <a:solidFill>
                  <a:schemeClr val="tx1"/>
                </a:solidFill>
                <a:latin typeface="Symbol" pitchFamily="18" charset="2"/>
              </a:rPr>
              <a:t>m</a:t>
            </a:r>
            <a:r>
              <a:rPr lang="pl-PL" sz="1500" b="0" dirty="0">
                <a:solidFill>
                  <a:schemeClr val="tx1"/>
                </a:solidFill>
                <a:latin typeface="Arial" pitchFamily="34" charset="0"/>
              </a:rPr>
              <a:t>m</a:t>
            </a:r>
            <a:r>
              <a:rPr lang="pl-PL" sz="1500" b="0" baseline="30000" dirty="0">
                <a:solidFill>
                  <a:schemeClr val="tx1"/>
                </a:solidFill>
                <a:latin typeface="Arial" pitchFamily="34" charset="0"/>
              </a:rPr>
              <a:t>2</a:t>
            </a:r>
            <a:r>
              <a:rPr lang="pl-PL" sz="1500" b="0" dirty="0">
                <a:solidFill>
                  <a:schemeClr val="tx1"/>
                </a:solidFill>
                <a:latin typeface="Arial" pitchFamily="34" charset="0"/>
              </a:rPr>
              <a:t> pixels</a:t>
            </a:r>
          </a:p>
          <a:p>
            <a:pPr algn="l" eaLnBrk="1" hangingPunct="1">
              <a:lnSpc>
                <a:spcPts val="1400"/>
              </a:lnSpc>
              <a:spcBef>
                <a:spcPts val="600"/>
              </a:spcBef>
              <a:buFontTx/>
              <a:buChar char="•"/>
            </a:pPr>
            <a:r>
              <a:rPr lang="pl-PL" sz="1500" b="0" dirty="0">
                <a:solidFill>
                  <a:schemeClr val="tx1"/>
                </a:solidFill>
                <a:latin typeface="Arial" pitchFamily="34" charset="0"/>
              </a:rPr>
              <a:t>8 bit digital time stamp (</a:t>
            </a:r>
            <a:r>
              <a:rPr lang="pl-PL" sz="1500" b="0" dirty="0">
                <a:solidFill>
                  <a:schemeClr val="tx1"/>
                </a:solidFill>
                <a:latin typeface="Symbol" pitchFamily="18" charset="2"/>
              </a:rPr>
              <a:t>D</a:t>
            </a:r>
            <a:r>
              <a:rPr lang="pl-PL" sz="1500" b="0" dirty="0">
                <a:solidFill>
                  <a:schemeClr val="tx1"/>
                </a:solidFill>
                <a:latin typeface="Arial" pitchFamily="34" charset="0"/>
              </a:rPr>
              <a:t>t=3.9 </a:t>
            </a:r>
            <a:r>
              <a:rPr lang="pl-PL" sz="1500" b="0" dirty="0">
                <a:solidFill>
                  <a:schemeClr val="tx1"/>
                </a:solidFill>
                <a:latin typeface="Symbol" pitchFamily="18" charset="2"/>
              </a:rPr>
              <a:t>m</a:t>
            </a:r>
            <a:r>
              <a:rPr lang="pl-PL" sz="1500" b="0" dirty="0">
                <a:solidFill>
                  <a:schemeClr val="tx1"/>
                </a:solidFill>
                <a:latin typeface="Arial" pitchFamily="34" charset="0"/>
              </a:rPr>
              <a:t>s)</a:t>
            </a:r>
          </a:p>
          <a:p>
            <a:pPr algn="l" eaLnBrk="1" hangingPunct="1">
              <a:lnSpc>
                <a:spcPts val="1400"/>
              </a:lnSpc>
              <a:spcBef>
                <a:spcPts val="600"/>
              </a:spcBef>
              <a:buFontTx/>
              <a:buChar char="•"/>
            </a:pPr>
            <a:r>
              <a:rPr lang="pl-PL" sz="1500" b="0" dirty="0">
                <a:solidFill>
                  <a:schemeClr val="tx1"/>
                </a:solidFill>
                <a:latin typeface="Arial" pitchFamily="34" charset="0"/>
              </a:rPr>
              <a:t>Readout between ILC bunch trains of sparsified data</a:t>
            </a:r>
          </a:p>
          <a:p>
            <a:pPr algn="l" eaLnBrk="1" hangingPunct="1">
              <a:lnSpc>
                <a:spcPts val="1400"/>
              </a:lnSpc>
              <a:spcBef>
                <a:spcPts val="600"/>
              </a:spcBef>
              <a:buFontTx/>
              <a:buChar char="•"/>
            </a:pPr>
            <a:r>
              <a:rPr lang="pl-PL" sz="1500" b="0" dirty="0">
                <a:solidFill>
                  <a:schemeClr val="tx1"/>
                </a:solidFill>
                <a:latin typeface="Arial" pitchFamily="34" charset="0"/>
              </a:rPr>
              <a:t>Sparsification </a:t>
            </a:r>
            <a:r>
              <a:rPr lang="en-US" sz="1500" b="0" dirty="0">
                <a:solidFill>
                  <a:schemeClr val="tx1"/>
                </a:solidFill>
                <a:latin typeface="Arial" pitchFamily="34" charset="0"/>
              </a:rPr>
              <a:t>-</a:t>
            </a:r>
            <a:r>
              <a:rPr lang="pl-PL" sz="1500" b="0" dirty="0" smtClean="0">
                <a:solidFill>
                  <a:schemeClr val="tx1"/>
                </a:solidFill>
                <a:latin typeface="Arial" pitchFamily="34" charset="0"/>
              </a:rPr>
              <a:t> </a:t>
            </a:r>
            <a:r>
              <a:rPr lang="pl-PL" sz="1500" b="0" dirty="0">
                <a:solidFill>
                  <a:schemeClr val="tx1"/>
                </a:solidFill>
                <a:latin typeface="Arial" pitchFamily="34" charset="0"/>
              </a:rPr>
              <a:t>token passing scheme</a:t>
            </a:r>
          </a:p>
          <a:p>
            <a:pPr algn="l" eaLnBrk="1" hangingPunct="1">
              <a:lnSpc>
                <a:spcPts val="1400"/>
              </a:lnSpc>
              <a:spcBef>
                <a:spcPts val="600"/>
              </a:spcBef>
              <a:buFontTx/>
              <a:buChar char="•"/>
            </a:pPr>
            <a:r>
              <a:rPr lang="pl-PL" sz="1500" b="0" dirty="0">
                <a:solidFill>
                  <a:schemeClr val="tx1"/>
                </a:solidFill>
                <a:latin typeface="Arial" pitchFamily="34" charset="0"/>
              </a:rPr>
              <a:t>Single stage signal integrating front-end with 2 S/H circuits for analog signal output with CDS</a:t>
            </a:r>
          </a:p>
          <a:p>
            <a:pPr algn="l" eaLnBrk="1" hangingPunct="1">
              <a:lnSpc>
                <a:spcPts val="1400"/>
              </a:lnSpc>
              <a:spcBef>
                <a:spcPts val="600"/>
              </a:spcBef>
              <a:buFontTx/>
              <a:buChar char="•"/>
            </a:pPr>
            <a:r>
              <a:rPr lang="en-US" sz="1500" b="0" dirty="0">
                <a:solidFill>
                  <a:schemeClr val="tx1"/>
                </a:solidFill>
                <a:latin typeface="Arial" pitchFamily="34" charset="0"/>
              </a:rPr>
              <a:t>Analog information available for improved resolution</a:t>
            </a:r>
            <a:endParaRPr lang="pl-PL" sz="1500" b="0" dirty="0">
              <a:solidFill>
                <a:schemeClr val="tx1"/>
              </a:solidFill>
              <a:latin typeface="Arial" pitchFamily="34" charset="0"/>
            </a:endParaRPr>
          </a:p>
          <a:p>
            <a:pPr algn="l" eaLnBrk="1" hangingPunct="1">
              <a:lnSpc>
                <a:spcPts val="1400"/>
              </a:lnSpc>
              <a:spcBef>
                <a:spcPts val="600"/>
              </a:spcBef>
              <a:buFontTx/>
              <a:buChar char="•"/>
            </a:pPr>
            <a:r>
              <a:rPr lang="pl-PL" sz="1500" b="0" dirty="0">
                <a:solidFill>
                  <a:schemeClr val="tx1"/>
                </a:solidFill>
                <a:latin typeface="Arial" pitchFamily="34" charset="0"/>
              </a:rPr>
              <a:t>Separate test input for every pixel cell</a:t>
            </a:r>
          </a:p>
          <a:p>
            <a:pPr algn="l" eaLnBrk="1" hangingPunct="1">
              <a:lnSpc>
                <a:spcPts val="1400"/>
              </a:lnSpc>
              <a:spcBef>
                <a:spcPts val="600"/>
              </a:spcBef>
              <a:buFontTx/>
              <a:buChar char="•"/>
            </a:pPr>
            <a:r>
              <a:rPr lang="pl-PL" sz="1500" b="0" dirty="0">
                <a:solidFill>
                  <a:schemeClr val="tx1"/>
                </a:solidFill>
                <a:latin typeface="Arial" pitchFamily="34" charset="0"/>
              </a:rPr>
              <a:t>Serial output bus</a:t>
            </a:r>
          </a:p>
          <a:p>
            <a:pPr algn="l" eaLnBrk="1" hangingPunct="1">
              <a:lnSpc>
                <a:spcPts val="1400"/>
              </a:lnSpc>
              <a:spcBef>
                <a:spcPts val="600"/>
              </a:spcBef>
              <a:buFontTx/>
              <a:buChar char="•"/>
            </a:pPr>
            <a:r>
              <a:rPr lang="pl-PL" sz="1500" b="0" dirty="0">
                <a:solidFill>
                  <a:schemeClr val="tx1"/>
                </a:solidFill>
                <a:latin typeface="Arial" pitchFamily="34" charset="0"/>
              </a:rPr>
              <a:t>Polarity switch for collection of e</a:t>
            </a:r>
            <a:r>
              <a:rPr lang="pl-PL" sz="1500" b="0" baseline="30000" dirty="0">
                <a:solidFill>
                  <a:schemeClr val="tx1"/>
                </a:solidFill>
                <a:latin typeface="Arial" pitchFamily="34" charset="0"/>
              </a:rPr>
              <a:t>-</a:t>
            </a:r>
            <a:r>
              <a:rPr lang="pl-PL" sz="1500" b="0" dirty="0">
                <a:solidFill>
                  <a:schemeClr val="tx1"/>
                </a:solidFill>
                <a:latin typeface="Arial" pitchFamily="34" charset="0"/>
              </a:rPr>
              <a:t> or h</a:t>
            </a:r>
            <a:r>
              <a:rPr lang="pl-PL" sz="1500" b="0" baseline="30000" dirty="0">
                <a:solidFill>
                  <a:schemeClr val="tx1"/>
                </a:solidFill>
                <a:latin typeface="Arial" pitchFamily="34" charset="0"/>
              </a:rPr>
              <a:t>+</a:t>
            </a:r>
          </a:p>
        </p:txBody>
      </p:sp>
      <p:sp>
        <p:nvSpPr>
          <p:cNvPr id="8" name="Text Box 10"/>
          <p:cNvSpPr txBox="1">
            <a:spLocks noChangeArrowheads="1"/>
          </p:cNvSpPr>
          <p:nvPr/>
        </p:nvSpPr>
        <p:spPr bwMode="auto">
          <a:xfrm>
            <a:off x="3822700" y="1268413"/>
            <a:ext cx="1257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200" b="0">
                <a:solidFill>
                  <a:schemeClr val="tx1"/>
                </a:solidFill>
                <a:latin typeface="Comic Sans MS" pitchFamily="66" charset="0"/>
              </a:rPr>
              <a:t>VIP Functional </a:t>
            </a:r>
            <a:r>
              <a:rPr lang="pl-PL" sz="1200" b="0">
                <a:solidFill>
                  <a:schemeClr val="tx1"/>
                </a:solidFill>
                <a:latin typeface="Comic Sans MS" pitchFamily="66" charset="0"/>
              </a:rPr>
              <a:t/>
            </a:r>
            <a:br>
              <a:rPr lang="pl-PL" sz="1200" b="0">
                <a:solidFill>
                  <a:schemeClr val="tx1"/>
                </a:solidFill>
                <a:latin typeface="Comic Sans MS" pitchFamily="66" charset="0"/>
              </a:rPr>
            </a:br>
            <a:r>
              <a:rPr lang="en-US" sz="1200" b="0">
                <a:solidFill>
                  <a:schemeClr val="tx1"/>
                </a:solidFill>
                <a:latin typeface="Comic Sans MS" pitchFamily="66" charset="0"/>
              </a:rPr>
              <a:t>block diagram</a:t>
            </a:r>
          </a:p>
        </p:txBody>
      </p:sp>
      <p:sp>
        <p:nvSpPr>
          <p:cNvPr id="12" name="Rectangle 5"/>
          <p:cNvSpPr>
            <a:spLocks noChangeArrowheads="1"/>
          </p:cNvSpPr>
          <p:nvPr/>
        </p:nvSpPr>
        <p:spPr bwMode="auto">
          <a:xfrm>
            <a:off x="361950" y="874348"/>
            <a:ext cx="4718050" cy="288925"/>
          </a:xfrm>
          <a:prstGeom prst="rect">
            <a:avLst/>
          </a:prstGeom>
          <a:solidFill>
            <a:schemeClr val="bg1"/>
          </a:solidFill>
          <a:ln w="25400" algn="ctr">
            <a:solidFill>
              <a:srgbClr val="FF0000"/>
            </a:solidFill>
            <a:miter lim="800000"/>
            <a:headEnd/>
            <a:tailEnd/>
          </a:ln>
        </p:spPr>
        <p:txBody>
          <a:bodyPr wrap="none" lIns="45720" tIns="18288" rIns="45720" bIns="18288" anchor="ctr"/>
          <a:lstStyle/>
          <a:p>
            <a:pPr eaLnBrk="1" hangingPunct="1"/>
            <a:r>
              <a:rPr lang="pl-PL" sz="1400" dirty="0">
                <a:latin typeface="Arial" pitchFamily="34" charset="0"/>
              </a:rPr>
              <a:t>Design migrated from MIT-LL to </a:t>
            </a:r>
            <a:r>
              <a:rPr lang="pl-PL" sz="1400" dirty="0" smtClean="0">
                <a:latin typeface="Arial" pitchFamily="34" charset="0"/>
              </a:rPr>
              <a:t>Tezzaron</a:t>
            </a:r>
            <a:r>
              <a:rPr lang="en-US" sz="1400" dirty="0" smtClean="0">
                <a:latin typeface="Arial" pitchFamily="34" charset="0"/>
              </a:rPr>
              <a:t> 3tier-&gt;2tier</a:t>
            </a:r>
            <a:endParaRPr lang="en-US" sz="1400" dirty="0">
              <a:latin typeface="Arial" pitchFamily="34" charset="0"/>
            </a:endParaRPr>
          </a:p>
        </p:txBody>
      </p:sp>
      <p:graphicFrame>
        <p:nvGraphicFramePr>
          <p:cNvPr id="14" name="Object 13"/>
          <p:cNvGraphicFramePr>
            <a:graphicFrameLocks noGrp="1" noChangeAspect="1"/>
          </p:cNvGraphicFramePr>
          <p:nvPr>
            <p:extLst>
              <p:ext uri="{D42A27DB-BD31-4B8C-83A1-F6EECF244321}">
                <p14:modId xmlns:p14="http://schemas.microsoft.com/office/powerpoint/2010/main" val="2923422762"/>
              </p:ext>
            </p:extLst>
          </p:nvPr>
        </p:nvGraphicFramePr>
        <p:xfrm>
          <a:off x="2050791" y="4694712"/>
          <a:ext cx="2077885" cy="1905000"/>
        </p:xfrm>
        <a:graphic>
          <a:graphicData uri="http://schemas.openxmlformats.org/presentationml/2006/ole">
            <mc:AlternateContent xmlns:mc="http://schemas.openxmlformats.org/markup-compatibility/2006">
              <mc:Choice xmlns:v="urn:schemas-microsoft-com:vml" Requires="v">
                <p:oleObj spid="_x0000_s49421" r:id="rId6" imgW="7173000" imgH="2592000" progId="Canvas.Drawing.X">
                  <p:embed/>
                </p:oleObj>
              </mc:Choice>
              <mc:Fallback>
                <p:oleObj r:id="rId6" imgW="7173000" imgH="2592000" progId="Canvas.Drawing.X">
                  <p:embed/>
                  <p:pic>
                    <p:nvPicPr>
                      <p:cNvPr id="0" name="Object 28"/>
                      <p:cNvPicPr>
                        <a:picLocks noGrp="1" noChangeAspect="1" noChangeArrowheads="1"/>
                      </p:cNvPicPr>
                      <p:nvPr/>
                    </p:nvPicPr>
                    <p:blipFill>
                      <a:blip r:embed="rId5">
                        <a:extLst>
                          <a:ext uri="{28A0092B-C50C-407E-A947-70E740481C1C}">
                            <a14:useLocalDpi xmlns:a14="http://schemas.microsoft.com/office/drawing/2010/main" val="0"/>
                          </a:ext>
                        </a:extLst>
                      </a:blip>
                      <a:srcRect l="47166" r="13385"/>
                      <a:stretch>
                        <a:fillRect/>
                      </a:stretch>
                    </p:blipFill>
                    <p:spPr bwMode="auto">
                      <a:xfrm>
                        <a:off x="2050791" y="4694712"/>
                        <a:ext cx="2077885" cy="1905000"/>
                      </a:xfrm>
                      <a:prstGeom prst="rect">
                        <a:avLst/>
                      </a:prstGeom>
                      <a:noFill/>
                      <a:ln>
                        <a:noFill/>
                      </a:ln>
                      <a:effectLst/>
                    </p:spPr>
                  </p:pic>
                </p:oleObj>
              </mc:Fallback>
            </mc:AlternateContent>
          </a:graphicData>
        </a:graphic>
      </p:graphicFrame>
      <p:pic>
        <p:nvPicPr>
          <p:cNvPr id="16" name="Picture 3" descr="VIP2B_block.em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931" t="24458" r="14412" b="29317"/>
          <a:stretch/>
        </p:blipFill>
        <p:spPr bwMode="auto">
          <a:xfrm>
            <a:off x="4053840" y="4282440"/>
            <a:ext cx="493776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5"/>
          <p:cNvSpPr>
            <a:spLocks noChangeArrowheads="1"/>
          </p:cNvSpPr>
          <p:nvPr/>
        </p:nvSpPr>
        <p:spPr bwMode="auto">
          <a:xfrm>
            <a:off x="272670" y="6165829"/>
            <a:ext cx="370641"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A</a:t>
            </a:r>
            <a:endParaRPr lang="en-US" sz="1800" dirty="0">
              <a:solidFill>
                <a:schemeClr val="bg1">
                  <a:lumMod val="60000"/>
                  <a:lumOff val="40000"/>
                </a:schemeClr>
              </a:solidFill>
              <a:ea typeface="ＭＳ Ｐゴシック" charset="-128"/>
            </a:endParaRPr>
          </a:p>
        </p:txBody>
      </p:sp>
      <p:sp>
        <p:nvSpPr>
          <p:cNvPr id="20" name="Rectangle 5"/>
          <p:cNvSpPr>
            <a:spLocks noChangeArrowheads="1"/>
          </p:cNvSpPr>
          <p:nvPr/>
        </p:nvSpPr>
        <p:spPr bwMode="auto">
          <a:xfrm>
            <a:off x="2133600" y="6165829"/>
            <a:ext cx="370641"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a:solidFill>
                  <a:schemeClr val="bg1">
                    <a:lumMod val="60000"/>
                    <a:lumOff val="40000"/>
                  </a:schemeClr>
                </a:solidFill>
                <a:ea typeface="ＭＳ Ｐゴシック" charset="-128"/>
              </a:rPr>
              <a:t>D</a:t>
            </a:r>
            <a:endParaRPr lang="en-US" sz="1800" dirty="0">
              <a:solidFill>
                <a:schemeClr val="bg1">
                  <a:lumMod val="60000"/>
                  <a:lumOff val="40000"/>
                </a:schemeClr>
              </a:solidFill>
              <a:ea typeface="ＭＳ Ｐゴシック" charset="-128"/>
            </a:endParaRPr>
          </a:p>
        </p:txBody>
      </p:sp>
    </p:spTree>
    <p:extLst>
      <p:ext uri="{BB962C8B-B14F-4D97-AF65-F5344CB8AC3E}">
        <p14:creationId xmlns:p14="http://schemas.microsoft.com/office/powerpoint/2010/main" val="42714359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5410200" y="76200"/>
            <a:ext cx="3505200" cy="2133600"/>
          </a:xfrm>
          <a:prstGeom prst="rect">
            <a:avLst/>
          </a:prstGeom>
          <a:solidFill>
            <a:schemeClr val="tx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5334000" y="4267200"/>
            <a:ext cx="3733800" cy="2156323"/>
          </a:xfrm>
          <a:prstGeom prst="rect">
            <a:avLst/>
          </a:prstGeom>
          <a:solidFill>
            <a:schemeClr val="tx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2" name="Footer Placeholder 1"/>
          <p:cNvSpPr>
            <a:spLocks noGrp="1"/>
          </p:cNvSpPr>
          <p:nvPr>
            <p:ph type="ftr" sz="quarter" idx="10"/>
          </p:nvPr>
        </p:nvSpPr>
        <p:spPr/>
        <p:txBody>
          <a:bodyPr/>
          <a:lstStyle/>
          <a:p>
            <a:pPr>
              <a:defRPr/>
            </a:pPr>
            <a:r>
              <a:rPr lang="en-US" smtClean="0"/>
              <a:t>Fermilab Institutional Review, June 6-9, 2011</a:t>
            </a:r>
            <a:endParaRPr lang="en-US"/>
          </a:p>
        </p:txBody>
      </p:sp>
      <p:sp>
        <p:nvSpPr>
          <p:cNvPr id="3" name="Slide Number Placeholder 2"/>
          <p:cNvSpPr>
            <a:spLocks noGrp="1"/>
          </p:cNvSpPr>
          <p:nvPr>
            <p:ph type="sldNum" sz="quarter" idx="11"/>
          </p:nvPr>
        </p:nvSpPr>
        <p:spPr/>
        <p:txBody>
          <a:bodyPr/>
          <a:lstStyle/>
          <a:p>
            <a:fld id="{1F597AEA-F634-4E04-B1E3-4A37FE116748}" type="slidenum">
              <a:rPr lang="en-US" smtClean="0"/>
              <a:pPr/>
              <a:t>37</a:t>
            </a:fld>
            <a:endParaRPr lang="en-US"/>
          </a:p>
        </p:txBody>
      </p:sp>
      <p:pic>
        <p:nvPicPr>
          <p:cNvPr id="4" name="Picture 3" descr="VICTR_Motivation_1.emf"/>
          <p:cNvPicPr>
            <a:picLocks noChangeAspect="1"/>
          </p:cNvPicPr>
          <p:nvPr/>
        </p:nvPicPr>
        <p:blipFill>
          <a:blip r:embed="rId2"/>
          <a:stretch>
            <a:fillRect/>
          </a:stretch>
        </p:blipFill>
        <p:spPr>
          <a:xfrm>
            <a:off x="5334000" y="2236306"/>
            <a:ext cx="3733800" cy="4240694"/>
          </a:xfrm>
          <a:prstGeom prst="rect">
            <a:avLst/>
          </a:prstGeom>
        </p:spPr>
      </p:pic>
      <p:pic>
        <p:nvPicPr>
          <p:cNvPr id="5" name="Picture 4" descr="VICTR Tracks 1.jpg"/>
          <p:cNvPicPr>
            <a:picLocks noChangeAspect="1"/>
          </p:cNvPicPr>
          <p:nvPr/>
        </p:nvPicPr>
        <p:blipFill>
          <a:blip r:embed="rId3"/>
          <a:srcRect l="10356" t="15556" r="31068" b="8889"/>
          <a:stretch>
            <a:fillRect/>
          </a:stretch>
        </p:blipFill>
        <p:spPr>
          <a:xfrm>
            <a:off x="331084" y="2895600"/>
            <a:ext cx="4774316" cy="3587354"/>
          </a:xfrm>
          <a:prstGeom prst="rect">
            <a:avLst/>
          </a:prstGeom>
        </p:spPr>
      </p:pic>
      <p:sp>
        <p:nvSpPr>
          <p:cNvPr id="6" name="TextBox 5"/>
          <p:cNvSpPr txBox="1"/>
          <p:nvPr/>
        </p:nvSpPr>
        <p:spPr>
          <a:xfrm>
            <a:off x="228599" y="872460"/>
            <a:ext cx="5560813" cy="978729"/>
          </a:xfrm>
          <a:prstGeom prst="rect">
            <a:avLst/>
          </a:prstGeom>
          <a:noFill/>
        </p:spPr>
        <p:txBody>
          <a:bodyPr wrap="square" rtlCol="0">
            <a:spAutoFit/>
          </a:bodyPr>
          <a:lstStyle/>
          <a:p>
            <a:pPr marL="342900" indent="-342900" algn="l">
              <a:buFont typeface="Arial" pitchFamily="34" charset="0"/>
              <a:buChar char="•"/>
            </a:pPr>
            <a:r>
              <a:rPr lang="en-US" sz="1800" u="sng" dirty="0" smtClean="0"/>
              <a:t>V</a:t>
            </a:r>
            <a:r>
              <a:rPr lang="en-US" sz="1800" dirty="0" smtClean="0"/>
              <a:t>ertically </a:t>
            </a:r>
            <a:r>
              <a:rPr lang="en-US" sz="1800" u="sng" dirty="0" smtClean="0"/>
              <a:t>I</a:t>
            </a:r>
            <a:r>
              <a:rPr lang="en-US" sz="1800" dirty="0" smtClean="0"/>
              <a:t>ntegrated </a:t>
            </a:r>
            <a:r>
              <a:rPr lang="en-US" sz="1800" u="sng" dirty="0" smtClean="0"/>
              <a:t>C</a:t>
            </a:r>
            <a:r>
              <a:rPr lang="en-US" sz="1800" dirty="0" smtClean="0"/>
              <a:t>MS </a:t>
            </a:r>
            <a:r>
              <a:rPr lang="en-US" sz="1800" u="sng" dirty="0" smtClean="0"/>
              <a:t>Tr</a:t>
            </a:r>
            <a:r>
              <a:rPr lang="en-US" sz="1800" dirty="0" smtClean="0"/>
              <a:t>acker</a:t>
            </a:r>
            <a:endParaRPr lang="en-US" sz="1800" dirty="0"/>
          </a:p>
          <a:p>
            <a:pPr marL="342900" indent="-342900" algn="l">
              <a:buFont typeface="Arial" pitchFamily="34" charset="0"/>
              <a:buChar char="•"/>
            </a:pPr>
            <a:r>
              <a:rPr lang="en-US" sz="1800" dirty="0" smtClean="0"/>
              <a:t>VICTR is response to need of much higher selectivity for trigger at HL LHC</a:t>
            </a:r>
            <a:endParaRPr lang="en-US" sz="1800" dirty="0"/>
          </a:p>
        </p:txBody>
      </p:sp>
      <p:sp>
        <p:nvSpPr>
          <p:cNvPr id="9" name="Title 3"/>
          <p:cNvSpPr>
            <a:spLocks/>
          </p:cNvSpPr>
          <p:nvPr/>
        </p:nvSpPr>
        <p:spPr bwMode="auto">
          <a:xfrm>
            <a:off x="228600" y="381000"/>
            <a:ext cx="74676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err="1" smtClean="0">
                <a:solidFill>
                  <a:srgbClr val="00FF00"/>
                </a:solidFill>
              </a:rPr>
              <a:t>Fermilab</a:t>
            </a:r>
            <a:r>
              <a:rPr lang="en-US" dirty="0" smtClean="0">
                <a:solidFill>
                  <a:srgbClr val="00FF00"/>
                </a:solidFill>
              </a:rPr>
              <a:t> MPW: </a:t>
            </a:r>
            <a:r>
              <a:rPr lang="en-US" dirty="0" smtClean="0">
                <a:solidFill>
                  <a:srgbClr val="FFFF00"/>
                </a:solidFill>
              </a:rPr>
              <a:t>VICTR</a:t>
            </a:r>
            <a:endParaRPr lang="en-US" dirty="0">
              <a:solidFill>
                <a:srgbClr val="FFFF00"/>
              </a:solidFill>
            </a:endParaRPr>
          </a:p>
        </p:txBody>
      </p:sp>
      <p:sp>
        <p:nvSpPr>
          <p:cNvPr id="12" name="Rectangle 5"/>
          <p:cNvSpPr>
            <a:spLocks noChangeArrowheads="1"/>
          </p:cNvSpPr>
          <p:nvPr/>
        </p:nvSpPr>
        <p:spPr bwMode="auto">
          <a:xfrm>
            <a:off x="381000" y="1949678"/>
            <a:ext cx="4953000" cy="647700"/>
          </a:xfrm>
          <a:prstGeom prst="rect">
            <a:avLst/>
          </a:prstGeom>
          <a:solidFill>
            <a:schemeClr val="bg1"/>
          </a:solidFill>
          <a:ln w="25400" algn="ctr">
            <a:solidFill>
              <a:srgbClr val="FF0000"/>
            </a:solidFill>
            <a:miter lim="800000"/>
            <a:headEnd/>
            <a:tailEnd/>
          </a:ln>
        </p:spPr>
        <p:txBody>
          <a:bodyPr wrap="none" lIns="45720" tIns="18288" rIns="45720" bIns="18288" anchor="ctr"/>
          <a:lstStyle/>
          <a:p>
            <a:pPr eaLnBrk="1" hangingPunct="1"/>
            <a:r>
              <a:rPr lang="pl-PL" sz="1400" dirty="0" smtClean="0">
                <a:solidFill>
                  <a:schemeClr val="tx2"/>
                </a:solidFill>
                <a:latin typeface="Arial" pitchFamily="34" charset="0"/>
              </a:rPr>
              <a:t>Proposed</a:t>
            </a:r>
            <a:r>
              <a:rPr lang="en-US" sz="1400" dirty="0" smtClean="0">
                <a:solidFill>
                  <a:schemeClr val="tx2"/>
                </a:solidFill>
                <a:latin typeface="Arial" pitchFamily="34" charset="0"/>
              </a:rPr>
              <a:t> idea</a:t>
            </a:r>
            <a:r>
              <a:rPr lang="pl-PL" sz="1400" dirty="0" smtClean="0">
                <a:solidFill>
                  <a:schemeClr val="tx2"/>
                </a:solidFill>
                <a:latin typeface="Arial" pitchFamily="34" charset="0"/>
              </a:rPr>
              <a:t>: </a:t>
            </a:r>
            <a:r>
              <a:rPr lang="pl-PL" sz="1400" dirty="0">
                <a:solidFill>
                  <a:schemeClr val="tx2"/>
                </a:solidFill>
                <a:latin typeface="Arial" pitchFamily="34" charset="0"/>
              </a:rPr>
              <a:t>to discriminate on tracks of p</a:t>
            </a:r>
            <a:r>
              <a:rPr lang="pl-PL" sz="1400" baseline="-25000" dirty="0">
                <a:solidFill>
                  <a:schemeClr val="tx2"/>
                </a:solidFill>
                <a:latin typeface="Arial" pitchFamily="34" charset="0"/>
              </a:rPr>
              <a:t>T</a:t>
            </a:r>
            <a:r>
              <a:rPr lang="pl-PL" sz="1400" dirty="0">
                <a:solidFill>
                  <a:schemeClr val="tx2"/>
                </a:solidFill>
                <a:latin typeface="Arial" pitchFamily="34" charset="0"/>
              </a:rPr>
              <a:t> exceeding </a:t>
            </a:r>
            <a:br>
              <a:rPr lang="pl-PL" sz="1400" dirty="0">
                <a:solidFill>
                  <a:schemeClr val="tx2"/>
                </a:solidFill>
                <a:latin typeface="Arial" pitchFamily="34" charset="0"/>
              </a:rPr>
            </a:br>
            <a:r>
              <a:rPr lang="pl-PL" sz="1400" dirty="0">
                <a:solidFill>
                  <a:schemeClr val="tx2"/>
                </a:solidFill>
                <a:latin typeface="Arial" pitchFamily="34" charset="0"/>
              </a:rPr>
              <a:t>threshold (bent of track in B-field) </a:t>
            </a:r>
            <a:endParaRPr lang="en-US" sz="1400" dirty="0">
              <a:solidFill>
                <a:schemeClr val="tx2"/>
              </a:solidFill>
              <a:latin typeface="Arial" pitchFamily="34" charset="0"/>
            </a:endParaRPr>
          </a:p>
        </p:txBody>
      </p:sp>
      <p:pic>
        <p:nvPicPr>
          <p:cNvPr id="14" name="O 1"/>
          <p:cNvPicPr>
            <a:picLocks noChangeArrowheads="1"/>
          </p:cNvPicPr>
          <p:nvPr/>
        </p:nvPicPr>
        <p:blipFill rotWithShape="1">
          <a:blip r:embed="rId4">
            <a:extLst>
              <a:ext uri="{28A0092B-C50C-407E-A947-70E740481C1C}">
                <a14:useLocalDpi xmlns:a14="http://schemas.microsoft.com/office/drawing/2010/main" val="0"/>
              </a:ext>
            </a:extLst>
          </a:blip>
          <a:srcRect l="-1" t="1" r="-2403" b="33094"/>
          <a:stretch/>
        </p:blipFill>
        <p:spPr bwMode="auto">
          <a:xfrm>
            <a:off x="5865612" y="76200"/>
            <a:ext cx="251460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5"/>
          <p:cNvSpPr>
            <a:spLocks noChangeArrowheads="1"/>
          </p:cNvSpPr>
          <p:nvPr/>
        </p:nvSpPr>
        <p:spPr bwMode="auto">
          <a:xfrm>
            <a:off x="3505200" y="2763906"/>
            <a:ext cx="1600200"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VICTR1 short</a:t>
            </a:r>
            <a:endParaRPr lang="en-US" sz="1800" dirty="0">
              <a:solidFill>
                <a:schemeClr val="bg1">
                  <a:lumMod val="60000"/>
                  <a:lumOff val="40000"/>
                </a:schemeClr>
              </a:solidFill>
              <a:ea typeface="ＭＳ Ｐゴシック" charset="-128"/>
            </a:endParaRPr>
          </a:p>
        </p:txBody>
      </p:sp>
      <p:sp>
        <p:nvSpPr>
          <p:cNvPr id="17" name="Rectangle 5"/>
          <p:cNvSpPr>
            <a:spLocks noChangeArrowheads="1"/>
          </p:cNvSpPr>
          <p:nvPr/>
        </p:nvSpPr>
        <p:spPr bwMode="auto">
          <a:xfrm>
            <a:off x="3505200" y="6139467"/>
            <a:ext cx="1600200"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VICTR1 long</a:t>
            </a:r>
            <a:endParaRPr lang="en-US" sz="1800" dirty="0">
              <a:solidFill>
                <a:schemeClr val="bg1">
                  <a:lumMod val="60000"/>
                  <a:lumOff val="40000"/>
                </a:schemeClr>
              </a:solidFill>
              <a:ea typeface="ＭＳ Ｐゴシック" charset="-128"/>
            </a:endParaRPr>
          </a:p>
        </p:txBody>
      </p:sp>
      <p:sp>
        <p:nvSpPr>
          <p:cNvPr id="18" name="Rectangle 5"/>
          <p:cNvSpPr>
            <a:spLocks noChangeArrowheads="1"/>
          </p:cNvSpPr>
          <p:nvPr/>
        </p:nvSpPr>
        <p:spPr bwMode="auto">
          <a:xfrm>
            <a:off x="76200" y="2783561"/>
            <a:ext cx="563089"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1mm</a:t>
            </a:r>
            <a:endParaRPr lang="en-US" sz="1800" dirty="0">
              <a:solidFill>
                <a:schemeClr val="bg1">
                  <a:lumMod val="60000"/>
                  <a:lumOff val="40000"/>
                </a:schemeClr>
              </a:solidFill>
              <a:ea typeface="ＭＳ Ｐゴシック" charset="-128"/>
            </a:endParaRPr>
          </a:p>
        </p:txBody>
      </p:sp>
      <p:cxnSp>
        <p:nvCxnSpPr>
          <p:cNvPr id="20" name="Straight Arrow Connector 19"/>
          <p:cNvCxnSpPr/>
          <p:nvPr/>
        </p:nvCxnSpPr>
        <p:spPr bwMode="auto">
          <a:xfrm flipV="1">
            <a:off x="2084614" y="5562602"/>
            <a:ext cx="1" cy="501152"/>
          </a:xfrm>
          <a:prstGeom prst="straightConnector1">
            <a:avLst/>
          </a:prstGeom>
          <a:noFill/>
          <a:ln w="9525" cap="flat" cmpd="sng" algn="ctr">
            <a:solidFill>
              <a:srgbClr val="000000"/>
            </a:solidFill>
            <a:prstDash val="solid"/>
            <a:round/>
            <a:headEnd type="none" w="med" len="med"/>
            <a:tailEnd type="arrow"/>
          </a:ln>
          <a:effectLst/>
        </p:spPr>
      </p:cxnSp>
      <p:cxnSp>
        <p:nvCxnSpPr>
          <p:cNvPr id="22" name="Straight Arrow Connector 21"/>
          <p:cNvCxnSpPr>
            <a:stCxn id="18" idx="3"/>
          </p:cNvCxnSpPr>
          <p:nvPr/>
        </p:nvCxnSpPr>
        <p:spPr bwMode="auto">
          <a:xfrm>
            <a:off x="639289" y="2962155"/>
            <a:ext cx="198911" cy="466845"/>
          </a:xfrm>
          <a:prstGeom prst="straightConnector1">
            <a:avLst/>
          </a:prstGeom>
          <a:noFill/>
          <a:ln w="9525" cap="flat" cmpd="sng" algn="ctr">
            <a:solidFill>
              <a:srgbClr val="000000"/>
            </a:solidFill>
            <a:prstDash val="solid"/>
            <a:round/>
            <a:headEnd type="none" w="med" len="med"/>
            <a:tailEnd type="arrow"/>
          </a:ln>
          <a:effectLst/>
        </p:spPr>
      </p:cxnSp>
      <p:cxnSp>
        <p:nvCxnSpPr>
          <p:cNvPr id="24" name="Straight Arrow Connector 23"/>
          <p:cNvCxnSpPr>
            <a:stCxn id="18" idx="3"/>
          </p:cNvCxnSpPr>
          <p:nvPr/>
        </p:nvCxnSpPr>
        <p:spPr bwMode="auto">
          <a:xfrm>
            <a:off x="639289" y="2962155"/>
            <a:ext cx="122711" cy="695445"/>
          </a:xfrm>
          <a:prstGeom prst="straightConnector1">
            <a:avLst/>
          </a:prstGeom>
          <a:noFill/>
          <a:ln w="9525" cap="flat" cmpd="sng" algn="ctr">
            <a:solidFill>
              <a:srgbClr val="000000"/>
            </a:solidFill>
            <a:prstDash val="solid"/>
            <a:round/>
            <a:headEnd type="none" w="med" len="med"/>
            <a:tailEnd type="arrow"/>
          </a:ln>
          <a:effectLst/>
        </p:spPr>
      </p:cxnSp>
      <p:cxnSp>
        <p:nvCxnSpPr>
          <p:cNvPr id="26" name="Straight Arrow Connector 25"/>
          <p:cNvCxnSpPr>
            <a:stCxn id="18" idx="3"/>
          </p:cNvCxnSpPr>
          <p:nvPr/>
        </p:nvCxnSpPr>
        <p:spPr bwMode="auto">
          <a:xfrm>
            <a:off x="639289" y="2962155"/>
            <a:ext cx="0" cy="1394498"/>
          </a:xfrm>
          <a:prstGeom prst="straightConnector1">
            <a:avLst/>
          </a:prstGeom>
          <a:noFill/>
          <a:ln w="9525" cap="flat" cmpd="sng" algn="ctr">
            <a:solidFill>
              <a:srgbClr val="000000"/>
            </a:solidFill>
            <a:prstDash val="solid"/>
            <a:round/>
            <a:headEnd type="none" w="med" len="med"/>
            <a:tailEnd type="arrow"/>
          </a:ln>
          <a:effectLst/>
        </p:spPr>
      </p:cxnSp>
      <p:cxnSp>
        <p:nvCxnSpPr>
          <p:cNvPr id="28" name="Straight Arrow Connector 27"/>
          <p:cNvCxnSpPr>
            <a:stCxn id="18" idx="3"/>
          </p:cNvCxnSpPr>
          <p:nvPr/>
        </p:nvCxnSpPr>
        <p:spPr bwMode="auto">
          <a:xfrm>
            <a:off x="639289" y="2962155"/>
            <a:ext cx="99455" cy="1076445"/>
          </a:xfrm>
          <a:prstGeom prst="straightConnector1">
            <a:avLst/>
          </a:prstGeom>
          <a:noFill/>
          <a:ln w="9525" cap="flat" cmpd="sng" algn="ctr">
            <a:solidFill>
              <a:srgbClr val="000000"/>
            </a:solidFill>
            <a:prstDash val="solid"/>
            <a:round/>
            <a:headEnd type="none" w="med" len="med"/>
            <a:tailEnd type="arrow"/>
          </a:ln>
          <a:effectLst/>
        </p:spPr>
      </p:cxnSp>
      <p:sp>
        <p:nvSpPr>
          <p:cNvPr id="38" name="Rectangle 5"/>
          <p:cNvSpPr>
            <a:spLocks noChangeArrowheads="1"/>
          </p:cNvSpPr>
          <p:nvPr/>
        </p:nvSpPr>
        <p:spPr bwMode="auto">
          <a:xfrm>
            <a:off x="1905000" y="6063754"/>
            <a:ext cx="563089" cy="35718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a:solidFill>
                  <a:schemeClr val="bg1">
                    <a:lumMod val="60000"/>
                    <a:lumOff val="40000"/>
                  </a:schemeClr>
                </a:solidFill>
                <a:ea typeface="ＭＳ Ｐゴシック" charset="-128"/>
              </a:rPr>
              <a:t>5</a:t>
            </a:r>
            <a:r>
              <a:rPr lang="en-US" sz="1800" dirty="0" smtClean="0">
                <a:solidFill>
                  <a:schemeClr val="bg1">
                    <a:lumMod val="60000"/>
                    <a:lumOff val="40000"/>
                  </a:schemeClr>
                </a:solidFill>
                <a:ea typeface="ＭＳ Ｐゴシック" charset="-128"/>
              </a:rPr>
              <a:t>mm</a:t>
            </a:r>
            <a:endParaRPr lang="en-US" sz="1800" dirty="0">
              <a:solidFill>
                <a:schemeClr val="bg1">
                  <a:lumMod val="60000"/>
                  <a:lumOff val="40000"/>
                </a:schemeClr>
              </a:solidFill>
              <a:ea typeface="ＭＳ Ｐゴシック" charset="-128"/>
            </a:endParaRPr>
          </a:p>
        </p:txBody>
      </p:sp>
      <p:cxnSp>
        <p:nvCxnSpPr>
          <p:cNvPr id="39" name="Straight Arrow Connector 38"/>
          <p:cNvCxnSpPr>
            <a:stCxn id="18" idx="3"/>
          </p:cNvCxnSpPr>
          <p:nvPr/>
        </p:nvCxnSpPr>
        <p:spPr bwMode="auto">
          <a:xfrm>
            <a:off x="639289" y="2962155"/>
            <a:ext cx="275111" cy="233422"/>
          </a:xfrm>
          <a:prstGeom prst="straightConnector1">
            <a:avLst/>
          </a:prstGeom>
          <a:noFill/>
          <a:ln w="9525" cap="flat" cmpd="sng" algn="ctr">
            <a:solidFill>
              <a:srgbClr val="000000"/>
            </a:solidFill>
            <a:prstDash val="solid"/>
            <a:round/>
            <a:headEnd type="none" w="med" len="med"/>
            <a:tailEnd type="arrow"/>
          </a:ln>
          <a:effectLst/>
        </p:spPr>
      </p:cxnSp>
      <p:sp>
        <p:nvSpPr>
          <p:cNvPr id="48" name="Rectangle 5"/>
          <p:cNvSpPr>
            <a:spLocks noChangeArrowheads="1"/>
          </p:cNvSpPr>
          <p:nvPr/>
        </p:nvSpPr>
        <p:spPr bwMode="auto">
          <a:xfrm>
            <a:off x="3551711" y="5486400"/>
            <a:ext cx="1248889" cy="357188"/>
          </a:xfrm>
          <a:prstGeom prst="rect">
            <a:avLst/>
          </a:prstGeom>
          <a:solidFill>
            <a:schemeClr val="lt1">
              <a:alpha val="50000"/>
            </a:schemeClr>
          </a:solidFill>
          <a:ln>
            <a:solidFill>
              <a:srgbClr val="FF0000"/>
            </a:solidFill>
            <a:headEnd/>
            <a:tailEnd/>
          </a:ln>
          <a:scene3d>
            <a:camera prst="orthographicFront">
              <a:rot lat="0" lon="0" rev="420000"/>
            </a:camera>
            <a:lightRig rig="threePt" dir="t"/>
          </a:scene3d>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Pitch 80</a:t>
            </a:r>
            <a:r>
              <a:rPr lang="en-US" sz="1800" dirty="0" smtClean="0">
                <a:solidFill>
                  <a:schemeClr val="bg1">
                    <a:lumMod val="60000"/>
                    <a:lumOff val="40000"/>
                  </a:schemeClr>
                </a:solidFill>
                <a:latin typeface="Symbol" pitchFamily="18" charset="2"/>
                <a:ea typeface="ＭＳ Ｐゴシック" charset="-128"/>
              </a:rPr>
              <a:t>m</a:t>
            </a:r>
            <a:r>
              <a:rPr lang="en-US" sz="1800" dirty="0" smtClean="0">
                <a:solidFill>
                  <a:schemeClr val="bg1">
                    <a:lumMod val="60000"/>
                    <a:lumOff val="40000"/>
                  </a:schemeClr>
                </a:solidFill>
                <a:ea typeface="ＭＳ Ｐゴシック" charset="-128"/>
              </a:rPr>
              <a:t>m</a:t>
            </a:r>
            <a:endParaRPr lang="en-US" sz="1800" dirty="0">
              <a:solidFill>
                <a:schemeClr val="bg1">
                  <a:lumMod val="60000"/>
                  <a:lumOff val="40000"/>
                </a:schemeClr>
              </a:solidFill>
              <a:ea typeface="ＭＳ Ｐゴシック" charset="-128"/>
            </a:endParaRPr>
          </a:p>
        </p:txBody>
      </p:sp>
    </p:spTree>
    <p:extLst>
      <p:ext uri="{BB962C8B-B14F-4D97-AF65-F5344CB8AC3E}">
        <p14:creationId xmlns:p14="http://schemas.microsoft.com/office/powerpoint/2010/main" val="5059641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process.diag.jpg"/>
          <p:cNvPicPr>
            <a:picLocks noChangeAspect="1"/>
          </p:cNvPicPr>
          <p:nvPr/>
        </p:nvPicPr>
        <p:blipFill>
          <a:blip r:embed="rId2" cstate="print"/>
          <a:stretch>
            <a:fillRect/>
          </a:stretch>
        </p:blipFill>
        <p:spPr>
          <a:xfrm>
            <a:off x="3657600" y="117764"/>
            <a:ext cx="5364368" cy="6305550"/>
          </a:xfrm>
          <a:prstGeom prst="rect">
            <a:avLst/>
          </a:prstGeom>
        </p:spPr>
      </p:pic>
      <p:sp>
        <p:nvSpPr>
          <p:cNvPr id="25621"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B9CBE91D-20D2-4A67-963F-2B5787BA35A9}" type="slidenum">
              <a:rPr lang="en-US" sz="1200" b="0">
                <a:solidFill>
                  <a:srgbClr val="FFFFFF"/>
                </a:solidFill>
              </a:rPr>
              <a:pPr algn="l" eaLnBrk="1" hangingPunct="1">
                <a:spcBef>
                  <a:spcPct val="0"/>
                </a:spcBef>
                <a:buClrTx/>
                <a:buSzTx/>
                <a:buFontTx/>
                <a:buNone/>
              </a:pPr>
              <a:t>38</a:t>
            </a:fld>
            <a:endParaRPr lang="en-US" sz="1200" b="0">
              <a:solidFill>
                <a:srgbClr val="FFFFFF"/>
              </a:solidFill>
            </a:endParaRPr>
          </a:p>
        </p:txBody>
      </p:sp>
      <p:sp>
        <p:nvSpPr>
          <p:cNvPr id="21"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28" name="Picture 27" descr="VICTR_Motivation_2.emf"/>
          <p:cNvPicPr>
            <a:picLocks noChangeAspect="1"/>
          </p:cNvPicPr>
          <p:nvPr/>
        </p:nvPicPr>
        <p:blipFill>
          <a:blip r:embed="rId3"/>
          <a:stretch>
            <a:fillRect/>
          </a:stretch>
        </p:blipFill>
        <p:spPr>
          <a:xfrm>
            <a:off x="103414" y="191682"/>
            <a:ext cx="5459186" cy="3999318"/>
          </a:xfrm>
          <a:prstGeom prst="rect">
            <a:avLst/>
          </a:prstGeom>
          <a:solidFill>
            <a:schemeClr val="lt1"/>
          </a:solidFill>
        </p:spPr>
      </p:pic>
      <p:sp>
        <p:nvSpPr>
          <p:cNvPr id="29" name="TextBox 28"/>
          <p:cNvSpPr txBox="1"/>
          <p:nvPr/>
        </p:nvSpPr>
        <p:spPr>
          <a:xfrm>
            <a:off x="146462" y="4204966"/>
            <a:ext cx="3511138" cy="2653034"/>
          </a:xfrm>
          <a:prstGeom prst="rect">
            <a:avLst/>
          </a:prstGeom>
          <a:noFill/>
        </p:spPr>
        <p:txBody>
          <a:bodyPr wrap="square" rtlCol="0">
            <a:spAutoFit/>
          </a:bodyPr>
          <a:lstStyle/>
          <a:p>
            <a:pPr marL="166688" indent="-166688" algn="l">
              <a:buFont typeface="Arial" pitchFamily="34" charset="0"/>
              <a:buChar char="•"/>
            </a:pPr>
            <a:r>
              <a:rPr lang="en-US" sz="1600" dirty="0" smtClean="0"/>
              <a:t>The VICTR1 </a:t>
            </a:r>
            <a:r>
              <a:rPr lang="en-US" sz="1600" dirty="0"/>
              <a:t>i</a:t>
            </a:r>
            <a:r>
              <a:rPr lang="en-US" sz="1600" dirty="0" smtClean="0"/>
              <a:t>s </a:t>
            </a:r>
            <a:r>
              <a:rPr lang="en-US" sz="1600" dirty="0" smtClean="0"/>
              <a:t>a 3D prototype.  It </a:t>
            </a:r>
            <a:r>
              <a:rPr lang="en-US" sz="1600" dirty="0" smtClean="0"/>
              <a:t>uses </a:t>
            </a:r>
            <a:r>
              <a:rPr lang="en-US" sz="1600" dirty="0" smtClean="0"/>
              <a:t>slightly modified </a:t>
            </a:r>
            <a:r>
              <a:rPr lang="en-US" sz="1600" dirty="0" smtClean="0">
                <a:solidFill>
                  <a:srgbClr val="FFFF00"/>
                </a:solidFill>
              </a:rPr>
              <a:t>front-end </a:t>
            </a:r>
            <a:r>
              <a:rPr lang="en-US" sz="1600" dirty="0" smtClean="0">
                <a:solidFill>
                  <a:srgbClr val="FFFF00"/>
                </a:solidFill>
              </a:rPr>
              <a:t>from </a:t>
            </a:r>
            <a:r>
              <a:rPr lang="en-US" sz="1600" dirty="0" smtClean="0">
                <a:solidFill>
                  <a:srgbClr val="FFFF00"/>
                </a:solidFill>
              </a:rPr>
              <a:t>FEI4 (ATLAS)</a:t>
            </a:r>
            <a:r>
              <a:rPr lang="en-US" sz="1600" dirty="0" smtClean="0"/>
              <a:t> with </a:t>
            </a:r>
            <a:r>
              <a:rPr lang="en-US" sz="1600" dirty="0" smtClean="0"/>
              <a:t>a custom serial </a:t>
            </a:r>
            <a:r>
              <a:rPr lang="en-US" sz="1600" dirty="0" smtClean="0"/>
              <a:t>RO architecture </a:t>
            </a:r>
            <a:r>
              <a:rPr lang="en-US" sz="1600" dirty="0" smtClean="0">
                <a:solidFill>
                  <a:srgbClr val="FFFF00"/>
                </a:solidFill>
              </a:rPr>
              <a:t>COLLABORATION!</a:t>
            </a:r>
          </a:p>
          <a:p>
            <a:pPr marL="166688" indent="-166688" algn="l">
              <a:buFont typeface="Arial" pitchFamily="34" charset="0"/>
              <a:buChar char="•"/>
            </a:pPr>
            <a:r>
              <a:rPr lang="en-US" sz="1600" dirty="0" smtClean="0"/>
              <a:t>Track-Trigger definitively </a:t>
            </a:r>
            <a:r>
              <a:rPr lang="en-US" sz="1600" dirty="0" smtClean="0">
                <a:solidFill>
                  <a:srgbClr val="FFFF00"/>
                </a:solidFill>
              </a:rPr>
              <a:t>needs 3D-IC technology</a:t>
            </a:r>
            <a:r>
              <a:rPr lang="en-US" sz="1600" dirty="0" smtClean="0"/>
              <a:t> and it must be multi-flavor 3D-IC (collaboration with vendors and institutions)</a:t>
            </a:r>
          </a:p>
          <a:p>
            <a:pPr marL="166688" indent="-166688" algn="l">
              <a:buFont typeface="Arial" pitchFamily="34" charset="0"/>
              <a:buChar char="•"/>
            </a:pPr>
            <a:endParaRPr lang="en-US" sz="1600" dirty="0"/>
          </a:p>
        </p:txBody>
      </p:sp>
      <p:sp>
        <p:nvSpPr>
          <p:cNvPr id="34" name="Rectangle 3"/>
          <p:cNvSpPr txBox="1">
            <a:spLocks noChangeArrowheads="1"/>
          </p:cNvSpPr>
          <p:nvPr/>
        </p:nvSpPr>
        <p:spPr bwMode="auto">
          <a:xfrm>
            <a:off x="4038600" y="1854465"/>
            <a:ext cx="1755321" cy="660135"/>
          </a:xfrm>
          <a:prstGeom prst="rect">
            <a:avLst/>
          </a:prstGeom>
          <a:solidFill>
            <a:schemeClr val="lt1">
              <a:alpha val="60000"/>
            </a:schemeClr>
          </a:solidFill>
          <a:ln>
            <a:noFill/>
            <a:headEnd/>
            <a:tailEnd/>
          </a:ln>
        </p:spPr>
        <p:style>
          <a:lnRef idx="2">
            <a:schemeClr val="accent1"/>
          </a:lnRef>
          <a:fillRef idx="1">
            <a:schemeClr val="lt1"/>
          </a:fillRef>
          <a:effectRef idx="0">
            <a:schemeClr val="accent1"/>
          </a:effectRef>
          <a:fontRef idx="minor">
            <a:schemeClr val="dk1"/>
          </a:fontRef>
        </p:style>
        <p:txBody>
          <a:bodyPr/>
          <a:lstStyle>
            <a:lvl1pPr marL="171450" indent="-171450">
              <a:defRPr sz="2400">
                <a:solidFill>
                  <a:schemeClr val="tx1"/>
                </a:solidFill>
                <a:latin typeface="Times New Roman" pitchFamily="18" charset="0"/>
              </a:defRPr>
            </a:lvl1pPr>
            <a:lvl2pPr marL="171450" indent="-171450">
              <a:defRPr sz="2400">
                <a:solidFill>
                  <a:schemeClr val="tx1"/>
                </a:solidFill>
                <a:latin typeface="Times New Roman" pitchFamily="18" charset="0"/>
              </a:defRPr>
            </a:lvl2pPr>
            <a:lvl3pPr marL="171450" indent="-17145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algn="l" eaLnBrk="1" hangingPunct="1">
              <a:lnSpc>
                <a:spcPts val="1400"/>
              </a:lnSpc>
              <a:spcBef>
                <a:spcPct val="20000"/>
              </a:spcBef>
            </a:pPr>
            <a:r>
              <a:rPr lang="en-US" sz="1400" b="0" dirty="0" smtClean="0">
                <a:solidFill>
                  <a:srgbClr val="FF0000"/>
                </a:solidFill>
                <a:latin typeface="Arial" pitchFamily="34" charset="0"/>
              </a:rPr>
              <a:t>Serial RO of </a:t>
            </a:r>
            <a:r>
              <a:rPr lang="en-US" sz="1400" b="0" dirty="0">
                <a:solidFill>
                  <a:srgbClr val="FF0000"/>
                </a:solidFill>
                <a:latin typeface="Arial" pitchFamily="34" charset="0"/>
              </a:rPr>
              <a:t>all top </a:t>
            </a:r>
            <a:r>
              <a:rPr lang="en-US" sz="1400" b="0" dirty="0" smtClean="0">
                <a:solidFill>
                  <a:srgbClr val="FF0000"/>
                </a:solidFill>
                <a:latin typeface="Arial" pitchFamily="34" charset="0"/>
              </a:rPr>
              <a:t>&amp; bottom </a:t>
            </a:r>
            <a:r>
              <a:rPr lang="en-US" sz="1400" b="0" dirty="0">
                <a:solidFill>
                  <a:srgbClr val="FF0000"/>
                </a:solidFill>
                <a:latin typeface="Arial" pitchFamily="34" charset="0"/>
              </a:rPr>
              <a:t>strips </a:t>
            </a:r>
            <a:r>
              <a:rPr lang="en-US" sz="1400" b="0" dirty="0" smtClean="0">
                <a:solidFill>
                  <a:srgbClr val="FF0000"/>
                </a:solidFill>
                <a:latin typeface="Arial" pitchFamily="34" charset="0"/>
              </a:rPr>
              <a:t>+ coincidence</a:t>
            </a:r>
            <a:endParaRPr lang="en-US" sz="1400" b="0" dirty="0">
              <a:solidFill>
                <a:srgbClr val="FF0000"/>
              </a:solidFill>
              <a:latin typeface="Arial" pitchFamily="34" charset="0"/>
            </a:endParaRPr>
          </a:p>
        </p:txBody>
      </p:sp>
      <p:sp>
        <p:nvSpPr>
          <p:cNvPr id="35" name="Rectangle 5"/>
          <p:cNvSpPr>
            <a:spLocks noChangeArrowheads="1"/>
          </p:cNvSpPr>
          <p:nvPr/>
        </p:nvSpPr>
        <p:spPr bwMode="auto">
          <a:xfrm>
            <a:off x="7077694" y="5181600"/>
            <a:ext cx="1837706" cy="596033"/>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400" dirty="0" smtClean="0">
                <a:solidFill>
                  <a:schemeClr val="bg1">
                    <a:lumMod val="60000"/>
                    <a:lumOff val="40000"/>
                  </a:schemeClr>
                </a:solidFill>
                <a:ea typeface="ＭＳ Ｐゴシック" charset="-128"/>
              </a:rPr>
              <a:t>3D ASICs with TSVs:</a:t>
            </a:r>
          </a:p>
          <a:p>
            <a:pPr algn="ctr">
              <a:spcBef>
                <a:spcPct val="0"/>
              </a:spcBef>
              <a:buClrTx/>
              <a:buSzTx/>
              <a:buFontTx/>
              <a:buNone/>
            </a:pPr>
            <a:r>
              <a:rPr lang="en-US" sz="1700" dirty="0" err="1" smtClean="0">
                <a:solidFill>
                  <a:schemeClr val="bg1">
                    <a:lumMod val="60000"/>
                    <a:lumOff val="40000"/>
                  </a:schemeClr>
                </a:solidFill>
                <a:ea typeface="ＭＳ Ｐゴシック" charset="-128"/>
              </a:rPr>
              <a:t>Tezzaron</a:t>
            </a:r>
            <a:endParaRPr lang="en-US" sz="1700" dirty="0">
              <a:solidFill>
                <a:schemeClr val="bg1">
                  <a:lumMod val="60000"/>
                  <a:lumOff val="40000"/>
                </a:schemeClr>
              </a:solidFill>
              <a:ea typeface="ＭＳ Ｐゴシック" charset="-128"/>
            </a:endParaRPr>
          </a:p>
        </p:txBody>
      </p:sp>
      <p:cxnSp>
        <p:nvCxnSpPr>
          <p:cNvPr id="11" name="Straight Arrow Connector 10"/>
          <p:cNvCxnSpPr/>
          <p:nvPr/>
        </p:nvCxnSpPr>
        <p:spPr bwMode="auto">
          <a:xfrm flipH="1">
            <a:off x="5181600" y="5715000"/>
            <a:ext cx="1896094" cy="215033"/>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39" name="Rectangle 5"/>
          <p:cNvSpPr>
            <a:spLocks noChangeArrowheads="1"/>
          </p:cNvSpPr>
          <p:nvPr/>
        </p:nvSpPr>
        <p:spPr bwMode="auto">
          <a:xfrm>
            <a:off x="6129647" y="5867400"/>
            <a:ext cx="2785753" cy="596033"/>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400" dirty="0" smtClean="0">
                <a:solidFill>
                  <a:schemeClr val="bg1">
                    <a:lumMod val="60000"/>
                    <a:lumOff val="40000"/>
                  </a:schemeClr>
                </a:solidFill>
                <a:ea typeface="ＭＳ Ｐゴシック" charset="-128"/>
              </a:rPr>
              <a:t>DBI/fusion bonding: </a:t>
            </a:r>
            <a:r>
              <a:rPr lang="en-US" sz="1700" dirty="0" err="1" smtClean="0">
                <a:solidFill>
                  <a:schemeClr val="bg1">
                    <a:lumMod val="60000"/>
                    <a:lumOff val="40000"/>
                  </a:schemeClr>
                </a:solidFill>
                <a:ea typeface="ＭＳ Ｐゴシック" charset="-128"/>
              </a:rPr>
              <a:t>Ziptronix</a:t>
            </a:r>
            <a:r>
              <a:rPr lang="en-US" sz="1700" dirty="0" smtClean="0">
                <a:solidFill>
                  <a:schemeClr val="bg1">
                    <a:lumMod val="60000"/>
                    <a:lumOff val="40000"/>
                  </a:schemeClr>
                </a:solidFill>
                <a:ea typeface="ＭＳ Ｐゴシック" charset="-128"/>
              </a:rPr>
              <a:t>,</a:t>
            </a:r>
          </a:p>
          <a:p>
            <a:pPr algn="ctr">
              <a:spcBef>
                <a:spcPct val="0"/>
              </a:spcBef>
              <a:buClrTx/>
              <a:buSzTx/>
              <a:buFontTx/>
              <a:buNone/>
            </a:pPr>
            <a:r>
              <a:rPr lang="en-US" sz="1700" dirty="0" smtClean="0">
                <a:solidFill>
                  <a:schemeClr val="bg1">
                    <a:lumMod val="60000"/>
                    <a:lumOff val="40000"/>
                  </a:schemeClr>
                </a:solidFill>
                <a:ea typeface="ＭＳ Ｐゴシック" charset="-128"/>
              </a:rPr>
              <a:t>T-micro, RTI</a:t>
            </a:r>
            <a:endParaRPr lang="en-US" sz="1700" dirty="0">
              <a:solidFill>
                <a:schemeClr val="bg1">
                  <a:lumMod val="60000"/>
                  <a:lumOff val="40000"/>
                </a:schemeClr>
              </a:solidFill>
              <a:ea typeface="ＭＳ Ｐゴシック" charset="-128"/>
            </a:endParaRPr>
          </a:p>
        </p:txBody>
      </p:sp>
      <p:cxnSp>
        <p:nvCxnSpPr>
          <p:cNvPr id="40" name="Straight Arrow Connector 39"/>
          <p:cNvCxnSpPr>
            <a:stCxn id="39" idx="1"/>
          </p:cNvCxnSpPr>
          <p:nvPr/>
        </p:nvCxnSpPr>
        <p:spPr bwMode="auto">
          <a:xfrm flipH="1">
            <a:off x="5666014" y="6165417"/>
            <a:ext cx="463633" cy="140133"/>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43" name="Rectangle 5"/>
          <p:cNvSpPr>
            <a:spLocks noChangeArrowheads="1"/>
          </p:cNvSpPr>
          <p:nvPr/>
        </p:nvSpPr>
        <p:spPr bwMode="auto">
          <a:xfrm>
            <a:off x="6553200" y="4433167"/>
            <a:ext cx="2468768" cy="596033"/>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400" dirty="0" smtClean="0">
                <a:solidFill>
                  <a:schemeClr val="bg1">
                    <a:lumMod val="60000"/>
                    <a:lumOff val="40000"/>
                  </a:schemeClr>
                </a:solidFill>
                <a:ea typeface="ＭＳ Ｐゴシック" charset="-128"/>
              </a:rPr>
              <a:t>Sensors / edgeless sensors: </a:t>
            </a:r>
            <a:br>
              <a:rPr lang="en-US" sz="1400" dirty="0" smtClean="0">
                <a:solidFill>
                  <a:schemeClr val="bg1">
                    <a:lumMod val="60000"/>
                    <a:lumOff val="40000"/>
                  </a:schemeClr>
                </a:solidFill>
                <a:ea typeface="ＭＳ Ｐゴシック" charset="-128"/>
              </a:rPr>
            </a:br>
            <a:r>
              <a:rPr lang="en-US" sz="1700" dirty="0" smtClean="0">
                <a:solidFill>
                  <a:schemeClr val="bg1">
                    <a:lumMod val="60000"/>
                    <a:lumOff val="40000"/>
                  </a:schemeClr>
                </a:solidFill>
                <a:ea typeface="ＭＳ Ｐゴシック" charset="-128"/>
              </a:rPr>
              <a:t>BNL, VTT</a:t>
            </a:r>
            <a:endParaRPr lang="en-US" sz="1700" dirty="0">
              <a:solidFill>
                <a:schemeClr val="bg1">
                  <a:lumMod val="60000"/>
                  <a:lumOff val="40000"/>
                </a:schemeClr>
              </a:solidFill>
              <a:ea typeface="ＭＳ Ｐゴシック" charset="-128"/>
            </a:endParaRPr>
          </a:p>
        </p:txBody>
      </p:sp>
      <p:sp>
        <p:nvSpPr>
          <p:cNvPr id="44" name="Rectangle 5"/>
          <p:cNvSpPr>
            <a:spLocks noChangeArrowheads="1"/>
          </p:cNvSpPr>
          <p:nvPr/>
        </p:nvSpPr>
        <p:spPr bwMode="auto">
          <a:xfrm>
            <a:off x="3636818" y="4585567"/>
            <a:ext cx="1011382" cy="596033"/>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400" dirty="0" smtClean="0">
                <a:solidFill>
                  <a:schemeClr val="bg1">
                    <a:lumMod val="60000"/>
                    <a:lumOff val="40000"/>
                  </a:schemeClr>
                </a:solidFill>
                <a:ea typeface="ＭＳ Ｐゴシック" charset="-128"/>
              </a:rPr>
              <a:t>IC design:</a:t>
            </a:r>
          </a:p>
          <a:p>
            <a:pPr algn="ctr">
              <a:spcBef>
                <a:spcPct val="0"/>
              </a:spcBef>
              <a:buClrTx/>
              <a:buSzTx/>
              <a:buFontTx/>
              <a:buNone/>
            </a:pPr>
            <a:r>
              <a:rPr lang="en-US" sz="1700" dirty="0" smtClean="0">
                <a:solidFill>
                  <a:schemeClr val="bg1">
                    <a:lumMod val="60000"/>
                    <a:lumOff val="40000"/>
                  </a:schemeClr>
                </a:solidFill>
                <a:ea typeface="ＭＳ Ｐゴシック" charset="-128"/>
              </a:rPr>
              <a:t>LBNL</a:t>
            </a:r>
            <a:endParaRPr lang="en-US" sz="1700" dirty="0">
              <a:solidFill>
                <a:schemeClr val="bg1">
                  <a:lumMod val="60000"/>
                  <a:lumOff val="40000"/>
                </a:schemeClr>
              </a:solidFill>
              <a:ea typeface="ＭＳ Ｐゴシック" charset="-128"/>
            </a:endParaRPr>
          </a:p>
        </p:txBody>
      </p:sp>
      <p:cxnSp>
        <p:nvCxnSpPr>
          <p:cNvPr id="45" name="Straight Arrow Connector 44"/>
          <p:cNvCxnSpPr/>
          <p:nvPr/>
        </p:nvCxnSpPr>
        <p:spPr bwMode="auto">
          <a:xfrm flipH="1">
            <a:off x="6129647" y="4760705"/>
            <a:ext cx="463633" cy="140133"/>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44" idx="3"/>
          </p:cNvCxnSpPr>
          <p:nvPr/>
        </p:nvCxnSpPr>
        <p:spPr bwMode="auto">
          <a:xfrm flipV="1">
            <a:off x="4648200" y="4760705"/>
            <a:ext cx="762000" cy="122879"/>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49" name="Rectangle 5"/>
          <p:cNvSpPr>
            <a:spLocks noChangeArrowheads="1"/>
          </p:cNvSpPr>
          <p:nvPr/>
        </p:nvSpPr>
        <p:spPr bwMode="auto">
          <a:xfrm>
            <a:off x="6553200" y="3760934"/>
            <a:ext cx="2468768" cy="596033"/>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400" dirty="0" smtClean="0">
                <a:solidFill>
                  <a:schemeClr val="bg1">
                    <a:lumMod val="60000"/>
                    <a:lumOff val="40000"/>
                  </a:schemeClr>
                </a:solidFill>
                <a:ea typeface="ＭＳ Ｐゴシック" charset="-128"/>
              </a:rPr>
              <a:t>Interposer: </a:t>
            </a:r>
            <a:r>
              <a:rPr lang="en-US" sz="1700" dirty="0" smtClean="0">
                <a:solidFill>
                  <a:schemeClr val="bg1">
                    <a:lumMod val="60000"/>
                    <a:lumOff val="40000"/>
                  </a:schemeClr>
                </a:solidFill>
                <a:ea typeface="ＭＳ Ｐゴシック" charset="-128"/>
              </a:rPr>
              <a:t>Cornell, </a:t>
            </a:r>
            <a:br>
              <a:rPr lang="en-US" sz="1700" dirty="0" smtClean="0">
                <a:solidFill>
                  <a:schemeClr val="bg1">
                    <a:lumMod val="60000"/>
                    <a:lumOff val="40000"/>
                  </a:schemeClr>
                </a:solidFill>
                <a:ea typeface="ＭＳ Ｐゴシック" charset="-128"/>
              </a:rPr>
            </a:br>
            <a:r>
              <a:rPr lang="en-US" sz="1700" dirty="0" err="1" smtClean="0">
                <a:solidFill>
                  <a:schemeClr val="bg1">
                    <a:lumMod val="60000"/>
                    <a:lumOff val="40000"/>
                  </a:schemeClr>
                </a:solidFill>
                <a:ea typeface="ＭＳ Ｐゴシック" charset="-128"/>
              </a:rPr>
              <a:t>AllVia</a:t>
            </a:r>
            <a:r>
              <a:rPr lang="en-US" sz="1700" dirty="0" smtClean="0">
                <a:solidFill>
                  <a:schemeClr val="bg1">
                    <a:lumMod val="60000"/>
                    <a:lumOff val="40000"/>
                  </a:schemeClr>
                </a:solidFill>
                <a:ea typeface="ＭＳ Ｐゴシック" charset="-128"/>
              </a:rPr>
              <a:t>, </a:t>
            </a:r>
            <a:r>
              <a:rPr lang="en-US" sz="1700" dirty="0" err="1" smtClean="0">
                <a:solidFill>
                  <a:schemeClr val="bg1">
                    <a:lumMod val="60000"/>
                    <a:lumOff val="40000"/>
                  </a:schemeClr>
                </a:solidFill>
                <a:ea typeface="ＭＳ Ｐゴシック" charset="-128"/>
              </a:rPr>
              <a:t>Tezzaron</a:t>
            </a:r>
            <a:endParaRPr lang="en-US" sz="1700" dirty="0">
              <a:solidFill>
                <a:schemeClr val="bg1">
                  <a:lumMod val="60000"/>
                  <a:lumOff val="40000"/>
                </a:schemeClr>
              </a:solidFill>
              <a:ea typeface="ＭＳ Ｐゴシック" charset="-128"/>
            </a:endParaRPr>
          </a:p>
        </p:txBody>
      </p:sp>
      <p:cxnSp>
        <p:nvCxnSpPr>
          <p:cNvPr id="50" name="Straight Arrow Connector 49"/>
          <p:cNvCxnSpPr/>
          <p:nvPr/>
        </p:nvCxnSpPr>
        <p:spPr bwMode="auto">
          <a:xfrm flipH="1">
            <a:off x="6282046" y="4200493"/>
            <a:ext cx="463633" cy="140133"/>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51" name="Rectangle 5"/>
          <p:cNvSpPr>
            <a:spLocks noChangeArrowheads="1"/>
          </p:cNvSpPr>
          <p:nvPr/>
        </p:nvSpPr>
        <p:spPr bwMode="auto">
          <a:xfrm>
            <a:off x="7559449" y="2590800"/>
            <a:ext cx="1432151" cy="596033"/>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400" dirty="0" smtClean="0">
                <a:solidFill>
                  <a:schemeClr val="bg1">
                    <a:lumMod val="60000"/>
                    <a:lumOff val="40000"/>
                  </a:schemeClr>
                </a:solidFill>
                <a:ea typeface="ＭＳ Ｐゴシック" charset="-128"/>
              </a:rPr>
              <a:t>Bump-bonding</a:t>
            </a:r>
            <a:r>
              <a:rPr lang="en-US" sz="1700" dirty="0" smtClean="0">
                <a:solidFill>
                  <a:schemeClr val="bg1">
                    <a:lumMod val="60000"/>
                    <a:lumOff val="40000"/>
                  </a:schemeClr>
                </a:solidFill>
                <a:ea typeface="ＭＳ Ｐゴシック" charset="-128"/>
              </a:rPr>
              <a:t>, </a:t>
            </a:r>
            <a:br>
              <a:rPr lang="en-US" sz="1700" dirty="0" smtClean="0">
                <a:solidFill>
                  <a:schemeClr val="bg1">
                    <a:lumMod val="60000"/>
                    <a:lumOff val="40000"/>
                  </a:schemeClr>
                </a:solidFill>
                <a:ea typeface="ＭＳ Ｐゴシック" charset="-128"/>
              </a:rPr>
            </a:br>
            <a:r>
              <a:rPr lang="en-US" sz="1700" dirty="0" smtClean="0">
                <a:solidFill>
                  <a:schemeClr val="bg1">
                    <a:lumMod val="60000"/>
                    <a:lumOff val="40000"/>
                  </a:schemeClr>
                </a:solidFill>
                <a:ea typeface="ＭＳ Ｐゴシック" charset="-128"/>
              </a:rPr>
              <a:t>UC Davis</a:t>
            </a:r>
            <a:endParaRPr lang="en-US" sz="1700" dirty="0">
              <a:solidFill>
                <a:schemeClr val="bg1">
                  <a:lumMod val="60000"/>
                  <a:lumOff val="40000"/>
                </a:schemeClr>
              </a:solidFill>
              <a:ea typeface="ＭＳ Ｐゴシック" charset="-128"/>
            </a:endParaRPr>
          </a:p>
        </p:txBody>
      </p:sp>
      <p:cxnSp>
        <p:nvCxnSpPr>
          <p:cNvPr id="52" name="Straight Arrow Connector 51"/>
          <p:cNvCxnSpPr>
            <a:stCxn id="51" idx="1"/>
          </p:cNvCxnSpPr>
          <p:nvPr/>
        </p:nvCxnSpPr>
        <p:spPr bwMode="auto">
          <a:xfrm flipH="1">
            <a:off x="7391401" y="2888817"/>
            <a:ext cx="168048" cy="207869"/>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51" idx="1"/>
          </p:cNvCxnSpPr>
          <p:nvPr/>
        </p:nvCxnSpPr>
        <p:spPr bwMode="auto">
          <a:xfrm flipH="1" flipV="1">
            <a:off x="7162800" y="2590800"/>
            <a:ext cx="396649" cy="298017"/>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39</a:t>
            </a:fld>
            <a:endParaRPr lang="en-US"/>
          </a:p>
        </p:txBody>
      </p:sp>
      <p:sp>
        <p:nvSpPr>
          <p:cNvPr id="5" name="TextBox 4"/>
          <p:cNvSpPr txBox="1"/>
          <p:nvPr/>
        </p:nvSpPr>
        <p:spPr>
          <a:xfrm>
            <a:off x="0" y="3677079"/>
            <a:ext cx="9144000" cy="3083921"/>
          </a:xfrm>
          <a:prstGeom prst="rect">
            <a:avLst/>
          </a:prstGeom>
          <a:noFill/>
        </p:spPr>
        <p:txBody>
          <a:bodyPr wrap="square" rtlCol="0">
            <a:spAutoFit/>
          </a:bodyPr>
          <a:lstStyle/>
          <a:p>
            <a:pPr algn="l"/>
            <a:r>
              <a:rPr lang="en-US" sz="1800" b="0" u="sng" dirty="0" smtClean="0">
                <a:solidFill>
                  <a:srgbClr val="00FF00"/>
                </a:solidFill>
              </a:rPr>
              <a:t>Potential Roadblocks</a:t>
            </a:r>
          </a:p>
          <a:p>
            <a:pPr indent="457200" algn="l">
              <a:buFont typeface="Arial" pitchFamily="34" charset="0"/>
              <a:buChar char="•"/>
            </a:pPr>
            <a:r>
              <a:rPr lang="en-US" sz="1800" b="0" dirty="0"/>
              <a:t>A</a:t>
            </a:r>
            <a:r>
              <a:rPr lang="en-US" sz="1800" b="0" dirty="0" smtClean="0"/>
              <a:t>ssembly of </a:t>
            </a:r>
            <a:r>
              <a:rPr lang="en-US" sz="1800" b="0" dirty="0" smtClean="0">
                <a:solidFill>
                  <a:srgbClr val="FFFF00"/>
                </a:solidFill>
              </a:rPr>
              <a:t>VICTR is an extremely challenging 3D project </a:t>
            </a:r>
          </a:p>
          <a:p>
            <a:pPr indent="457200" algn="l">
              <a:buFont typeface="Arial" pitchFamily="34" charset="0"/>
              <a:buChar char="•"/>
            </a:pPr>
            <a:r>
              <a:rPr lang="en-US" sz="1800" b="0" dirty="0" smtClean="0">
                <a:solidFill>
                  <a:srgbClr val="FFFF00"/>
                </a:solidFill>
              </a:rPr>
              <a:t>3D-IC</a:t>
            </a:r>
            <a:r>
              <a:rPr lang="en-US" sz="1800" b="0" dirty="0" smtClean="0"/>
              <a:t> </a:t>
            </a:r>
            <a:r>
              <a:rPr lang="en-US" sz="1800" b="0" dirty="0" smtClean="0"/>
              <a:t>– </a:t>
            </a:r>
            <a:r>
              <a:rPr lang="en-US" sz="1800" b="0" dirty="0" smtClean="0"/>
              <a:t>trust in 3D-IC is still not fully established, strategy for 3D-IC design to learn</a:t>
            </a:r>
            <a:endParaRPr lang="en-US" sz="1800" b="0" dirty="0" smtClean="0"/>
          </a:p>
          <a:p>
            <a:pPr indent="457200" algn="l">
              <a:buFont typeface="Arial" pitchFamily="34" charset="0"/>
              <a:buChar char="•"/>
            </a:pPr>
            <a:r>
              <a:rPr lang="en-US" sz="1800" b="0" dirty="0" smtClean="0">
                <a:solidFill>
                  <a:srgbClr val="FFFF00"/>
                </a:solidFill>
              </a:rPr>
              <a:t>Asynchronous </a:t>
            </a:r>
            <a:r>
              <a:rPr lang="en-US" sz="1800" b="0" dirty="0" smtClean="0">
                <a:solidFill>
                  <a:srgbClr val="FFFF00"/>
                </a:solidFill>
              </a:rPr>
              <a:t>Pipeline</a:t>
            </a:r>
            <a:r>
              <a:rPr lang="en-US" sz="1800" b="0" dirty="0" smtClean="0"/>
              <a:t> </a:t>
            </a:r>
            <a:r>
              <a:rPr lang="en-US" sz="1800" b="0" dirty="0" smtClean="0"/>
              <a:t>- asynchronous </a:t>
            </a:r>
            <a:r>
              <a:rPr lang="en-US" sz="1800" b="0" dirty="0" smtClean="0"/>
              <a:t>logic can be </a:t>
            </a:r>
            <a:r>
              <a:rPr lang="en-US" sz="1800" b="0" dirty="0" smtClean="0"/>
              <a:t>fast, low power and more quite </a:t>
            </a:r>
            <a:r>
              <a:rPr lang="en-US" sz="1800" b="0" dirty="0" err="1" smtClean="0"/>
              <a:t>wrt</a:t>
            </a:r>
            <a:r>
              <a:rPr lang="en-US" sz="1800" b="0" dirty="0" smtClean="0"/>
              <a:t>. clock distributed systems. Challenges to overcome are glitches </a:t>
            </a:r>
            <a:r>
              <a:rPr lang="en-US" sz="1800" b="0" dirty="0" smtClean="0"/>
              <a:t>and hazards </a:t>
            </a:r>
            <a:r>
              <a:rPr lang="en-US" sz="1800" b="0" dirty="0" smtClean="0"/>
              <a:t>(not present </a:t>
            </a:r>
            <a:r>
              <a:rPr lang="en-US" sz="1800" b="0" dirty="0" smtClean="0"/>
              <a:t>in synchronous </a:t>
            </a:r>
            <a:r>
              <a:rPr lang="en-US" sz="1800" b="0" dirty="0" smtClean="0"/>
              <a:t>logic) – need to learn how to do and which tools to use</a:t>
            </a:r>
            <a:endParaRPr lang="en-US" sz="1800" b="0" dirty="0" smtClean="0"/>
          </a:p>
          <a:p>
            <a:pPr indent="457200" algn="l">
              <a:buFont typeface="Arial" pitchFamily="34" charset="0"/>
              <a:buChar char="•"/>
            </a:pPr>
            <a:r>
              <a:rPr lang="en-US" sz="1800" b="0" dirty="0" smtClean="0">
                <a:solidFill>
                  <a:srgbClr val="FFFF00"/>
                </a:solidFill>
              </a:rPr>
              <a:t>Radiation &amp; Single Event Upset Tolerance </a:t>
            </a:r>
            <a:r>
              <a:rPr lang="en-US" sz="1800" b="0" dirty="0" smtClean="0"/>
              <a:t>– loss </a:t>
            </a:r>
            <a:r>
              <a:rPr lang="en-US" sz="1800" b="0" dirty="0" smtClean="0"/>
              <a:t>of data is acceptable if it is small enough, but loss of control is unacceptable. </a:t>
            </a:r>
            <a:r>
              <a:rPr lang="en-US" sz="1800" b="0" dirty="0" smtClean="0"/>
              <a:t>Nobody has shown that asynchronous logic can be SEU immune – strategy (equivalent to triple voting logic) must be shown is possible…</a:t>
            </a:r>
            <a:endParaRPr lang="en-US" sz="1800" b="0" dirty="0"/>
          </a:p>
        </p:txBody>
      </p:sp>
      <p:sp>
        <p:nvSpPr>
          <p:cNvPr id="6" name="TextBox 5"/>
          <p:cNvSpPr txBox="1"/>
          <p:nvPr/>
        </p:nvSpPr>
        <p:spPr>
          <a:xfrm>
            <a:off x="76200" y="573679"/>
            <a:ext cx="8991600" cy="3083921"/>
          </a:xfrm>
          <a:prstGeom prst="rect">
            <a:avLst/>
          </a:prstGeom>
          <a:noFill/>
        </p:spPr>
        <p:txBody>
          <a:bodyPr wrap="square" rtlCol="0">
            <a:spAutoFit/>
          </a:bodyPr>
          <a:lstStyle/>
          <a:p>
            <a:pPr algn="l"/>
            <a:r>
              <a:rPr lang="en-US" sz="1800" b="0" u="sng" dirty="0" smtClean="0">
                <a:solidFill>
                  <a:srgbClr val="00FF00"/>
                </a:solidFill>
              </a:rPr>
              <a:t>Development</a:t>
            </a:r>
            <a:r>
              <a:rPr lang="en-US" sz="1800" b="0" u="sng" dirty="0" smtClean="0"/>
              <a:t> (</a:t>
            </a:r>
            <a:r>
              <a:rPr lang="en-US" sz="1400" b="0" u="sng" dirty="0" smtClean="0"/>
              <a:t>route designated by Marvin Johnson, et al.</a:t>
            </a:r>
            <a:r>
              <a:rPr lang="en-US" sz="1800" b="0" u="sng" dirty="0" smtClean="0"/>
              <a:t>)</a:t>
            </a:r>
          </a:p>
          <a:p>
            <a:pPr indent="457200" algn="l">
              <a:buFont typeface="Arial" pitchFamily="34" charset="0"/>
              <a:buChar char="•"/>
            </a:pPr>
            <a:r>
              <a:rPr lang="en-US" sz="1800" b="0" dirty="0" smtClean="0">
                <a:solidFill>
                  <a:srgbClr val="FFFF00"/>
                </a:solidFill>
              </a:rPr>
              <a:t>Readout </a:t>
            </a:r>
            <a:r>
              <a:rPr lang="en-US" sz="1800" b="0" dirty="0" smtClean="0">
                <a:solidFill>
                  <a:srgbClr val="FFFF00"/>
                </a:solidFill>
              </a:rPr>
              <a:t>Algorithm </a:t>
            </a:r>
            <a:r>
              <a:rPr lang="en-US" sz="1800" b="0" dirty="0" smtClean="0"/>
              <a:t>– it </a:t>
            </a:r>
            <a:r>
              <a:rPr lang="en-US" sz="1800" b="0" dirty="0" smtClean="0"/>
              <a:t>needs to be </a:t>
            </a:r>
            <a:r>
              <a:rPr lang="en-US" sz="1800" b="0" dirty="0" smtClean="0"/>
              <a:t>completed and it </a:t>
            </a:r>
            <a:r>
              <a:rPr lang="en-US" sz="1800" b="0" dirty="0" smtClean="0"/>
              <a:t>needs to be thoroughly simulated with realistic data and rigorously </a:t>
            </a:r>
            <a:r>
              <a:rPr lang="en-US" sz="1800" b="0" dirty="0" smtClean="0"/>
              <a:t>tested (</a:t>
            </a:r>
            <a:r>
              <a:rPr lang="en-US" sz="1800" b="0" dirty="0" smtClean="0">
                <a:solidFill>
                  <a:srgbClr val="FFFF00"/>
                </a:solidFill>
              </a:rPr>
              <a:t>Cadence AMS environment!</a:t>
            </a:r>
            <a:r>
              <a:rPr lang="en-US" sz="1800" b="0" dirty="0" smtClean="0"/>
              <a:t>)</a:t>
            </a:r>
          </a:p>
          <a:p>
            <a:pPr indent="457200" algn="l">
              <a:buFont typeface="Arial" pitchFamily="34" charset="0"/>
              <a:buChar char="•"/>
            </a:pPr>
            <a:r>
              <a:rPr lang="en-US" sz="1800" b="0" dirty="0" smtClean="0">
                <a:solidFill>
                  <a:srgbClr val="FFFF00"/>
                </a:solidFill>
              </a:rPr>
              <a:t>Pipeline</a:t>
            </a:r>
            <a:r>
              <a:rPr lang="en-US" sz="1800" b="0" dirty="0" smtClean="0"/>
              <a:t> – it is aggressive and challenging concept.  Asynchronous systems (</a:t>
            </a:r>
            <a:r>
              <a:rPr lang="en-US" sz="1800" b="0" i="1" dirty="0" smtClean="0"/>
              <a:t>newest, fastest ADCs are asynchronous</a:t>
            </a:r>
            <a:r>
              <a:rPr lang="en-US" sz="1800" b="0" dirty="0" smtClean="0"/>
              <a:t>) are very hot topic! Pipeline needs its own prototype (</a:t>
            </a:r>
            <a:r>
              <a:rPr lang="en-US" sz="1800" b="0" i="1" dirty="0" smtClean="0"/>
              <a:t>2D prototype planned</a:t>
            </a:r>
            <a:r>
              <a:rPr lang="en-US" sz="1800" b="0" dirty="0" smtClean="0"/>
              <a:t>) and it needs testing (</a:t>
            </a:r>
            <a:r>
              <a:rPr lang="en-US" sz="1800" b="0" dirty="0" smtClean="0">
                <a:solidFill>
                  <a:srgbClr val="FFFF00"/>
                </a:solidFill>
              </a:rPr>
              <a:t>it needs SEU and irradiation testing and developing of strategy for providing immunity radiation effects</a:t>
            </a:r>
            <a:r>
              <a:rPr lang="en-US" sz="1800" b="0" dirty="0" smtClean="0"/>
              <a:t>)</a:t>
            </a:r>
          </a:p>
          <a:p>
            <a:pPr indent="457200" algn="l">
              <a:buFont typeface="Arial" pitchFamily="34" charset="0"/>
              <a:buChar char="•"/>
            </a:pPr>
            <a:r>
              <a:rPr lang="en-US" sz="1800" b="0" dirty="0">
                <a:solidFill>
                  <a:srgbClr val="FFFF00"/>
                </a:solidFill>
              </a:rPr>
              <a:t>F</a:t>
            </a:r>
            <a:r>
              <a:rPr lang="en-US" sz="1800" b="0" dirty="0" smtClean="0">
                <a:solidFill>
                  <a:srgbClr val="FFFF00"/>
                </a:solidFill>
              </a:rPr>
              <a:t>ront-end</a:t>
            </a:r>
            <a:r>
              <a:rPr lang="en-US" sz="1800" b="0" dirty="0" smtClean="0"/>
              <a:t> – its is not clear yet whether it will be required but specific requirements of VICTR need to be identified and if necessary, a new front end needs to be designed</a:t>
            </a:r>
          </a:p>
          <a:p>
            <a:pPr indent="457200" algn="l">
              <a:buFont typeface="Arial" pitchFamily="34" charset="0"/>
              <a:buChar char="•"/>
            </a:pPr>
            <a:r>
              <a:rPr lang="en-US" sz="1800" b="0" dirty="0" smtClean="0">
                <a:solidFill>
                  <a:srgbClr val="FFFF00"/>
                </a:solidFill>
              </a:rPr>
              <a:t>Interposer, Si-PCBs, TSVs and bonding </a:t>
            </a:r>
            <a:r>
              <a:rPr lang="en-US" sz="1800" b="0" dirty="0" smtClean="0"/>
              <a:t>– choose one path and practice </a:t>
            </a:r>
            <a:endParaRPr lang="en-US" sz="1800" b="0" dirty="0" smtClean="0"/>
          </a:p>
        </p:txBody>
      </p:sp>
      <p:sp>
        <p:nvSpPr>
          <p:cNvPr id="7" name="Title 3"/>
          <p:cNvSpPr>
            <a:spLocks/>
          </p:cNvSpPr>
          <p:nvPr/>
        </p:nvSpPr>
        <p:spPr bwMode="auto">
          <a:xfrm>
            <a:off x="228600" y="152400"/>
            <a:ext cx="74676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Future: </a:t>
            </a:r>
            <a:r>
              <a:rPr lang="en-US" dirty="0" smtClean="0">
                <a:solidFill>
                  <a:srgbClr val="FFFF00"/>
                </a:solidFill>
              </a:rPr>
              <a:t>VICTR2</a:t>
            </a:r>
            <a:endParaRPr lang="en-US" dirty="0">
              <a:solidFill>
                <a:srgbClr val="FFFF00"/>
              </a:solidFill>
            </a:endParaRPr>
          </a:p>
        </p:txBody>
      </p:sp>
      <p:sp>
        <p:nvSpPr>
          <p:cNvPr id="8" name="Title 3"/>
          <p:cNvSpPr>
            <a:spLocks/>
          </p:cNvSpPr>
          <p:nvPr/>
        </p:nvSpPr>
        <p:spPr bwMode="auto">
          <a:xfrm>
            <a:off x="5181600" y="0"/>
            <a:ext cx="3962400" cy="82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spcBef>
                <a:spcPct val="0"/>
              </a:spcBef>
              <a:buClrTx/>
              <a:buSzTx/>
              <a:buFontTx/>
              <a:buNone/>
            </a:pPr>
            <a:r>
              <a:rPr lang="en-US" dirty="0">
                <a:solidFill>
                  <a:srgbClr val="FFFF00"/>
                </a:solidFill>
              </a:rPr>
              <a:t>t</a:t>
            </a:r>
            <a:r>
              <a:rPr lang="en-US" dirty="0" smtClean="0">
                <a:solidFill>
                  <a:srgbClr val="FFFF00"/>
                </a:solidFill>
              </a:rPr>
              <a:t>o work on VICTR2 now!</a:t>
            </a:r>
            <a:endParaRPr lang="en-US" dirty="0">
              <a:solidFill>
                <a:srgbClr val="FFFF00"/>
              </a:solidFill>
            </a:endParaRPr>
          </a:p>
        </p:txBody>
      </p:sp>
      <p:sp>
        <p:nvSpPr>
          <p:cNvPr id="9"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1066920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itle 4"/>
          <p:cNvSpPr>
            <a:spLocks/>
          </p:cNvSpPr>
          <p:nvPr/>
        </p:nvSpPr>
        <p:spPr bwMode="auto">
          <a:xfrm>
            <a:off x="16002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pl-PL" sz="2800" b="0" dirty="0" smtClean="0">
                <a:solidFill>
                  <a:srgbClr val="FFFFFF"/>
                </a:solidFill>
              </a:rPr>
              <a:t>Resources</a:t>
            </a:r>
            <a:r>
              <a:rPr lang="en-US" sz="2800" b="0" dirty="0" smtClean="0">
                <a:solidFill>
                  <a:srgbClr val="FFFFFF"/>
                </a:solidFill>
              </a:rPr>
              <a:t>: people</a:t>
            </a:r>
            <a:endParaRPr lang="en-US" sz="2800" b="0" dirty="0">
              <a:solidFill>
                <a:srgbClr val="FFFFFF"/>
              </a:solidFill>
            </a:endParaRPr>
          </a:p>
        </p:txBody>
      </p:sp>
      <p:pic>
        <p:nvPicPr>
          <p:cNvPr id="24582" name="Picture 6" descr="PC010071"/>
          <p:cNvPicPr>
            <a:picLocks noChangeAspect="1" noChangeArrowheads="1"/>
          </p:cNvPicPr>
          <p:nvPr/>
        </p:nvPicPr>
        <p:blipFill>
          <a:blip r:embed="rId2" cstate="print">
            <a:extLst>
              <a:ext uri="{28A0092B-C50C-407E-A947-70E740481C1C}">
                <a14:useLocalDpi xmlns:a14="http://schemas.microsoft.com/office/drawing/2010/main" val="0"/>
              </a:ext>
            </a:extLst>
          </a:blip>
          <a:srcRect t="12097" b="2420"/>
          <a:stretch>
            <a:fillRect/>
          </a:stretch>
        </p:blipFill>
        <p:spPr bwMode="auto">
          <a:xfrm>
            <a:off x="5791200" y="914400"/>
            <a:ext cx="30480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body" idx="1"/>
          </p:nvPr>
        </p:nvSpPr>
        <p:spPr>
          <a:xfrm>
            <a:off x="1524000" y="1371600"/>
            <a:ext cx="7162800" cy="4495800"/>
          </a:xfrm>
        </p:spPr>
        <p:txBody>
          <a:bodyPr/>
          <a:lstStyle/>
          <a:p>
            <a:r>
              <a:rPr lang="en-US" sz="2200" dirty="0" smtClean="0"/>
              <a:t>6</a:t>
            </a:r>
            <a:r>
              <a:rPr lang="pl-PL" sz="2200" dirty="0" smtClean="0"/>
              <a:t> </a:t>
            </a:r>
            <a:r>
              <a:rPr lang="pl-PL" sz="2200" dirty="0" smtClean="0"/>
              <a:t>ASIC designers (3 </a:t>
            </a:r>
            <a:r>
              <a:rPr lang="pl-PL" sz="2200" dirty="0" smtClean="0"/>
              <a:t>PhDs</a:t>
            </a:r>
            <a:r>
              <a:rPr lang="en-US" sz="2200" dirty="0" smtClean="0"/>
              <a:t>)</a:t>
            </a:r>
          </a:p>
          <a:p>
            <a:pPr lvl="1"/>
            <a:r>
              <a:rPr lang="en-US" sz="1800" dirty="0" smtClean="0"/>
              <a:t>2 senior-leader </a:t>
            </a:r>
          </a:p>
          <a:p>
            <a:pPr lvl="1"/>
            <a:r>
              <a:rPr lang="en-US" sz="1800" dirty="0" smtClean="0"/>
              <a:t>1 pursuing PhD</a:t>
            </a:r>
          </a:p>
          <a:p>
            <a:pPr lvl="1"/>
            <a:r>
              <a:rPr lang="en-US" sz="1800" dirty="0" smtClean="0"/>
              <a:t>1 providing maintenance </a:t>
            </a:r>
            <a:br>
              <a:rPr lang="en-US" sz="1800" dirty="0" smtClean="0"/>
            </a:br>
            <a:r>
              <a:rPr lang="en-US" sz="1800" dirty="0" smtClean="0"/>
              <a:t>of tools, licenses, scripts, etc.</a:t>
            </a:r>
            <a:br>
              <a:rPr lang="en-US" sz="1800" dirty="0" smtClean="0"/>
            </a:br>
            <a:r>
              <a:rPr lang="en-US" sz="1800" i="1" dirty="0" smtClean="0"/>
              <a:t>(essential!!!)</a:t>
            </a:r>
            <a:endParaRPr lang="pl-PL" sz="1800" i="1" dirty="0" smtClean="0"/>
          </a:p>
          <a:p>
            <a:r>
              <a:rPr lang="pl-PL" sz="2200" dirty="0" smtClean="0"/>
              <a:t>1 engineering physicist (PhD)</a:t>
            </a:r>
          </a:p>
          <a:p>
            <a:r>
              <a:rPr lang="en-US" sz="2200" dirty="0" smtClean="0"/>
              <a:t>1</a:t>
            </a:r>
            <a:r>
              <a:rPr lang="pl-PL" sz="2200" dirty="0" smtClean="0"/>
              <a:t> </a:t>
            </a:r>
            <a:r>
              <a:rPr lang="pl-PL" sz="2200" dirty="0" smtClean="0"/>
              <a:t>test </a:t>
            </a:r>
            <a:r>
              <a:rPr lang="pl-PL" sz="2200" dirty="0" smtClean="0"/>
              <a:t>engineer</a:t>
            </a:r>
            <a:r>
              <a:rPr lang="en-US" sz="2200" dirty="0" smtClean="0"/>
              <a:t> (assigned)</a:t>
            </a:r>
            <a:endParaRPr lang="pl-PL" sz="2200" dirty="0" smtClean="0"/>
          </a:p>
          <a:p>
            <a:r>
              <a:rPr lang="en-US" sz="2200" dirty="0"/>
              <a:t>2</a:t>
            </a:r>
            <a:r>
              <a:rPr lang="pl-PL" sz="2200" dirty="0" smtClean="0"/>
              <a:t> technician</a:t>
            </a:r>
            <a:r>
              <a:rPr lang="en-US" sz="2200" dirty="0" smtClean="0"/>
              <a:t>s</a:t>
            </a:r>
            <a:endParaRPr lang="pl-PL" sz="2200" dirty="0" smtClean="0"/>
          </a:p>
          <a:p>
            <a:pPr>
              <a:buFontTx/>
              <a:buNone/>
            </a:pPr>
            <a:r>
              <a:rPr lang="pl-PL" sz="2200" dirty="0" smtClean="0"/>
              <a:t>+ depending on needs 1 PCB drafter</a:t>
            </a:r>
          </a:p>
          <a:p>
            <a:pPr>
              <a:buFontTx/>
              <a:buNone/>
            </a:pPr>
            <a:r>
              <a:rPr lang="pl-PL" sz="2200" dirty="0" smtClean="0"/>
              <a:t>+ occasional support from other resources within PPD/EED, CD and other departments at Fermilab</a:t>
            </a:r>
          </a:p>
          <a:p>
            <a:pPr>
              <a:buFontTx/>
              <a:buNone/>
            </a:pPr>
            <a:r>
              <a:rPr lang="pl-PL" sz="2200" dirty="0" smtClean="0"/>
              <a:t/>
            </a:r>
            <a:br>
              <a:rPr lang="pl-PL" sz="2200" dirty="0" smtClean="0"/>
            </a:br>
            <a:endParaRPr lang="en-US" sz="2200" dirty="0" smtClean="0"/>
          </a:p>
        </p:txBody>
      </p:sp>
      <p:sp>
        <p:nvSpPr>
          <p:cNvPr id="24586" name="Slide Number Placeholder 2"/>
          <p:cNvSpPr txBox="1">
            <a:spLocks noGrp="1"/>
          </p:cNvSpPr>
          <p:nvPr/>
        </p:nvSpPr>
        <p:spPr bwMode="auto">
          <a:xfrm>
            <a:off x="304800" y="6172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A9918480-B96D-46F8-B347-23818E6564F8}" type="slidenum">
              <a:rPr lang="en-US" sz="1200" b="0">
                <a:solidFill>
                  <a:srgbClr val="FFFFFF"/>
                </a:solidFill>
              </a:rPr>
              <a:pPr algn="l" eaLnBrk="1" hangingPunct="1">
                <a:spcBef>
                  <a:spcPct val="0"/>
                </a:spcBef>
                <a:buClrTx/>
                <a:buSzTx/>
                <a:buFontTx/>
                <a:buNone/>
              </a:pPr>
              <a:t>4</a:t>
            </a:fld>
            <a:endParaRPr lang="en-US" sz="1200" b="0">
              <a:solidFill>
                <a:srgbClr val="FFFFFF"/>
              </a:solidFill>
            </a:endParaRPr>
          </a:p>
        </p:txBody>
      </p:sp>
      <p:sp>
        <p:nvSpPr>
          <p:cNvPr id="10"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6A648468-7779-471E-B22B-879B1DDDB6F5}" type="slidenum">
              <a:rPr lang="en-US" sz="1200" b="0">
                <a:solidFill>
                  <a:srgbClr val="FFFFFF"/>
                </a:solidFill>
              </a:rPr>
              <a:pPr algn="l" eaLnBrk="1" hangingPunct="1">
                <a:spcBef>
                  <a:spcPct val="0"/>
                </a:spcBef>
                <a:buClrTx/>
                <a:buSzTx/>
                <a:buFontTx/>
                <a:buNone/>
              </a:pPr>
              <a:t>40</a:t>
            </a:fld>
            <a:endParaRPr lang="en-US" sz="1200" b="0">
              <a:solidFill>
                <a:srgbClr val="FFFFFF"/>
              </a:solidFill>
            </a:endParaRPr>
          </a:p>
        </p:txBody>
      </p:sp>
      <p:sp>
        <p:nvSpPr>
          <p:cNvPr id="2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29" name="Title 3"/>
          <p:cNvSpPr>
            <a:spLocks/>
          </p:cNvSpPr>
          <p:nvPr/>
        </p:nvSpPr>
        <p:spPr bwMode="auto">
          <a:xfrm>
            <a:off x="228600" y="228600"/>
            <a:ext cx="74676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err="1" smtClean="0">
                <a:solidFill>
                  <a:srgbClr val="00FF00"/>
                </a:solidFill>
              </a:rPr>
              <a:t>Fermilab</a:t>
            </a:r>
            <a:r>
              <a:rPr lang="en-US" dirty="0" smtClean="0">
                <a:solidFill>
                  <a:srgbClr val="00FF00"/>
                </a:solidFill>
              </a:rPr>
              <a:t> MPW: </a:t>
            </a:r>
            <a:r>
              <a:rPr lang="en-US" dirty="0" smtClean="0">
                <a:solidFill>
                  <a:srgbClr val="FFFF00"/>
                </a:solidFill>
              </a:rPr>
              <a:t>VIPIC1 … VIPIC2</a:t>
            </a:r>
            <a:endParaRPr lang="en-US" dirty="0">
              <a:solidFill>
                <a:srgbClr val="FFFF00"/>
              </a:solidFill>
            </a:endParaRPr>
          </a:p>
        </p:txBody>
      </p:sp>
      <p:sp>
        <p:nvSpPr>
          <p:cNvPr id="40" name="TextBox 39"/>
          <p:cNvSpPr txBox="1"/>
          <p:nvPr/>
        </p:nvSpPr>
        <p:spPr>
          <a:xfrm>
            <a:off x="228599" y="720060"/>
            <a:ext cx="6781801" cy="369332"/>
          </a:xfrm>
          <a:prstGeom prst="rect">
            <a:avLst/>
          </a:prstGeom>
          <a:noFill/>
        </p:spPr>
        <p:txBody>
          <a:bodyPr wrap="square" rtlCol="0">
            <a:spAutoFit/>
          </a:bodyPr>
          <a:lstStyle/>
          <a:p>
            <a:pPr marL="342900" indent="-342900" algn="l">
              <a:buFont typeface="Arial" pitchFamily="34" charset="0"/>
              <a:buChar char="•"/>
            </a:pPr>
            <a:r>
              <a:rPr lang="en-US" sz="1800" u="sng" dirty="0" smtClean="0"/>
              <a:t>V</a:t>
            </a:r>
            <a:r>
              <a:rPr lang="en-US" sz="1800" dirty="0" smtClean="0"/>
              <a:t>ertically </a:t>
            </a:r>
            <a:r>
              <a:rPr lang="en-US" sz="1800" u="sng" dirty="0" smtClean="0"/>
              <a:t>I</a:t>
            </a:r>
            <a:r>
              <a:rPr lang="en-US" sz="1800" dirty="0" smtClean="0"/>
              <a:t>ntegrated </a:t>
            </a:r>
            <a:r>
              <a:rPr lang="en-US" sz="1800" u="sng" dirty="0" smtClean="0"/>
              <a:t>P</a:t>
            </a:r>
            <a:r>
              <a:rPr lang="en-US" sz="1800" dirty="0" smtClean="0"/>
              <a:t>hoton </a:t>
            </a:r>
            <a:r>
              <a:rPr lang="en-US" sz="1800" u="sng" dirty="0" smtClean="0"/>
              <a:t>I</a:t>
            </a:r>
            <a:r>
              <a:rPr lang="en-US" sz="1800" dirty="0" smtClean="0"/>
              <a:t>maging </a:t>
            </a:r>
            <a:r>
              <a:rPr lang="en-US" sz="1800" u="sng" dirty="0" smtClean="0"/>
              <a:t>C</a:t>
            </a:r>
            <a:r>
              <a:rPr lang="en-US" sz="1800" dirty="0" smtClean="0"/>
              <a:t>hip </a:t>
            </a:r>
            <a:endParaRPr lang="en-US" sz="1800" dirty="0"/>
          </a:p>
        </p:txBody>
      </p:sp>
      <p:sp>
        <p:nvSpPr>
          <p:cNvPr id="41" name="TextBox 40"/>
          <p:cNvSpPr txBox="1"/>
          <p:nvPr/>
        </p:nvSpPr>
        <p:spPr>
          <a:xfrm>
            <a:off x="258288" y="1099471"/>
            <a:ext cx="8686800" cy="1698927"/>
          </a:xfrm>
          <a:prstGeom prst="rect">
            <a:avLst/>
          </a:prstGeom>
          <a:noFill/>
        </p:spPr>
        <p:txBody>
          <a:bodyPr wrap="square" rtlCol="0">
            <a:spAutoFit/>
          </a:bodyPr>
          <a:lstStyle/>
          <a:p>
            <a:pPr algn="l"/>
            <a:r>
              <a:rPr lang="en-US" sz="1800" b="0" u="sng" dirty="0" smtClean="0">
                <a:solidFill>
                  <a:srgbClr val="00FF00"/>
                </a:solidFill>
              </a:rPr>
              <a:t>Why do we have VIPIC project (Intention of collaboration from Peter Siddons BNL)</a:t>
            </a:r>
            <a:endParaRPr lang="en-US" sz="1800" b="0" dirty="0" smtClean="0"/>
          </a:p>
          <a:p>
            <a:pPr marL="285750" indent="-285750" algn="l">
              <a:buFont typeface="Arial" pitchFamily="34" charset="0"/>
              <a:buChar char="•"/>
            </a:pPr>
            <a:r>
              <a:rPr lang="en-US" sz="1800" b="0" dirty="0" smtClean="0"/>
              <a:t>There are users who would do science on photon source immediately </a:t>
            </a:r>
          </a:p>
          <a:p>
            <a:pPr marL="285750" indent="-285750" algn="l">
              <a:buFont typeface="Arial" pitchFamily="34" charset="0"/>
              <a:buChar char="•"/>
            </a:pPr>
            <a:r>
              <a:rPr lang="en-US" sz="1800" b="0" dirty="0" smtClean="0"/>
              <a:t>There is no comparable device available (2D autocorrelation @ ~10</a:t>
            </a:r>
            <a:r>
              <a:rPr lang="en-US" sz="1800" b="0" dirty="0" smtClean="0">
                <a:latin typeface="Symbol" pitchFamily="18" charset="2"/>
              </a:rPr>
              <a:t>m</a:t>
            </a:r>
            <a:r>
              <a:rPr lang="en-US" sz="1800" b="0" dirty="0" smtClean="0"/>
              <a:t>s sampling)</a:t>
            </a:r>
          </a:p>
          <a:p>
            <a:pPr marL="285750" indent="-285750" algn="l">
              <a:buFont typeface="Arial" pitchFamily="34" charset="0"/>
              <a:buChar char="•"/>
            </a:pPr>
            <a:r>
              <a:rPr lang="en-US" sz="1800" b="0" dirty="0" smtClean="0"/>
              <a:t>Allows maintain collaborative efforts with other institutions (BNL, AGH-UST)</a:t>
            </a:r>
          </a:p>
          <a:p>
            <a:pPr marL="285750" indent="-285750" algn="l">
              <a:buFont typeface="Arial" pitchFamily="34" charset="0"/>
              <a:buChar char="•"/>
            </a:pPr>
            <a:r>
              <a:rPr lang="en-US" sz="1800" b="0" dirty="0" smtClean="0"/>
              <a:t>Allows exploring and applying </a:t>
            </a:r>
            <a:r>
              <a:rPr lang="en-US" sz="1800" b="0" i="1" dirty="0" smtClean="0"/>
              <a:t>in-vivo</a:t>
            </a:r>
            <a:r>
              <a:rPr lang="en-US" sz="1800" b="0" dirty="0" smtClean="0"/>
              <a:t> beneficial features coming with 3D-IC </a:t>
            </a:r>
          </a:p>
        </p:txBody>
      </p:sp>
      <p:sp>
        <p:nvSpPr>
          <p:cNvPr id="3" name="Rectangle 2"/>
          <p:cNvSpPr/>
          <p:nvPr/>
        </p:nvSpPr>
        <p:spPr bwMode="auto">
          <a:xfrm>
            <a:off x="152400" y="2798398"/>
            <a:ext cx="8792688" cy="3735752"/>
          </a:xfrm>
          <a:prstGeom prst="rect">
            <a:avLst/>
          </a:prstGeom>
          <a:solidFill>
            <a:srgbClr val="EAEAEA">
              <a:alpha val="8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2" name="Freeform 51"/>
          <p:cNvSpPr/>
          <p:nvPr/>
        </p:nvSpPr>
        <p:spPr>
          <a:xfrm>
            <a:off x="736680" y="3266760"/>
            <a:ext cx="983880" cy="983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blipFill>
            <a:blip r:embed="rId2"/>
            <a:stretch>
              <a:fillRect/>
            </a:stretch>
          </a:blipFill>
          <a:ln>
            <a:noFill/>
          </a:ln>
          <a:scene3d>
            <a:camera prst="legacyPerspectiveFront">
              <a:rot lat="1500000" lon="4200000" rev="0"/>
            </a:camera>
            <a:lightRig rig="legacyNormal2" dir="b"/>
          </a:scene3d>
          <a:sp3d extrusionH="203199" prstMaterial="legacyPlastic">
            <a:bevelT w="13500" h="13500" prst="angle"/>
            <a:bevelB w="13500" h="13500" prst="angle"/>
          </a:sp3d>
        </p:spPr>
        <p:txBody>
          <a:bodyPr vert="horz" wrap="none" lIns="90000" tIns="46800" rIns="90000" bIns="46800" anchor="ctr" anchorCtr="0" compatLnSpc="1"/>
          <a:lstStyle/>
          <a:p>
            <a:pPr marL="0" marR="0" lvl="0" indent="0" algn="l" rtl="0" hangingPunct="0">
              <a:lnSpc>
                <a:spcPct val="9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Arial Narrow" pitchFamily="34"/>
              <a:ea typeface="Osaka" pitchFamily="2"/>
              <a:cs typeface="Osaka" pitchFamily="2"/>
            </a:endParaRPr>
          </a:p>
        </p:txBody>
      </p:sp>
      <p:sp>
        <p:nvSpPr>
          <p:cNvPr id="53" name="Freeform 52"/>
          <p:cNvSpPr/>
          <p:nvPr/>
        </p:nvSpPr>
        <p:spPr>
          <a:xfrm>
            <a:off x="152400" y="3328680"/>
            <a:ext cx="983880" cy="983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blipFill>
            <a:blip r:embed="rId2"/>
            <a:stretch>
              <a:fillRect/>
            </a:stretch>
          </a:blipFill>
          <a:ln>
            <a:noFill/>
          </a:ln>
          <a:scene3d>
            <a:camera prst="legacyPerspectiveFront">
              <a:rot lat="1500000" lon="4200000" rev="0"/>
            </a:camera>
            <a:lightRig rig="legacyNormal2" dir="b"/>
          </a:scene3d>
          <a:sp3d extrusionH="203199" prstMaterial="legacyPlastic">
            <a:bevelT w="13500" h="13500" prst="angle"/>
            <a:bevelB w="13500" h="13500" prst="angle"/>
          </a:sp3d>
        </p:spPr>
        <p:txBody>
          <a:bodyPr vert="horz" wrap="none" lIns="90000" tIns="46800" rIns="90000" bIns="46800" anchor="ctr" anchorCtr="0" compatLnSpc="1"/>
          <a:lstStyle/>
          <a:p>
            <a:pPr marL="0" marR="0" lvl="0" indent="0" algn="l" rtl="0" hangingPunct="0">
              <a:lnSpc>
                <a:spcPct val="9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Arial Narrow" pitchFamily="34"/>
              <a:ea typeface="Osaka" pitchFamily="2"/>
              <a:cs typeface="Osaka" pitchFamily="2"/>
            </a:endParaRPr>
          </a:p>
        </p:txBody>
      </p:sp>
      <p:sp>
        <p:nvSpPr>
          <p:cNvPr id="54" name="Freeform 53"/>
          <p:cNvSpPr/>
          <p:nvPr/>
        </p:nvSpPr>
        <p:spPr>
          <a:xfrm>
            <a:off x="3910440" y="3028080"/>
            <a:ext cx="983880" cy="983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blipFill>
            <a:blip r:embed="rId2"/>
            <a:stretch>
              <a:fillRect/>
            </a:stretch>
          </a:blipFill>
          <a:ln>
            <a:noFill/>
          </a:ln>
          <a:scene3d>
            <a:camera prst="legacyPerspectiveFront">
              <a:rot lat="1500000" lon="4200000" rev="0"/>
            </a:camera>
            <a:lightRig rig="legacyNormal2" dir="b"/>
          </a:scene3d>
          <a:sp3d extrusionH="203199" prstMaterial="legacyPlastic">
            <a:bevelT w="13500" h="13500" prst="angle"/>
            <a:bevelB w="13500" h="13500" prst="angle"/>
          </a:sp3d>
        </p:spPr>
        <p:txBody>
          <a:bodyPr vert="horz" wrap="none" lIns="90000" tIns="46800" rIns="90000" bIns="46800" anchor="ctr" anchorCtr="0" compatLnSpc="1"/>
          <a:lstStyle/>
          <a:p>
            <a:pPr marL="0" marR="0" lvl="0" indent="0" algn="l" rtl="0" hangingPunct="0">
              <a:lnSpc>
                <a:spcPct val="9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Arial Narrow" pitchFamily="34"/>
              <a:ea typeface="Osaka" pitchFamily="2"/>
              <a:cs typeface="Osaka" pitchFamily="2"/>
            </a:endParaRPr>
          </a:p>
        </p:txBody>
      </p:sp>
      <p:sp>
        <p:nvSpPr>
          <p:cNvPr id="55" name="Freeform 54"/>
          <p:cNvSpPr/>
          <p:nvPr/>
        </p:nvSpPr>
        <p:spPr>
          <a:xfrm>
            <a:off x="1285680" y="3222480"/>
            <a:ext cx="983880" cy="983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blipFill>
            <a:blip r:embed="rId2"/>
            <a:stretch>
              <a:fillRect/>
            </a:stretch>
          </a:blipFill>
          <a:ln>
            <a:noFill/>
          </a:ln>
          <a:scene3d>
            <a:camera prst="legacyPerspectiveFront">
              <a:rot lat="1500000" lon="4200000" rev="0"/>
            </a:camera>
            <a:lightRig rig="legacyNormal2" dir="b"/>
          </a:scene3d>
          <a:sp3d extrusionH="203199" prstMaterial="legacyPlastic">
            <a:bevelT w="13500" h="13500" prst="angle"/>
            <a:bevelB w="13500" h="13500" prst="angle"/>
          </a:sp3d>
        </p:spPr>
        <p:txBody>
          <a:bodyPr vert="horz" wrap="none" lIns="90000" tIns="46800" rIns="90000" bIns="46800" anchor="ctr" anchorCtr="0" compatLnSpc="1"/>
          <a:lstStyle/>
          <a:p>
            <a:pPr marL="0" marR="0" lvl="0" indent="0" algn="l" rtl="0" hangingPunct="0">
              <a:lnSpc>
                <a:spcPct val="9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Arial Narrow" pitchFamily="34"/>
              <a:ea typeface="Osaka" pitchFamily="2"/>
              <a:cs typeface="Osaka" pitchFamily="2"/>
            </a:endParaRPr>
          </a:p>
        </p:txBody>
      </p:sp>
      <p:sp>
        <p:nvSpPr>
          <p:cNvPr id="56" name="Freeform 55"/>
          <p:cNvSpPr/>
          <p:nvPr/>
        </p:nvSpPr>
        <p:spPr>
          <a:xfrm>
            <a:off x="1945560" y="3198000"/>
            <a:ext cx="983519" cy="983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blipFill>
            <a:blip r:embed="rId2"/>
            <a:stretch>
              <a:fillRect/>
            </a:stretch>
          </a:blipFill>
          <a:ln>
            <a:noFill/>
          </a:ln>
          <a:scene3d>
            <a:camera prst="legacyPerspectiveFront">
              <a:rot lat="1500000" lon="4200000" rev="0"/>
            </a:camera>
            <a:lightRig rig="legacyNormal2" dir="b"/>
          </a:scene3d>
          <a:sp3d extrusionH="203199" prstMaterial="legacyPlastic">
            <a:bevelT w="13500" h="13500" prst="angle"/>
            <a:bevelB w="13500" h="13500" prst="angle"/>
          </a:sp3d>
        </p:spPr>
        <p:txBody>
          <a:bodyPr vert="horz" wrap="none" lIns="90000" tIns="46800" rIns="90000" bIns="46800" anchor="ctr" anchorCtr="0" compatLnSpc="1"/>
          <a:lstStyle/>
          <a:p>
            <a:pPr marL="0" marR="0" lvl="0" indent="0" algn="l" rtl="0" hangingPunct="0">
              <a:lnSpc>
                <a:spcPct val="9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Arial Narrow" pitchFamily="34"/>
              <a:ea typeface="Osaka" pitchFamily="2"/>
              <a:cs typeface="Osaka" pitchFamily="2"/>
            </a:endParaRPr>
          </a:p>
        </p:txBody>
      </p:sp>
      <p:sp>
        <p:nvSpPr>
          <p:cNvPr id="57" name="Freeform 56"/>
          <p:cNvSpPr/>
          <p:nvPr/>
        </p:nvSpPr>
        <p:spPr>
          <a:xfrm>
            <a:off x="2601119" y="3182880"/>
            <a:ext cx="983880" cy="983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blipFill>
            <a:blip r:embed="rId2"/>
            <a:stretch>
              <a:fillRect/>
            </a:stretch>
          </a:blipFill>
          <a:ln>
            <a:noFill/>
          </a:ln>
          <a:scene3d>
            <a:camera prst="legacyPerspectiveFront">
              <a:rot lat="1500000" lon="4200000" rev="0"/>
            </a:camera>
            <a:lightRig rig="legacyNormal2" dir="b"/>
          </a:scene3d>
          <a:sp3d extrusionH="203199" prstMaterial="legacyPlastic">
            <a:bevelT w="13500" h="13500" prst="angle"/>
            <a:bevelB w="13500" h="13500" prst="angle"/>
          </a:sp3d>
        </p:spPr>
        <p:txBody>
          <a:bodyPr vert="horz" wrap="none" lIns="90000" tIns="46800" rIns="90000" bIns="46800" anchor="ctr" anchorCtr="0" compatLnSpc="1"/>
          <a:lstStyle/>
          <a:p>
            <a:pPr marL="0" marR="0" lvl="0" indent="0" algn="l" rtl="0" hangingPunct="0">
              <a:lnSpc>
                <a:spcPct val="9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Arial Narrow" pitchFamily="34"/>
              <a:ea typeface="Osaka" pitchFamily="2"/>
              <a:cs typeface="Osaka" pitchFamily="2"/>
            </a:endParaRPr>
          </a:p>
        </p:txBody>
      </p:sp>
      <p:sp>
        <p:nvSpPr>
          <p:cNvPr id="58" name="Freeform 57"/>
          <p:cNvSpPr/>
          <p:nvPr/>
        </p:nvSpPr>
        <p:spPr>
          <a:xfrm>
            <a:off x="3223199" y="3072720"/>
            <a:ext cx="983880" cy="983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blipFill>
            <a:blip r:embed="rId2"/>
            <a:stretch>
              <a:fillRect/>
            </a:stretch>
          </a:blipFill>
          <a:ln>
            <a:noFill/>
          </a:ln>
          <a:scene3d>
            <a:camera prst="legacyPerspectiveFront">
              <a:rot lat="1500000" lon="4200000" rev="0"/>
            </a:camera>
            <a:lightRig rig="legacyNormal2" dir="b"/>
          </a:scene3d>
          <a:sp3d extrusionH="203199" prstMaterial="legacyPlastic">
            <a:bevelT w="13500" h="13500" prst="angle"/>
            <a:bevelB w="13500" h="13500" prst="angle"/>
          </a:sp3d>
        </p:spPr>
        <p:txBody>
          <a:bodyPr vert="horz" wrap="none" lIns="90000" tIns="46800" rIns="90000" bIns="46800" anchor="ctr" anchorCtr="0" compatLnSpc="1"/>
          <a:lstStyle/>
          <a:p>
            <a:pPr marL="0" marR="0" lvl="0" indent="0" algn="l" rtl="0" hangingPunct="0">
              <a:lnSpc>
                <a:spcPct val="9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Arial Narrow" pitchFamily="34"/>
              <a:ea typeface="Osaka" pitchFamily="2"/>
              <a:cs typeface="Osaka" pitchFamily="2"/>
            </a:endParaRPr>
          </a:p>
        </p:txBody>
      </p:sp>
      <p:sp>
        <p:nvSpPr>
          <p:cNvPr id="59" name="Straight Connector 58"/>
          <p:cNvSpPr/>
          <p:nvPr/>
        </p:nvSpPr>
        <p:spPr>
          <a:xfrm flipV="1">
            <a:off x="633720" y="4213200"/>
            <a:ext cx="4264200" cy="506160"/>
          </a:xfrm>
          <a:prstGeom prst="line">
            <a:avLst/>
          </a:prstGeom>
          <a:noFill/>
          <a:ln w="28440">
            <a:solidFill>
              <a:srgbClr val="000000"/>
            </a:solidFill>
            <a:prstDash val="solid"/>
            <a:miter/>
            <a:tailEnd type="arrow"/>
          </a:ln>
        </p:spPr>
        <p:txBody>
          <a:bodyPr vert="horz" wrap="square" lIns="90000" tIns="46800" rIns="90000" bIns="46800" anchor="t" anchorCtr="0" compatLnSpc="1"/>
          <a:lstStyle/>
          <a:p>
            <a:pPr marL="0" marR="0" lvl="0" indent="0" algn="l" rtl="0" hangingPunct="0">
              <a:lnSpc>
                <a:spcPct val="9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Arial Narrow" pitchFamily="34"/>
              <a:ea typeface="Osaka" pitchFamily="2"/>
              <a:cs typeface="Osaka" pitchFamily="2"/>
            </a:endParaRPr>
          </a:p>
        </p:txBody>
      </p:sp>
      <p:sp>
        <p:nvSpPr>
          <p:cNvPr id="60" name="Freeform 59"/>
          <p:cNvSpPr/>
          <p:nvPr/>
        </p:nvSpPr>
        <p:spPr>
          <a:xfrm>
            <a:off x="4065600" y="4383840"/>
            <a:ext cx="763560" cy="34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9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b="0">
                <a:solidFill>
                  <a:srgbClr val="000000"/>
                </a:solidFill>
              </a:defRPr>
            </a:pPr>
            <a:r>
              <a:rPr lang="en-US" sz="1800" b="0" i="0" u="none" strike="noStrike" baseline="0">
                <a:ln>
                  <a:noFill/>
                </a:ln>
                <a:solidFill>
                  <a:srgbClr val="000000"/>
                </a:solidFill>
                <a:latin typeface="Arial Narrow" pitchFamily="34"/>
                <a:ea typeface="Osaka" pitchFamily="2"/>
                <a:cs typeface="Osaka" pitchFamily="2"/>
              </a:rPr>
              <a:t>time</a:t>
            </a:r>
          </a:p>
        </p:txBody>
      </p:sp>
      <p:sp>
        <p:nvSpPr>
          <p:cNvPr id="61" name="TextBox 60"/>
          <p:cNvSpPr txBox="1"/>
          <p:nvPr/>
        </p:nvSpPr>
        <p:spPr>
          <a:xfrm>
            <a:off x="5029200" y="3352800"/>
            <a:ext cx="3757056" cy="1138773"/>
          </a:xfrm>
          <a:prstGeom prst="rect">
            <a:avLst/>
          </a:prstGeom>
          <a:noFill/>
        </p:spPr>
        <p:txBody>
          <a:bodyPr wrap="square" rtlCol="0">
            <a:spAutoFit/>
          </a:bodyPr>
          <a:lstStyle/>
          <a:p>
            <a:pPr algn="l"/>
            <a:r>
              <a:rPr lang="fr-FR" sz="1800" b="0" u="sng" dirty="0" smtClean="0">
                <a:solidFill>
                  <a:srgbClr val="003399"/>
                </a:solidFill>
              </a:rPr>
              <a:t>Standard XPCS </a:t>
            </a:r>
            <a:r>
              <a:rPr lang="fr-FR" sz="1800" b="0" u="sng" dirty="0" err="1" smtClean="0">
                <a:solidFill>
                  <a:srgbClr val="003399"/>
                </a:solidFill>
              </a:rPr>
              <a:t>analysis</a:t>
            </a:r>
            <a:r>
              <a:rPr lang="fr-FR" sz="1800" b="0" u="sng" dirty="0" smtClean="0">
                <a:solidFill>
                  <a:srgbClr val="003399"/>
                </a:solidFill>
              </a:rPr>
              <a:t>: multi-tau </a:t>
            </a:r>
            <a:r>
              <a:rPr lang="fr-FR" sz="1800" b="0" u="sng" dirty="0" err="1" smtClean="0">
                <a:solidFill>
                  <a:srgbClr val="003399"/>
                </a:solidFill>
              </a:rPr>
              <a:t>correlator</a:t>
            </a:r>
            <a:r>
              <a:rPr lang="en-US" sz="1800" b="0" u="sng" dirty="0">
                <a:solidFill>
                  <a:srgbClr val="003399"/>
                </a:solidFill>
              </a:rPr>
              <a:t/>
            </a:r>
            <a:br>
              <a:rPr lang="en-US" sz="1800" b="0" u="sng" dirty="0">
                <a:solidFill>
                  <a:srgbClr val="003399"/>
                </a:solidFill>
              </a:rPr>
            </a:br>
            <a:r>
              <a:rPr lang="en-US" sz="1600" b="0" dirty="0" smtClean="0">
                <a:solidFill>
                  <a:srgbClr val="003399"/>
                </a:solidFill>
              </a:rPr>
              <a:t>Probes correlations between intensity fluctuations at times 0 and 0+t</a:t>
            </a:r>
          </a:p>
        </p:txBody>
      </p:sp>
      <p:sp>
        <p:nvSpPr>
          <p:cNvPr id="62" name="TextBox 61"/>
          <p:cNvSpPr txBox="1"/>
          <p:nvPr/>
        </p:nvSpPr>
        <p:spPr>
          <a:xfrm>
            <a:off x="258288" y="4724400"/>
            <a:ext cx="8633856" cy="2132892"/>
          </a:xfrm>
          <a:prstGeom prst="rect">
            <a:avLst/>
          </a:prstGeom>
          <a:noFill/>
        </p:spPr>
        <p:txBody>
          <a:bodyPr wrap="square" rtlCol="0">
            <a:spAutoFit/>
          </a:bodyPr>
          <a:lstStyle/>
          <a:p>
            <a:pPr algn="l"/>
            <a:r>
              <a:rPr lang="en-US" sz="1700" b="0" dirty="0" smtClean="0">
                <a:solidFill>
                  <a:srgbClr val="003399"/>
                </a:solidFill>
              </a:rPr>
              <a:t>The CHX </a:t>
            </a:r>
            <a:r>
              <a:rPr lang="en-US" sz="1700" b="0" dirty="0" err="1" smtClean="0">
                <a:solidFill>
                  <a:srgbClr val="003399"/>
                </a:solidFill>
              </a:rPr>
              <a:t>beamline</a:t>
            </a:r>
            <a:r>
              <a:rPr lang="en-US" sz="1700" b="0" dirty="0" smtClean="0">
                <a:solidFill>
                  <a:srgbClr val="003399"/>
                </a:solidFill>
              </a:rPr>
              <a:t> is designed to work with 80-100 </a:t>
            </a:r>
            <a:r>
              <a:rPr lang="en-US" sz="1700" b="0" dirty="0" smtClean="0">
                <a:solidFill>
                  <a:srgbClr val="003399"/>
                </a:solidFill>
                <a:latin typeface="Symbol" pitchFamily="18" charset="2"/>
              </a:rPr>
              <a:t>m</a:t>
            </a:r>
            <a:r>
              <a:rPr lang="en-US" sz="1700" b="0" dirty="0" smtClean="0">
                <a:solidFill>
                  <a:srgbClr val="003399"/>
                </a:solidFill>
              </a:rPr>
              <a:t>m pixels size (well, up to ...)</a:t>
            </a:r>
          </a:p>
          <a:p>
            <a:pPr algn="l"/>
            <a:r>
              <a:rPr lang="en-US" sz="1700" b="0" dirty="0" smtClean="0">
                <a:solidFill>
                  <a:srgbClr val="003399"/>
                </a:solidFill>
              </a:rPr>
              <a:t>“VIPIC” detector is the single most important element of the CHX </a:t>
            </a:r>
            <a:r>
              <a:rPr lang="en-US" sz="1700" b="0" dirty="0" err="1" smtClean="0">
                <a:solidFill>
                  <a:srgbClr val="003399"/>
                </a:solidFill>
              </a:rPr>
              <a:t>beamline</a:t>
            </a:r>
            <a:endParaRPr lang="en-US" sz="1700" b="0" dirty="0" smtClean="0">
              <a:solidFill>
                <a:srgbClr val="003399"/>
              </a:solidFill>
            </a:endParaRPr>
          </a:p>
          <a:p>
            <a:pPr algn="l"/>
            <a:r>
              <a:rPr lang="en-US" sz="1700" b="0" dirty="0">
                <a:solidFill>
                  <a:srgbClr val="003399"/>
                </a:solidFill>
              </a:rPr>
              <a:t>H</a:t>
            </a:r>
            <a:r>
              <a:rPr lang="en-US" sz="1700" b="0" dirty="0" smtClean="0">
                <a:solidFill>
                  <a:srgbClr val="003399"/>
                </a:solidFill>
              </a:rPr>
              <a:t>igh dynamics range “</a:t>
            </a:r>
            <a:r>
              <a:rPr lang="en-US" sz="1700" b="0" dirty="0" err="1" smtClean="0">
                <a:solidFill>
                  <a:srgbClr val="003399"/>
                </a:solidFill>
              </a:rPr>
              <a:t>Pillatus</a:t>
            </a:r>
            <a:r>
              <a:rPr lang="en-US" sz="1700" b="0" dirty="0" smtClean="0">
                <a:solidFill>
                  <a:srgbClr val="003399"/>
                </a:solidFill>
              </a:rPr>
              <a:t>-type” needed for CDI, XSVS &amp; (</a:t>
            </a:r>
            <a:r>
              <a:rPr lang="en-US" sz="1700" b="0" dirty="0" smtClean="0">
                <a:solidFill>
                  <a:srgbClr val="003399"/>
                </a:solidFill>
                <a:latin typeface="Symbol" pitchFamily="18" charset="2"/>
              </a:rPr>
              <a:t>m</a:t>
            </a:r>
            <a:r>
              <a:rPr lang="en-US" sz="1700" b="0" dirty="0" smtClean="0">
                <a:solidFill>
                  <a:srgbClr val="003399"/>
                </a:solidFill>
              </a:rPr>
              <a:t>-beam) SAXS </a:t>
            </a:r>
            <a:r>
              <a:rPr lang="en-US" sz="1700" b="0" dirty="0" err="1" smtClean="0">
                <a:solidFill>
                  <a:srgbClr val="003399"/>
                </a:solidFill>
              </a:rPr>
              <a:t>applic</a:t>
            </a:r>
            <a:r>
              <a:rPr lang="en-US" sz="1700" b="0" dirty="0" smtClean="0">
                <a:solidFill>
                  <a:srgbClr val="003399"/>
                </a:solidFill>
              </a:rPr>
              <a:t>.</a:t>
            </a:r>
          </a:p>
          <a:p>
            <a:pPr algn="l"/>
            <a:r>
              <a:rPr lang="en-US" sz="1700" b="0" dirty="0">
                <a:solidFill>
                  <a:srgbClr val="003399"/>
                </a:solidFill>
              </a:rPr>
              <a:t>S</a:t>
            </a:r>
            <a:r>
              <a:rPr lang="en-US" sz="1700" b="0" dirty="0" smtClean="0">
                <a:solidFill>
                  <a:srgbClr val="003399"/>
                </a:solidFill>
              </a:rPr>
              <a:t>ub-</a:t>
            </a:r>
            <a:r>
              <a:rPr lang="en-US" sz="1700" b="0" dirty="0" err="1" smtClean="0">
                <a:solidFill>
                  <a:srgbClr val="003399"/>
                </a:solidFill>
                <a:latin typeface="Symbol" pitchFamily="18" charset="2"/>
              </a:rPr>
              <a:t>m</a:t>
            </a:r>
            <a:r>
              <a:rPr lang="en-US" sz="1700" b="0" dirty="0" err="1" smtClean="0">
                <a:solidFill>
                  <a:srgbClr val="003399"/>
                </a:solidFill>
              </a:rPr>
              <a:t>s</a:t>
            </a:r>
            <a:r>
              <a:rPr lang="en-US" sz="1700" b="0" dirty="0" smtClean="0">
                <a:solidFill>
                  <a:srgbClr val="003399"/>
                </a:solidFill>
              </a:rPr>
              <a:t> resolution is required for studying for e.g.  capillary-wave dynamics. An APD or small APD array could fulfill the need on “day 1”. We hope that eventually a ns-VIPIC would become available!</a:t>
            </a:r>
          </a:p>
          <a:p>
            <a:pPr algn="l"/>
            <a:endParaRPr lang="en-US" sz="1700" b="0" dirty="0" smtClean="0">
              <a:solidFill>
                <a:srgbClr val="003399"/>
              </a:solidFill>
            </a:endParaRPr>
          </a:p>
        </p:txBody>
      </p:sp>
      <p:sp>
        <p:nvSpPr>
          <p:cNvPr id="63" name="Rectangle 5"/>
          <p:cNvSpPr>
            <a:spLocks noChangeArrowheads="1"/>
          </p:cNvSpPr>
          <p:nvPr/>
        </p:nvSpPr>
        <p:spPr bwMode="auto">
          <a:xfrm>
            <a:off x="4876801" y="2895600"/>
            <a:ext cx="4068288" cy="381000"/>
          </a:xfrm>
          <a:prstGeom prst="rect">
            <a:avLst/>
          </a:prstGeom>
          <a:solidFill>
            <a:srgbClr val="003399"/>
          </a:solidFill>
          <a:ln>
            <a:solidFill>
              <a:srgbClr val="FF0000"/>
            </a:solidFill>
            <a:headEnd/>
            <a:tailEnd/>
          </a:ln>
          <a:scene3d>
            <a:camera prst="orthographicFront">
              <a:rot lat="0" lon="0" rev="240000"/>
            </a:camera>
            <a:lightRig rig="threePt" dir="t"/>
          </a:scene3d>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1800" dirty="0" smtClean="0">
                <a:solidFill>
                  <a:schemeClr val="tx1"/>
                </a:solidFill>
                <a:latin typeface="Arial" pitchFamily="34" charset="0"/>
              </a:rPr>
              <a:t>Beam and DAQ are ready for VIPIC1 </a:t>
            </a:r>
            <a:endParaRPr lang="en-US" sz="1800" dirty="0">
              <a:solidFill>
                <a:schemeClr val="tx1"/>
              </a:solidFill>
              <a:latin typeface="Arial" pitchFamily="34" charset="0"/>
            </a:endParaRPr>
          </a:p>
        </p:txBody>
      </p:sp>
      <p:sp>
        <p:nvSpPr>
          <p:cNvPr id="64" name="Rectangle 5"/>
          <p:cNvSpPr>
            <a:spLocks noChangeArrowheads="1"/>
          </p:cNvSpPr>
          <p:nvPr/>
        </p:nvSpPr>
        <p:spPr bwMode="auto">
          <a:xfrm>
            <a:off x="6007393" y="6248400"/>
            <a:ext cx="1652687" cy="381000"/>
          </a:xfrm>
          <a:prstGeom prst="rect">
            <a:avLst/>
          </a:prstGeom>
          <a:solidFill>
            <a:srgbClr val="003399"/>
          </a:solidFill>
          <a:ln>
            <a:solidFill>
              <a:srgbClr val="FF0000"/>
            </a:solidFill>
            <a:headEnd/>
            <a:tailEnd/>
          </a:ln>
          <a:scene3d>
            <a:camera prst="orthographicFront">
              <a:rot lat="0" lon="0" rev="240000"/>
            </a:camera>
            <a:lightRig rig="threePt" dir="t"/>
          </a:scene3d>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1800" dirty="0" smtClean="0">
                <a:solidFill>
                  <a:schemeClr val="tx1"/>
                </a:solidFill>
                <a:latin typeface="Arial" pitchFamily="34" charset="0"/>
              </a:rPr>
              <a:t>From BNL</a:t>
            </a:r>
            <a:endParaRPr lang="en-US" sz="1800" dirty="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41</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5" name="Title 3"/>
          <p:cNvSpPr>
            <a:spLocks/>
          </p:cNvSpPr>
          <p:nvPr/>
        </p:nvSpPr>
        <p:spPr bwMode="auto">
          <a:xfrm>
            <a:off x="304800" y="76200"/>
            <a:ext cx="74676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FFFF00"/>
                </a:solidFill>
              </a:rPr>
              <a:t>VIPIC1</a:t>
            </a:r>
            <a:endParaRPr lang="en-US" dirty="0">
              <a:solidFill>
                <a:srgbClr val="FFFF00"/>
              </a:solidFill>
            </a:endParaRPr>
          </a:p>
        </p:txBody>
      </p:sp>
      <p:sp>
        <p:nvSpPr>
          <p:cNvPr id="24" name="Text Box 7"/>
          <p:cNvSpPr txBox="1">
            <a:spLocks noChangeArrowheads="1"/>
          </p:cNvSpPr>
          <p:nvPr/>
        </p:nvSpPr>
        <p:spPr bwMode="auto">
          <a:xfrm>
            <a:off x="1222375" y="4662488"/>
            <a:ext cx="2571750" cy="476250"/>
          </a:xfrm>
          <a:prstGeom prst="rect">
            <a:avLst/>
          </a:prstGeom>
          <a:noFill/>
          <a:ln w="12700">
            <a:noFill/>
            <a:miter lim="800000"/>
            <a:headEnd type="none" w="sm" len="sm"/>
            <a:tailEnd type="none" w="sm" len="sm"/>
          </a:ln>
          <a:effec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140000"/>
              </a:lnSpc>
              <a:buClr>
                <a:srgbClr val="FF0000"/>
              </a:buClr>
              <a:buFont typeface="Webdings" pitchFamily="18" charset="2"/>
              <a:buNone/>
            </a:pPr>
            <a:r>
              <a:rPr lang="pl-PL" sz="1800">
                <a:effectLst>
                  <a:outerShdw blurRad="38100" dist="38100" dir="2700000" algn="tl">
                    <a:srgbClr val="C0C0C0"/>
                  </a:outerShdw>
                </a:effectLst>
                <a:latin typeface="Arial" pitchFamily="34" charset="0"/>
              </a:rPr>
              <a:t>Digital part of pixel</a:t>
            </a:r>
            <a:endParaRPr lang="en-US" sz="1800">
              <a:effectLst>
                <a:outerShdw blurRad="38100" dist="38100" dir="2700000" algn="tl">
                  <a:srgbClr val="C0C0C0"/>
                </a:outerShdw>
              </a:effectLst>
              <a:latin typeface="Arial" pitchFamily="34" charset="0"/>
            </a:endParaRPr>
          </a:p>
        </p:txBody>
      </p:sp>
      <p:sp>
        <p:nvSpPr>
          <p:cNvPr id="25" name="Text Box 7"/>
          <p:cNvSpPr txBox="1">
            <a:spLocks noChangeArrowheads="1"/>
          </p:cNvSpPr>
          <p:nvPr/>
        </p:nvSpPr>
        <p:spPr bwMode="auto">
          <a:xfrm>
            <a:off x="5110162" y="4662488"/>
            <a:ext cx="2571750" cy="476250"/>
          </a:xfrm>
          <a:prstGeom prst="rect">
            <a:avLst/>
          </a:prstGeom>
          <a:noFill/>
          <a:ln w="12700">
            <a:noFill/>
            <a:miter lim="800000"/>
            <a:headEnd type="none" w="sm" len="sm"/>
            <a:tailEnd type="none" w="sm" len="sm"/>
          </a:ln>
          <a:effec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140000"/>
              </a:lnSpc>
              <a:buClr>
                <a:srgbClr val="FF0000"/>
              </a:buClr>
              <a:buFont typeface="Webdings" pitchFamily="18" charset="2"/>
              <a:buNone/>
            </a:pPr>
            <a:r>
              <a:rPr lang="pl-PL" sz="1800">
                <a:effectLst>
                  <a:outerShdw blurRad="38100" dist="38100" dir="2700000" algn="tl">
                    <a:srgbClr val="C0C0C0"/>
                  </a:outerShdw>
                </a:effectLst>
                <a:latin typeface="Arial" pitchFamily="34" charset="0"/>
              </a:rPr>
              <a:t>Analog part of pixel</a:t>
            </a:r>
            <a:endParaRPr lang="en-US" sz="1800">
              <a:effectLst>
                <a:outerShdw blurRad="38100" dist="38100" dir="2700000" algn="tl">
                  <a:srgbClr val="C0C0C0"/>
                </a:outerShdw>
              </a:effectLst>
              <a:latin typeface="Arial" pitchFamily="34" charset="0"/>
            </a:endParaRPr>
          </a:p>
        </p:txBody>
      </p:sp>
      <p:grpSp>
        <p:nvGrpSpPr>
          <p:cNvPr id="26" name="Group 21"/>
          <p:cNvGrpSpPr>
            <a:grpSpLocks/>
          </p:cNvGrpSpPr>
          <p:nvPr/>
        </p:nvGrpSpPr>
        <p:grpSpPr bwMode="auto">
          <a:xfrm>
            <a:off x="800100" y="990600"/>
            <a:ext cx="3656012" cy="3771900"/>
            <a:chOff x="495" y="890"/>
            <a:chExt cx="2303" cy="2376"/>
          </a:xfrm>
        </p:grpSpPr>
        <p:pic>
          <p:nvPicPr>
            <p:cNvPr id="27" name="Picture 2" descr="vipic_right_pixe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 y="971"/>
              <a:ext cx="2303" cy="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9"/>
            <p:cNvSpPr>
              <a:spLocks noChangeArrowheads="1"/>
            </p:cNvSpPr>
            <p:nvPr/>
          </p:nvSpPr>
          <p:spPr bwMode="auto">
            <a:xfrm>
              <a:off x="578" y="890"/>
              <a:ext cx="1848" cy="260"/>
            </a:xfrm>
            <a:prstGeom prst="rect">
              <a:avLst/>
            </a:prstGeom>
            <a:solidFill>
              <a:srgbClr val="969696"/>
            </a:solidFill>
            <a:ln w="15875">
              <a:solidFill>
                <a:srgbClr val="000000"/>
              </a:solidFill>
              <a:miter lim="800000"/>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sz="1800" b="0" i="0" u="none" strike="noStrike" kern="0" cap="none" spc="0" normalizeH="0" baseline="0" noProof="0" smtClean="0">
                  <a:ln>
                    <a:noFill/>
                  </a:ln>
                  <a:solidFill>
                    <a:srgbClr val="FFFFFF"/>
                  </a:solidFill>
                  <a:effectLst/>
                  <a:uLnTx/>
                  <a:uFillTx/>
                  <a:latin typeface="Arial" pitchFamily="34" charset="0"/>
                </a:rPr>
                <a:t>1400 transistors / pixel</a:t>
              </a:r>
              <a:endParaRPr kumimoji="0" lang="nb-NO" sz="1800" b="0" i="0" u="none" strike="noStrike" kern="0" cap="none" spc="0" normalizeH="0" baseline="0" noProof="0" smtClean="0">
                <a:ln>
                  <a:noFill/>
                </a:ln>
                <a:solidFill>
                  <a:srgbClr val="FFFFFF"/>
                </a:solidFill>
                <a:effectLst/>
                <a:uLnTx/>
                <a:uFillTx/>
                <a:latin typeface="Arial" pitchFamily="34" charset="0"/>
              </a:endParaRPr>
            </a:p>
          </p:txBody>
        </p:sp>
      </p:grpSp>
      <p:grpSp>
        <p:nvGrpSpPr>
          <p:cNvPr id="29" name="Group 22"/>
          <p:cNvGrpSpPr>
            <a:grpSpLocks/>
          </p:cNvGrpSpPr>
          <p:nvPr/>
        </p:nvGrpSpPr>
        <p:grpSpPr bwMode="auto">
          <a:xfrm>
            <a:off x="4586287" y="990600"/>
            <a:ext cx="3643313" cy="3771900"/>
            <a:chOff x="2880" y="890"/>
            <a:chExt cx="2295" cy="2376"/>
          </a:xfrm>
        </p:grpSpPr>
        <p:pic>
          <p:nvPicPr>
            <p:cNvPr id="30" name="Picture 3" descr="vipic_left_pixe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971"/>
              <a:ext cx="2295" cy="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20"/>
            <p:cNvSpPr>
              <a:spLocks noChangeArrowheads="1"/>
            </p:cNvSpPr>
            <p:nvPr/>
          </p:nvSpPr>
          <p:spPr bwMode="auto">
            <a:xfrm>
              <a:off x="2935" y="890"/>
              <a:ext cx="1759" cy="260"/>
            </a:xfrm>
            <a:prstGeom prst="rect">
              <a:avLst/>
            </a:prstGeom>
            <a:solidFill>
              <a:srgbClr val="969696"/>
            </a:solidFill>
            <a:ln w="15875">
              <a:solidFill>
                <a:srgbClr val="000000"/>
              </a:solidFill>
              <a:miter lim="800000"/>
              <a:headEnd type="none" w="sm" len="sm"/>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sz="1800" b="0" i="0" u="none" strike="noStrike" kern="0" cap="none" spc="0" normalizeH="0" baseline="0" noProof="0" smtClean="0">
                  <a:ln>
                    <a:noFill/>
                  </a:ln>
                  <a:solidFill>
                    <a:srgbClr val="FFFFFF"/>
                  </a:solidFill>
                  <a:effectLst/>
                  <a:uLnTx/>
                  <a:uFillTx/>
                  <a:latin typeface="Arial" pitchFamily="34" charset="0"/>
                </a:rPr>
                <a:t>280 transistors / pixel</a:t>
              </a:r>
              <a:endParaRPr kumimoji="0" lang="nb-NO" sz="1800" b="0" i="0" u="none" strike="noStrike" kern="0" cap="none" spc="0" normalizeH="0" baseline="0" noProof="0" smtClean="0">
                <a:ln>
                  <a:noFill/>
                </a:ln>
                <a:solidFill>
                  <a:srgbClr val="FFFFFF"/>
                </a:solidFill>
                <a:effectLst/>
                <a:uLnTx/>
                <a:uFillTx/>
                <a:latin typeface="Arial" pitchFamily="34" charset="0"/>
              </a:endParaRPr>
            </a:p>
          </p:txBody>
        </p:sp>
      </p:grpSp>
      <p:sp>
        <p:nvSpPr>
          <p:cNvPr id="34" name="TextBox 33"/>
          <p:cNvSpPr txBox="1"/>
          <p:nvPr/>
        </p:nvSpPr>
        <p:spPr>
          <a:xfrm>
            <a:off x="0" y="5257800"/>
            <a:ext cx="9067800" cy="978729"/>
          </a:xfrm>
          <a:prstGeom prst="rect">
            <a:avLst/>
          </a:prstGeom>
          <a:noFill/>
        </p:spPr>
        <p:txBody>
          <a:bodyPr wrap="square" rtlCol="0">
            <a:spAutoFit/>
          </a:bodyPr>
          <a:lstStyle/>
          <a:p>
            <a:pPr marL="285750" indent="-285750" algn="l">
              <a:buFont typeface="Arial" pitchFamily="34" charset="0"/>
              <a:buChar char="•"/>
            </a:pPr>
            <a:r>
              <a:rPr lang="en-US" sz="1800" b="0" dirty="0" smtClean="0"/>
              <a:t>Power supplies transferred between tiers; 25 connections between tiers for signals in each pixel</a:t>
            </a:r>
          </a:p>
          <a:p>
            <a:pPr marL="285750" indent="-285750" algn="l">
              <a:buFont typeface="Arial" pitchFamily="34" charset="0"/>
              <a:buChar char="•"/>
            </a:pPr>
            <a:r>
              <a:rPr lang="en-US" sz="1800" b="0" dirty="0" smtClean="0"/>
              <a:t>Full separation of analog and digital achieved by dividing functionalities between tiers</a:t>
            </a:r>
          </a:p>
        </p:txBody>
      </p:sp>
      <p:sp>
        <p:nvSpPr>
          <p:cNvPr id="35" name="Rectangle 5"/>
          <p:cNvSpPr>
            <a:spLocks noChangeArrowheads="1"/>
          </p:cNvSpPr>
          <p:nvPr/>
        </p:nvSpPr>
        <p:spPr bwMode="auto">
          <a:xfrm>
            <a:off x="3352800" y="463138"/>
            <a:ext cx="2247498" cy="457200"/>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Pixel 80x80 </a:t>
            </a:r>
            <a:r>
              <a:rPr lang="en-US" sz="1800" dirty="0" smtClean="0">
                <a:solidFill>
                  <a:schemeClr val="bg1">
                    <a:lumMod val="60000"/>
                    <a:lumOff val="40000"/>
                  </a:schemeClr>
                </a:solidFill>
                <a:latin typeface="Symbol" pitchFamily="18" charset="2"/>
                <a:ea typeface="ＭＳ Ｐゴシック" charset="-128"/>
              </a:rPr>
              <a:t>m</a:t>
            </a:r>
            <a:r>
              <a:rPr lang="en-US" sz="1800" dirty="0" smtClean="0">
                <a:solidFill>
                  <a:schemeClr val="bg1">
                    <a:lumMod val="60000"/>
                    <a:lumOff val="40000"/>
                  </a:schemeClr>
                </a:solidFill>
                <a:ea typeface="ＭＳ Ｐゴシック" charset="-128"/>
              </a:rPr>
              <a:t>m</a:t>
            </a:r>
            <a:r>
              <a:rPr lang="en-US" sz="1800" baseline="30000" dirty="0" smtClean="0">
                <a:solidFill>
                  <a:schemeClr val="bg1">
                    <a:lumMod val="60000"/>
                    <a:lumOff val="40000"/>
                  </a:schemeClr>
                </a:solidFill>
                <a:ea typeface="ＭＳ Ｐゴシック" charset="-128"/>
              </a:rPr>
              <a:t>2</a:t>
            </a:r>
          </a:p>
        </p:txBody>
      </p:sp>
    </p:spTree>
    <p:extLst>
      <p:ext uri="{BB962C8B-B14F-4D97-AF65-F5344CB8AC3E}">
        <p14:creationId xmlns:p14="http://schemas.microsoft.com/office/powerpoint/2010/main" val="7098739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42</a:t>
            </a:fld>
            <a:endParaRPr lang="en-US"/>
          </a:p>
        </p:txBody>
      </p:sp>
      <p:pic>
        <p:nvPicPr>
          <p:cNvPr id="4" name="Picture 4" descr="pads_on_both_sides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438400"/>
            <a:ext cx="739457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ads_on_both_side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8600"/>
            <a:ext cx="628015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7200457" y="533400"/>
            <a:ext cx="1638743" cy="1679494"/>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VIPIC – NOW: </a:t>
            </a:r>
          </a:p>
          <a:p>
            <a:pPr algn="ctr">
              <a:spcBef>
                <a:spcPct val="0"/>
              </a:spcBef>
              <a:buClrTx/>
              <a:buSzTx/>
              <a:buFontTx/>
              <a:buNone/>
            </a:pPr>
            <a:r>
              <a:rPr lang="en-US" sz="1800" dirty="0" smtClean="0">
                <a:solidFill>
                  <a:schemeClr val="bg1">
                    <a:lumMod val="60000"/>
                    <a:lumOff val="40000"/>
                  </a:schemeClr>
                </a:solidFill>
                <a:ea typeface="ＭＳ Ｐゴシック" charset="-128"/>
              </a:rPr>
              <a:t>pads are</a:t>
            </a:r>
          </a:p>
          <a:p>
            <a:pPr algn="ctr">
              <a:spcBef>
                <a:spcPct val="0"/>
              </a:spcBef>
              <a:buClrTx/>
              <a:buSzTx/>
              <a:buFontTx/>
              <a:buNone/>
            </a:pPr>
            <a:r>
              <a:rPr lang="en-US" sz="1800" dirty="0" smtClean="0">
                <a:solidFill>
                  <a:schemeClr val="bg1">
                    <a:lumMod val="60000"/>
                    <a:lumOff val="40000"/>
                  </a:schemeClr>
                </a:solidFill>
                <a:ea typeface="ＭＳ Ｐゴシック" charset="-128"/>
              </a:rPr>
              <a:t> duplicated </a:t>
            </a:r>
            <a:endParaRPr lang="en-US" sz="1800" dirty="0">
              <a:solidFill>
                <a:schemeClr val="bg1">
                  <a:lumMod val="60000"/>
                  <a:lumOff val="40000"/>
                </a:schemeClr>
              </a:solidFill>
              <a:ea typeface="ＭＳ Ｐゴシック" charset="-128"/>
            </a:endParaRPr>
          </a:p>
        </p:txBody>
      </p:sp>
      <p:cxnSp>
        <p:nvCxnSpPr>
          <p:cNvPr id="9" name="Straight Arrow Connector 15"/>
          <p:cNvCxnSpPr>
            <a:cxnSpLocks noChangeShapeType="1"/>
          </p:cNvCxnSpPr>
          <p:nvPr/>
        </p:nvCxnSpPr>
        <p:spPr bwMode="auto">
          <a:xfrm flipH="1" flipV="1">
            <a:off x="6477000" y="812719"/>
            <a:ext cx="838200" cy="585787"/>
          </a:xfrm>
          <a:prstGeom prst="straightConnector1">
            <a:avLst/>
          </a:prstGeom>
          <a:noFill/>
          <a:ln w="31750" algn="ctr">
            <a:solidFill>
              <a:srgbClr val="FF0000"/>
            </a:solidFill>
            <a:round/>
            <a:headEnd type="none" w="sm" len="sm"/>
            <a:tailEnd type="arrow" w="med" len="med"/>
          </a:ln>
        </p:spPr>
      </p:cxnSp>
      <p:cxnSp>
        <p:nvCxnSpPr>
          <p:cNvPr id="12" name="Straight Arrow Connector 15"/>
          <p:cNvCxnSpPr>
            <a:cxnSpLocks noChangeShapeType="1"/>
          </p:cNvCxnSpPr>
          <p:nvPr/>
        </p:nvCxnSpPr>
        <p:spPr bwMode="auto">
          <a:xfrm flipH="1">
            <a:off x="6477000" y="1398506"/>
            <a:ext cx="838200" cy="481013"/>
          </a:xfrm>
          <a:prstGeom prst="straightConnector1">
            <a:avLst/>
          </a:prstGeom>
          <a:noFill/>
          <a:ln w="31750" algn="ctr">
            <a:solidFill>
              <a:srgbClr val="FF0000"/>
            </a:solidFill>
            <a:round/>
            <a:headEnd type="none" w="sm" len="sm"/>
            <a:tailEnd type="arrow" w="med" len="med"/>
          </a:ln>
        </p:spPr>
      </p:cxnSp>
      <p:sp>
        <p:nvSpPr>
          <p:cNvPr id="15" name="Rectangle 5"/>
          <p:cNvSpPr>
            <a:spLocks noChangeArrowheads="1"/>
          </p:cNvSpPr>
          <p:nvPr/>
        </p:nvSpPr>
        <p:spPr bwMode="auto">
          <a:xfrm>
            <a:off x="7543017" y="2743200"/>
            <a:ext cx="1524783" cy="1679494"/>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dirty="0" smtClean="0">
                <a:solidFill>
                  <a:schemeClr val="bg1">
                    <a:lumMod val="60000"/>
                    <a:lumOff val="40000"/>
                  </a:schemeClr>
                </a:solidFill>
                <a:ea typeface="ＭＳ Ｐゴシック" charset="-128"/>
              </a:rPr>
              <a:t>VIPIC – </a:t>
            </a:r>
          </a:p>
          <a:p>
            <a:pPr algn="ctr">
              <a:spcBef>
                <a:spcPct val="0"/>
              </a:spcBef>
              <a:buClrTx/>
              <a:buSzTx/>
              <a:buFontTx/>
              <a:buNone/>
            </a:pPr>
            <a:r>
              <a:rPr lang="en-US" sz="1800" dirty="0" smtClean="0">
                <a:solidFill>
                  <a:schemeClr val="bg1">
                    <a:lumMod val="60000"/>
                    <a:lumOff val="40000"/>
                  </a:schemeClr>
                </a:solidFill>
                <a:ea typeface="ＭＳ Ｐゴシック" charset="-128"/>
              </a:rPr>
              <a:t>FUTURE: </a:t>
            </a:r>
          </a:p>
          <a:p>
            <a:pPr algn="ctr">
              <a:spcBef>
                <a:spcPct val="0"/>
              </a:spcBef>
              <a:buClrTx/>
              <a:buSzTx/>
              <a:buFontTx/>
              <a:buNone/>
            </a:pPr>
            <a:r>
              <a:rPr lang="en-US" sz="1800" dirty="0" smtClean="0">
                <a:solidFill>
                  <a:schemeClr val="bg1">
                    <a:lumMod val="60000"/>
                    <a:lumOff val="40000"/>
                  </a:schemeClr>
                </a:solidFill>
                <a:ea typeface="ＭＳ Ｐゴシック" charset="-128"/>
              </a:rPr>
              <a:t>no classical </a:t>
            </a:r>
          </a:p>
          <a:p>
            <a:pPr algn="ctr">
              <a:spcBef>
                <a:spcPct val="0"/>
              </a:spcBef>
              <a:buClrTx/>
              <a:buSzTx/>
              <a:buFontTx/>
              <a:buNone/>
            </a:pPr>
            <a:r>
              <a:rPr lang="en-US" sz="1800" dirty="0" err="1" smtClean="0">
                <a:solidFill>
                  <a:schemeClr val="bg1">
                    <a:lumMod val="60000"/>
                    <a:lumOff val="40000"/>
                  </a:schemeClr>
                </a:solidFill>
                <a:ea typeface="ＭＳ Ｐゴシック" charset="-128"/>
              </a:rPr>
              <a:t>Padring</a:t>
            </a:r>
            <a:endParaRPr lang="en-US" sz="1800" dirty="0" smtClean="0">
              <a:solidFill>
                <a:schemeClr val="bg1">
                  <a:lumMod val="60000"/>
                  <a:lumOff val="40000"/>
                </a:schemeClr>
              </a:solidFill>
              <a:ea typeface="ＭＳ Ｐゴシック" charset="-128"/>
            </a:endParaRPr>
          </a:p>
          <a:p>
            <a:pPr algn="ctr">
              <a:spcBef>
                <a:spcPct val="0"/>
              </a:spcBef>
              <a:buClrTx/>
              <a:buSzTx/>
              <a:buFontTx/>
              <a:buNone/>
            </a:pPr>
            <a:r>
              <a:rPr lang="en-US" sz="1800" dirty="0" smtClean="0">
                <a:solidFill>
                  <a:schemeClr val="bg1">
                    <a:lumMod val="60000"/>
                    <a:lumOff val="40000"/>
                  </a:schemeClr>
                </a:solidFill>
                <a:ea typeface="ＭＳ Ｐゴシック" charset="-128"/>
              </a:rPr>
              <a:t>4 side</a:t>
            </a:r>
          </a:p>
          <a:p>
            <a:pPr algn="ctr">
              <a:spcBef>
                <a:spcPct val="0"/>
              </a:spcBef>
              <a:buClrTx/>
              <a:buSzTx/>
              <a:buFontTx/>
              <a:buNone/>
            </a:pPr>
            <a:r>
              <a:rPr lang="en-US" sz="1800" dirty="0" err="1" smtClean="0">
                <a:solidFill>
                  <a:schemeClr val="bg1">
                    <a:lumMod val="60000"/>
                    <a:lumOff val="40000"/>
                  </a:schemeClr>
                </a:solidFill>
                <a:ea typeface="ＭＳ Ｐゴシック" charset="-128"/>
              </a:rPr>
              <a:t>buttable</a:t>
            </a:r>
            <a:endParaRPr lang="en-US" sz="1800" dirty="0" smtClean="0">
              <a:solidFill>
                <a:schemeClr val="bg1">
                  <a:lumMod val="60000"/>
                  <a:lumOff val="40000"/>
                </a:schemeClr>
              </a:solidFill>
              <a:ea typeface="ＭＳ Ｐゴシック" charset="-128"/>
            </a:endParaRPr>
          </a:p>
        </p:txBody>
      </p:sp>
      <p:cxnSp>
        <p:nvCxnSpPr>
          <p:cNvPr id="16" name="Straight Arrow Connector 15"/>
          <p:cNvCxnSpPr>
            <a:cxnSpLocks noChangeShapeType="1"/>
          </p:cNvCxnSpPr>
          <p:nvPr/>
        </p:nvCxnSpPr>
        <p:spPr bwMode="auto">
          <a:xfrm flipH="1" flipV="1">
            <a:off x="6019800" y="3276600"/>
            <a:ext cx="1714500" cy="581879"/>
          </a:xfrm>
          <a:prstGeom prst="straightConnector1">
            <a:avLst/>
          </a:prstGeom>
          <a:noFill/>
          <a:ln w="31750" algn="ctr">
            <a:solidFill>
              <a:srgbClr val="FF0000"/>
            </a:solidFill>
            <a:round/>
            <a:headEnd type="none" w="sm" len="sm"/>
            <a:tailEnd type="arrow" w="med" len="med"/>
          </a:ln>
        </p:spPr>
      </p:cxnSp>
      <p:grpSp>
        <p:nvGrpSpPr>
          <p:cNvPr id="23" name="Group 18"/>
          <p:cNvGrpSpPr>
            <a:grpSpLocks/>
          </p:cNvGrpSpPr>
          <p:nvPr/>
        </p:nvGrpSpPr>
        <p:grpSpPr bwMode="auto">
          <a:xfrm>
            <a:off x="1055284" y="4657053"/>
            <a:ext cx="6469465" cy="1881188"/>
            <a:chOff x="68" y="1616"/>
            <a:chExt cx="5528" cy="2415"/>
          </a:xfrm>
        </p:grpSpPr>
        <p:pic>
          <p:nvPicPr>
            <p:cNvPr id="24" name="Picture 19" descr="3Doptions10"/>
            <p:cNvPicPr>
              <a:picLocks noChangeAspect="1" noChangeArrowheads="1"/>
            </p:cNvPicPr>
            <p:nvPr/>
          </p:nvPicPr>
          <p:blipFill>
            <a:blip r:embed="rId4" cstate="print">
              <a:extLst>
                <a:ext uri="{28A0092B-C50C-407E-A947-70E740481C1C}">
                  <a14:useLocalDpi xmlns:a14="http://schemas.microsoft.com/office/drawing/2010/main" val="0"/>
                </a:ext>
              </a:extLst>
            </a:blip>
            <a:srcRect b="14598"/>
            <a:stretch>
              <a:fillRect/>
            </a:stretch>
          </p:blipFill>
          <p:spPr bwMode="auto">
            <a:xfrm>
              <a:off x="68" y="1616"/>
              <a:ext cx="5528" cy="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0"/>
            <p:cNvSpPr>
              <a:spLocks noChangeArrowheads="1"/>
            </p:cNvSpPr>
            <p:nvPr/>
          </p:nvSpPr>
          <p:spPr bwMode="auto">
            <a:xfrm>
              <a:off x="476" y="1616"/>
              <a:ext cx="1225" cy="226"/>
            </a:xfrm>
            <a:prstGeom prst="rect">
              <a:avLst/>
            </a:prstGeom>
            <a:solidFill>
              <a:srgbClr val="FFFFFF"/>
            </a:solidFill>
            <a:ln>
              <a:noFill/>
            </a:ln>
            <a:effectLst/>
            <a:extLst>
              <a:ext uri="{91240B29-F687-4F45-9708-019B960494DF}">
                <a14:hiddenLine xmlns:a14="http://schemas.microsoft.com/office/drawing/2010/main" w="15875">
                  <a:solidFill>
                    <a:srgbClr val="FF0000"/>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26" name="Text Box 27"/>
          <p:cNvSpPr txBox="1">
            <a:spLocks noChangeArrowheads="1"/>
          </p:cNvSpPr>
          <p:nvPr/>
        </p:nvSpPr>
        <p:spPr bwMode="auto">
          <a:xfrm>
            <a:off x="1690409" y="5722203"/>
            <a:ext cx="36023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1500">
              <a:defRPr sz="2400">
                <a:solidFill>
                  <a:schemeClr val="tx1"/>
                </a:solidFill>
                <a:latin typeface="Times New Roman" pitchFamily="18" charset="0"/>
              </a:defRPr>
            </a:lvl2pPr>
            <a:lvl3pPr marL="1143000">
              <a:defRPr sz="2400">
                <a:solidFill>
                  <a:schemeClr val="tx1"/>
                </a:solidFill>
                <a:latin typeface="Times New Roman" pitchFamily="18" charset="0"/>
              </a:defRPr>
            </a:lvl3pPr>
            <a:lvl4pPr marL="1714500">
              <a:defRPr sz="2400">
                <a:solidFill>
                  <a:schemeClr val="tx1"/>
                </a:solidFill>
                <a:latin typeface="Times New Roman" pitchFamily="18" charset="0"/>
              </a:defRPr>
            </a:lvl4pPr>
            <a:lvl5pPr marL="2286000">
              <a:defRPr sz="2400">
                <a:solidFill>
                  <a:schemeClr val="tx1"/>
                </a:solidFill>
                <a:latin typeface="Times New Roman" pitchFamily="18" charset="0"/>
              </a:defRPr>
            </a:lvl5pPr>
            <a:lvl6pPr marL="2743200" eaLnBrk="0" fontAlgn="base" hangingPunct="0">
              <a:spcBef>
                <a:spcPct val="0"/>
              </a:spcBef>
              <a:spcAft>
                <a:spcPct val="0"/>
              </a:spcAft>
              <a:defRPr sz="2400">
                <a:solidFill>
                  <a:schemeClr val="tx1"/>
                </a:solidFill>
                <a:latin typeface="Times New Roman" pitchFamily="18" charset="0"/>
              </a:defRPr>
            </a:lvl6pPr>
            <a:lvl7pPr marL="3200400" eaLnBrk="0" fontAlgn="base" hangingPunct="0">
              <a:spcBef>
                <a:spcPct val="0"/>
              </a:spcBef>
              <a:spcAft>
                <a:spcPct val="0"/>
              </a:spcAft>
              <a:defRPr sz="2400">
                <a:solidFill>
                  <a:schemeClr val="tx1"/>
                </a:solidFill>
                <a:latin typeface="Times New Roman" pitchFamily="18" charset="0"/>
              </a:defRPr>
            </a:lvl7pPr>
            <a:lvl8pPr marL="3657600" eaLnBrk="0" fontAlgn="base" hangingPunct="0">
              <a:spcBef>
                <a:spcPct val="0"/>
              </a:spcBef>
              <a:spcAft>
                <a:spcPct val="0"/>
              </a:spcAft>
              <a:defRPr sz="2400">
                <a:solidFill>
                  <a:schemeClr val="tx1"/>
                </a:solidFill>
                <a:latin typeface="Times New Roman" pitchFamily="18" charset="0"/>
              </a:defRPr>
            </a:lvl8pPr>
            <a:lvl9pPr marL="4114800" eaLnBrk="0" fontAlgn="base" hangingPunct="0">
              <a:spcBef>
                <a:spcPct val="0"/>
              </a:spcBef>
              <a:spcAft>
                <a:spcPct val="0"/>
              </a:spcAft>
              <a:defRPr sz="2400">
                <a:solidFill>
                  <a:schemeClr val="tx1"/>
                </a:solidFill>
                <a:latin typeface="Times New Roman" pitchFamily="18" charset="0"/>
              </a:defRPr>
            </a:lvl9pPr>
          </a:lstStyle>
          <a:p>
            <a:pPr>
              <a:lnSpc>
                <a:spcPct val="120000"/>
              </a:lnSpc>
              <a:buClr>
                <a:srgbClr val="FF0000"/>
              </a:buClr>
              <a:buFont typeface="Webdings" pitchFamily="18" charset="2"/>
              <a:buNone/>
            </a:pPr>
            <a:r>
              <a:rPr lang="pt-BR" sz="2000">
                <a:solidFill>
                  <a:srgbClr val="FF0000"/>
                </a:solidFill>
                <a:effectLst>
                  <a:outerShdw blurRad="38100" dist="38100" dir="2700000" algn="tl">
                    <a:srgbClr val="C0C0C0"/>
                  </a:outerShdw>
                </a:effectLst>
                <a:latin typeface="Arial" pitchFamily="34" charset="0"/>
              </a:rPr>
              <a:t> </a:t>
            </a:r>
            <a:r>
              <a:rPr lang="en-US" sz="2000">
                <a:solidFill>
                  <a:srgbClr val="FF0000"/>
                </a:solidFill>
                <a:effectLst>
                  <a:outerShdw blurRad="38100" dist="38100" dir="2700000" algn="tl">
                    <a:srgbClr val="C0C0C0"/>
                  </a:outerShdw>
                </a:effectLst>
                <a:latin typeface="Arial" pitchFamily="34" charset="0"/>
              </a:rPr>
              <a:t>Our goal is this aggressive mounting option</a:t>
            </a:r>
            <a:r>
              <a:rPr lang="pl-PL" sz="2000">
                <a:solidFill>
                  <a:srgbClr val="FF0000"/>
                </a:solidFill>
                <a:effectLst>
                  <a:outerShdw blurRad="38100" dist="38100" dir="2700000" algn="tl">
                    <a:srgbClr val="C0C0C0"/>
                  </a:outerShdw>
                </a:effectLst>
                <a:latin typeface="Arial" pitchFamily="34" charset="0"/>
              </a:rPr>
              <a:t>!</a:t>
            </a:r>
          </a:p>
        </p:txBody>
      </p:sp>
      <p:sp>
        <p:nvSpPr>
          <p:cNvPr id="27"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39937003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43</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graphicFrame>
        <p:nvGraphicFramePr>
          <p:cNvPr id="5" name="Object 4"/>
          <p:cNvGraphicFramePr>
            <a:graphicFrameLocks noGrp="1" noChangeAspect="1"/>
          </p:cNvGraphicFramePr>
          <p:nvPr>
            <p:extLst>
              <p:ext uri="{D42A27DB-BD31-4B8C-83A1-F6EECF244321}">
                <p14:modId xmlns:p14="http://schemas.microsoft.com/office/powerpoint/2010/main" val="2193103318"/>
              </p:ext>
            </p:extLst>
          </p:nvPr>
        </p:nvGraphicFramePr>
        <p:xfrm>
          <a:off x="76200" y="228600"/>
          <a:ext cx="5211456" cy="4419600"/>
        </p:xfrm>
        <a:graphic>
          <a:graphicData uri="http://schemas.openxmlformats.org/presentationml/2006/ole">
            <mc:AlternateContent xmlns:mc="http://schemas.openxmlformats.org/markup-compatibility/2006">
              <mc:Choice xmlns:v="urn:schemas-microsoft-com:vml" Requires="v">
                <p:oleObj spid="_x0000_s110609" name="CorelDRAW" r:id="rId3" imgW="8508938" imgH="7674692" progId="CorelDRAW.Graphic.13">
                  <p:embed/>
                </p:oleObj>
              </mc:Choice>
              <mc:Fallback>
                <p:oleObj name="CorelDRAW" r:id="rId3" imgW="8508938" imgH="7674692" progId="CorelDRAW.Graphic.13">
                  <p:embed/>
                  <p:pic>
                    <p:nvPicPr>
                      <p:cNvPr id="0" name="Object 1"/>
                      <p:cNvPicPr>
                        <a:picLocks noGrp="1" noChangeAspect="1" noChangeArrowheads="1"/>
                      </p:cNvPicPr>
                      <p:nvPr/>
                    </p:nvPicPr>
                    <p:blipFill>
                      <a:blip r:embed="rId4">
                        <a:extLst>
                          <a:ext uri="{28A0092B-C50C-407E-A947-70E740481C1C}">
                            <a14:useLocalDpi xmlns:a14="http://schemas.microsoft.com/office/drawing/2010/main" val="0"/>
                          </a:ext>
                        </a:extLst>
                      </a:blip>
                      <a:srcRect b="5957"/>
                      <a:stretch>
                        <a:fillRect/>
                      </a:stretch>
                    </p:blipFill>
                    <p:spPr bwMode="auto">
                      <a:xfrm>
                        <a:off x="76200" y="228600"/>
                        <a:ext cx="5211456" cy="4419600"/>
                      </a:xfrm>
                      <a:prstGeom prst="rect">
                        <a:avLst/>
                      </a:prstGeom>
                      <a:solidFill>
                        <a:srgbClr val="EAEAEA">
                          <a:alpha val="85000"/>
                        </a:srgbClr>
                      </a:solidFill>
                      <a:ln>
                        <a:noFill/>
                      </a:ln>
                      <a:effectLst/>
                    </p:spPr>
                  </p:pic>
                </p:oleObj>
              </mc:Fallback>
            </mc:AlternateContent>
          </a:graphicData>
        </a:graphic>
      </p:graphicFrame>
      <p:sp>
        <p:nvSpPr>
          <p:cNvPr id="6" name="Rectangle 5"/>
          <p:cNvSpPr/>
          <p:nvPr/>
        </p:nvSpPr>
        <p:spPr>
          <a:xfrm>
            <a:off x="4876800" y="251424"/>
            <a:ext cx="4114800" cy="6149376"/>
          </a:xfrm>
          <a:prstGeom prst="rect">
            <a:avLst/>
          </a:prstGeom>
        </p:spPr>
        <p:txBody>
          <a:bodyPr wrap="square">
            <a:spAutoFit/>
          </a:bodyPr>
          <a:lstStyle/>
          <a:p>
            <a:pPr marL="623888" lvl="1" indent="-285750" algn="l">
              <a:lnSpc>
                <a:spcPct val="110000"/>
              </a:lnSpc>
              <a:spcBef>
                <a:spcPct val="20000"/>
              </a:spcBef>
              <a:buFontTx/>
              <a:buChar char="–"/>
            </a:pPr>
            <a:r>
              <a:rPr lang="pl-PL" sz="1200" dirty="0" smtClean="0">
                <a:latin typeface="Arial" pitchFamily="34" charset="0"/>
                <a:cs typeface="Arial" pitchFamily="34" charset="0"/>
              </a:rPr>
              <a:t>Design </a:t>
            </a:r>
            <a:r>
              <a:rPr lang="pl-PL" sz="1200" dirty="0" smtClean="0">
                <a:latin typeface="Arial" pitchFamily="34" charset="0"/>
                <a:cs typeface="Arial" pitchFamily="34" charset="0"/>
              </a:rPr>
              <a:t>optimized for 8 keV X-ray photons </a:t>
            </a:r>
            <a:br>
              <a:rPr lang="pl-PL" sz="1200" dirty="0" smtClean="0">
                <a:latin typeface="Arial" pitchFamily="34" charset="0"/>
                <a:cs typeface="Arial" pitchFamily="34" charset="0"/>
              </a:rPr>
            </a:br>
            <a:r>
              <a:rPr lang="pl-PL" sz="1200" dirty="0" smtClean="0">
                <a:latin typeface="Arial" pitchFamily="34" charset="0"/>
                <a:cs typeface="Arial" pitchFamily="34" charset="0"/>
              </a:rPr>
              <a:t>(range </a:t>
            </a:r>
            <a:r>
              <a:rPr lang="pl-PL" sz="1200" dirty="0" smtClean="0">
                <a:latin typeface="Arial" pitchFamily="34" charset="0"/>
                <a:cs typeface="Arial" pitchFamily="34" charset="0"/>
              </a:rPr>
              <a:t>up to 3 × 8 keV with Si detector)</a:t>
            </a:r>
          </a:p>
          <a:p>
            <a:pPr marL="623888" lvl="1" indent="-285750" algn="l">
              <a:lnSpc>
                <a:spcPct val="110000"/>
              </a:lnSpc>
              <a:spcBef>
                <a:spcPct val="20000"/>
              </a:spcBef>
              <a:buFontTx/>
              <a:buChar char="–"/>
            </a:pPr>
            <a:r>
              <a:rPr lang="en-US" sz="1200" dirty="0" smtClean="0">
                <a:latin typeface="Arial" pitchFamily="34" charset="0"/>
                <a:cs typeface="Arial" pitchFamily="34" charset="0"/>
              </a:rPr>
              <a:t>64 × 64 array of 80 </a:t>
            </a:r>
            <a:r>
              <a:rPr lang="pl-PL" sz="1200" dirty="0" smtClean="0">
                <a:latin typeface="Arial" pitchFamily="34" charset="0"/>
                <a:cs typeface="Arial" pitchFamily="34" charset="0"/>
              </a:rPr>
              <a:t>mm</a:t>
            </a:r>
            <a:r>
              <a:rPr lang="pl-PL" sz="1200" baseline="30000" dirty="0" smtClean="0">
                <a:latin typeface="Arial" pitchFamily="34" charset="0"/>
                <a:cs typeface="Arial" pitchFamily="34" charset="0"/>
              </a:rPr>
              <a:t>2</a:t>
            </a:r>
            <a:r>
              <a:rPr lang="en-US" sz="1200" dirty="0" smtClean="0">
                <a:latin typeface="Arial" pitchFamily="34" charset="0"/>
                <a:cs typeface="Arial" pitchFamily="34" charset="0"/>
              </a:rPr>
              <a:t> pixels</a:t>
            </a:r>
            <a:r>
              <a:rPr lang="pl-PL" sz="1200" dirty="0" smtClean="0">
                <a:latin typeface="Arial" pitchFamily="34" charset="0"/>
                <a:cs typeface="Arial" pitchFamily="34" charset="0"/>
              </a:rPr>
              <a:t> 5120 × 5120 mm</a:t>
            </a:r>
            <a:r>
              <a:rPr lang="pl-PL" sz="1200" baseline="30000" dirty="0" smtClean="0">
                <a:latin typeface="Arial" pitchFamily="34" charset="0"/>
                <a:cs typeface="Arial" pitchFamily="34" charset="0"/>
              </a:rPr>
              <a:t>2</a:t>
            </a:r>
            <a:r>
              <a:rPr lang="pl-PL" sz="1200" dirty="0" smtClean="0">
                <a:latin typeface="Arial" pitchFamily="34" charset="0"/>
                <a:cs typeface="Arial" pitchFamily="34" charset="0"/>
              </a:rPr>
              <a:t> active </a:t>
            </a:r>
            <a:r>
              <a:rPr lang="pl-PL" sz="1200" dirty="0" smtClean="0">
                <a:latin typeface="Arial" pitchFamily="34" charset="0"/>
                <a:cs typeface="Arial" pitchFamily="34" charset="0"/>
              </a:rPr>
              <a:t>surface</a:t>
            </a:r>
            <a:r>
              <a:rPr lang="en-US" sz="1200" dirty="0" smtClean="0">
                <a:latin typeface="Arial" pitchFamily="34" charset="0"/>
                <a:cs typeface="Arial" pitchFamily="34" charset="0"/>
              </a:rPr>
              <a:t>; </a:t>
            </a:r>
            <a:r>
              <a:rPr lang="en-US" sz="1200" dirty="0" smtClean="0">
                <a:latin typeface="Arial" pitchFamily="34" charset="0"/>
                <a:cs typeface="Arial" pitchFamily="34" charset="0"/>
              </a:rPr>
              <a:t>d</a:t>
            </a:r>
            <a:r>
              <a:rPr lang="pl-PL" sz="1200" dirty="0" smtClean="0">
                <a:latin typeface="Arial" pitchFamily="34" charset="0"/>
                <a:cs typeface="Arial" pitchFamily="34" charset="0"/>
              </a:rPr>
              <a:t>ie </a:t>
            </a:r>
            <a:r>
              <a:rPr lang="pl-PL" sz="1200" dirty="0" smtClean="0">
                <a:latin typeface="Arial" pitchFamily="34" charset="0"/>
                <a:cs typeface="Arial" pitchFamily="34" charset="0"/>
              </a:rPr>
              <a:t>size 5.5 × 6.3 mm</a:t>
            </a:r>
            <a:r>
              <a:rPr lang="pl-PL" sz="1200" baseline="30000" dirty="0" smtClean="0">
                <a:latin typeface="Arial" pitchFamily="34" charset="0"/>
                <a:cs typeface="Arial" pitchFamily="34" charset="0"/>
              </a:rPr>
              <a:t>2</a:t>
            </a:r>
            <a:endParaRPr lang="en-US" sz="1200" baseline="30000" dirty="0" smtClean="0">
              <a:latin typeface="Arial" pitchFamily="34" charset="0"/>
              <a:cs typeface="Arial" pitchFamily="34" charset="0"/>
            </a:endParaRPr>
          </a:p>
          <a:p>
            <a:pPr marL="623888" lvl="1" indent="-285750" algn="l">
              <a:lnSpc>
                <a:spcPct val="110000"/>
              </a:lnSpc>
              <a:spcBef>
                <a:spcPct val="20000"/>
              </a:spcBef>
              <a:buFontTx/>
              <a:buChar char="–"/>
            </a:pPr>
            <a:r>
              <a:rPr lang="pl-PL" sz="1200" dirty="0" smtClean="0">
                <a:latin typeface="Arial" pitchFamily="34" charset="0"/>
                <a:cs typeface="Arial" pitchFamily="34" charset="0"/>
              </a:rPr>
              <a:t>Shaping </a:t>
            </a:r>
            <a:r>
              <a:rPr lang="pl-PL" sz="1200" dirty="0" smtClean="0">
                <a:latin typeface="Arial" pitchFamily="34" charset="0"/>
                <a:cs typeface="Arial" pitchFamily="34" charset="0"/>
              </a:rPr>
              <a:t>time t</a:t>
            </a:r>
            <a:r>
              <a:rPr lang="pl-PL" sz="1200" baseline="-25000" dirty="0" smtClean="0">
                <a:latin typeface="Arial" pitchFamily="34" charset="0"/>
                <a:cs typeface="Arial" pitchFamily="34" charset="0"/>
              </a:rPr>
              <a:t>p</a:t>
            </a:r>
            <a:r>
              <a:rPr lang="pl-PL" sz="1200" dirty="0" smtClean="0">
                <a:latin typeface="Arial" pitchFamily="34" charset="0"/>
                <a:cs typeface="Arial" pitchFamily="34" charset="0"/>
              </a:rPr>
              <a:t>=250 ns, power consumption ~25 </a:t>
            </a:r>
            <a:r>
              <a:rPr lang="pl-PL" sz="1200" dirty="0" smtClean="0">
                <a:latin typeface="Symbol" pitchFamily="18" charset="2"/>
                <a:cs typeface="Arial" pitchFamily="34" charset="0"/>
              </a:rPr>
              <a:t>m</a:t>
            </a:r>
            <a:r>
              <a:rPr lang="pl-PL" sz="1200" dirty="0" smtClean="0">
                <a:latin typeface="Arial" pitchFamily="34" charset="0"/>
                <a:cs typeface="Arial" pitchFamily="34" charset="0"/>
              </a:rPr>
              <a:t>W / analog </a:t>
            </a:r>
            <a:r>
              <a:rPr lang="pl-PL" sz="1200" dirty="0" smtClean="0">
                <a:latin typeface="Arial" pitchFamily="34" charset="0"/>
                <a:cs typeface="Arial" pitchFamily="34" charset="0"/>
              </a:rPr>
              <a:t>pixel</a:t>
            </a:r>
            <a:r>
              <a:rPr lang="en-US" sz="1200" dirty="0" smtClean="0">
                <a:latin typeface="Arial" pitchFamily="34" charset="0"/>
                <a:cs typeface="Arial" pitchFamily="34" charset="0"/>
              </a:rPr>
              <a:t>, </a:t>
            </a:r>
            <a:r>
              <a:rPr lang="pl-PL" sz="1200" dirty="0" smtClean="0">
                <a:latin typeface="Arial" pitchFamily="34" charset="0"/>
                <a:cs typeface="Arial" pitchFamily="34" charset="0"/>
              </a:rPr>
              <a:t>Noise </a:t>
            </a:r>
            <a:r>
              <a:rPr lang="pl-PL" sz="1200" dirty="0" smtClean="0">
                <a:latin typeface="Arial" pitchFamily="34" charset="0"/>
                <a:cs typeface="Arial" pitchFamily="34" charset="0"/>
              </a:rPr>
              <a:t>&lt;150 e</a:t>
            </a:r>
            <a:r>
              <a:rPr lang="pl-PL" sz="1200" baseline="30000" dirty="0" smtClean="0">
                <a:latin typeface="Arial" pitchFamily="34" charset="0"/>
                <a:cs typeface="Arial" pitchFamily="34" charset="0"/>
              </a:rPr>
              <a:t>-</a:t>
            </a:r>
            <a:r>
              <a:rPr lang="pl-PL" sz="1200" dirty="0" smtClean="0">
                <a:latin typeface="Arial" pitchFamily="34" charset="0"/>
                <a:cs typeface="Arial" pitchFamily="34" charset="0"/>
              </a:rPr>
              <a:t> ENC</a:t>
            </a:r>
            <a:endParaRPr lang="en-US" sz="1200" dirty="0" smtClean="0">
              <a:latin typeface="Arial" pitchFamily="34" charset="0"/>
              <a:cs typeface="Arial" pitchFamily="34" charset="0"/>
            </a:endParaRPr>
          </a:p>
          <a:p>
            <a:pPr marL="623888" lvl="1" indent="-285750" algn="l">
              <a:lnSpc>
                <a:spcPct val="110000"/>
              </a:lnSpc>
              <a:buFontTx/>
              <a:buChar char="–"/>
            </a:pPr>
            <a:endParaRPr lang="en-US" sz="1200" dirty="0" smtClean="0">
              <a:latin typeface="Arial" pitchFamily="34" charset="0"/>
              <a:cs typeface="Arial" pitchFamily="34" charset="0"/>
            </a:endParaRPr>
          </a:p>
          <a:p>
            <a:pPr marL="623888" lvl="1" indent="-285750" algn="l">
              <a:lnSpc>
                <a:spcPct val="110000"/>
              </a:lnSpc>
              <a:buFontTx/>
              <a:buChar char="–"/>
            </a:pPr>
            <a:r>
              <a:rPr lang="en-US" sz="1200" dirty="0" smtClean="0">
                <a:latin typeface="Arial" pitchFamily="34" charset="0"/>
                <a:cs typeface="Arial" pitchFamily="34" charset="0"/>
              </a:rPr>
              <a:t>Two modes of operation:</a:t>
            </a:r>
            <a:br>
              <a:rPr lang="en-US" sz="1200" dirty="0" smtClean="0">
                <a:latin typeface="Arial" pitchFamily="34" charset="0"/>
                <a:cs typeface="Arial" pitchFamily="34" charset="0"/>
              </a:rPr>
            </a:br>
            <a:r>
              <a:rPr lang="en-US" sz="1200" dirty="0" smtClean="0">
                <a:latin typeface="Arial" pitchFamily="34" charset="0"/>
                <a:cs typeface="Arial" pitchFamily="34" charset="0"/>
              </a:rPr>
              <a:t>1) timed readout of hits acquired at low occupancy (address and hit count)</a:t>
            </a:r>
            <a:br>
              <a:rPr lang="en-US" sz="1200" dirty="0" smtClean="0">
                <a:latin typeface="Arial" pitchFamily="34" charset="0"/>
                <a:cs typeface="Arial" pitchFamily="34" charset="0"/>
              </a:rPr>
            </a:br>
            <a:r>
              <a:rPr lang="en-US" sz="1200" dirty="0" smtClean="0">
                <a:latin typeface="Arial" pitchFamily="34" charset="0"/>
                <a:cs typeface="Arial" pitchFamily="34" charset="0"/>
              </a:rPr>
              <a:t>2) imaging (two 5 bit-long counters / pixel accumulates hits </a:t>
            </a:r>
            <a:r>
              <a:rPr lang="en-US" sz="1200" dirty="0" err="1" smtClean="0">
                <a:latin typeface="Arial" pitchFamily="34" charset="0"/>
                <a:cs typeface="Arial" pitchFamily="34" charset="0"/>
              </a:rPr>
              <a:t>occuring</a:t>
            </a:r>
            <a:r>
              <a:rPr lang="en-US" sz="1200" dirty="0" smtClean="0">
                <a:latin typeface="Arial" pitchFamily="34" charset="0"/>
                <a:cs typeface="Arial" pitchFamily="34" charset="0"/>
              </a:rPr>
              <a:t> in each time slot, readout uses </a:t>
            </a:r>
            <a:r>
              <a:rPr lang="en-US" sz="1200" dirty="0" err="1" smtClean="0">
                <a:latin typeface="Arial" pitchFamily="34" charset="0"/>
                <a:cs typeface="Arial" pitchFamily="34" charset="0"/>
              </a:rPr>
              <a:t>sparsification</a:t>
            </a:r>
            <a:r>
              <a:rPr lang="en-US" sz="1200" dirty="0" smtClean="0">
                <a:latin typeface="Arial" pitchFamily="34" charset="0"/>
                <a:cs typeface="Arial" pitchFamily="34" charset="0"/>
              </a:rPr>
              <a:t> mechanism but no readout of addresses tread= (</a:t>
            </a:r>
            <a:r>
              <a:rPr lang="en-US" sz="1200" dirty="0" err="1" smtClean="0">
                <a:latin typeface="Arial" pitchFamily="34" charset="0"/>
                <a:cs typeface="Arial" pitchFamily="34" charset="0"/>
              </a:rPr>
              <a:t>fclk</a:t>
            </a:r>
            <a:r>
              <a:rPr lang="en-US" sz="1200" dirty="0" smtClean="0">
                <a:latin typeface="Arial" pitchFamily="34" charset="0"/>
                <a:cs typeface="Arial" pitchFamily="34" charset="0"/>
              </a:rPr>
              <a:t>)-1 × 16 bits × 4 × 64 – can be &lt;100 </a:t>
            </a:r>
            <a:r>
              <a:rPr lang="en-US" sz="1200" dirty="0" err="1" smtClean="0">
                <a:latin typeface="Symbol" pitchFamily="18" charset="2"/>
                <a:cs typeface="Arial" pitchFamily="34" charset="0"/>
              </a:rPr>
              <a:t>m</a:t>
            </a:r>
            <a:r>
              <a:rPr lang="en-US" sz="1200" dirty="0" err="1" smtClean="0">
                <a:latin typeface="Arial" pitchFamily="34" charset="0"/>
                <a:cs typeface="Arial" pitchFamily="34" charset="0"/>
              </a:rPr>
              <a:t>s</a:t>
            </a:r>
            <a:r>
              <a:rPr lang="en-US" sz="1200" dirty="0" smtClean="0">
                <a:latin typeface="Arial" pitchFamily="34" charset="0"/>
                <a:cs typeface="Arial" pitchFamily="34" charset="0"/>
              </a:rPr>
              <a:t>)</a:t>
            </a:r>
          </a:p>
          <a:p>
            <a:pPr marL="623888" lvl="1" indent="-285750" algn="l">
              <a:lnSpc>
                <a:spcPct val="110000"/>
              </a:lnSpc>
              <a:buFontTx/>
              <a:buChar char="–"/>
            </a:pPr>
            <a:r>
              <a:rPr lang="en-US" sz="1200" dirty="0" smtClean="0">
                <a:latin typeface="Arial" pitchFamily="34" charset="0"/>
                <a:cs typeface="Arial" pitchFamily="34" charset="0"/>
              </a:rPr>
              <a:t>Dead timeless operation (operation divided into time slots: hits arriving in time </a:t>
            </a:r>
            <a:r>
              <a:rPr lang="en-US" sz="1200" dirty="0" smtClean="0">
                <a:latin typeface="Symbol" pitchFamily="18" charset="2"/>
                <a:cs typeface="Arial" pitchFamily="34" charset="0"/>
              </a:rPr>
              <a:t>D</a:t>
            </a:r>
            <a:r>
              <a:rPr lang="en-US" sz="1200" dirty="0" smtClean="0">
                <a:latin typeface="Arial" pitchFamily="34" charset="0"/>
                <a:cs typeface="Arial" pitchFamily="34" charset="0"/>
              </a:rPr>
              <a:t>tn-1 are read out in </a:t>
            </a:r>
            <a:r>
              <a:rPr lang="en-US" sz="1200" dirty="0" err="1" smtClean="0">
                <a:latin typeface="Symbol" pitchFamily="18" charset="2"/>
                <a:cs typeface="Arial" pitchFamily="34" charset="0"/>
              </a:rPr>
              <a:t>D</a:t>
            </a:r>
            <a:r>
              <a:rPr lang="en-US" sz="1200" dirty="0" err="1" smtClean="0">
                <a:latin typeface="Arial" pitchFamily="34" charset="0"/>
                <a:cs typeface="Arial" pitchFamily="34" charset="0"/>
              </a:rPr>
              <a:t>tn</a:t>
            </a:r>
            <a:r>
              <a:rPr lang="en-US" sz="1200" dirty="0" smtClean="0">
                <a:latin typeface="Arial" pitchFamily="34" charset="0"/>
                <a:cs typeface="Arial" pitchFamily="34" charset="0"/>
              </a:rPr>
              <a:t> while simultaneously new hits are being acquired in time </a:t>
            </a:r>
            <a:r>
              <a:rPr lang="en-US" sz="1200" dirty="0" err="1" smtClean="0">
                <a:latin typeface="Symbol" pitchFamily="18" charset="2"/>
                <a:cs typeface="Arial" pitchFamily="34" charset="0"/>
              </a:rPr>
              <a:t>D</a:t>
            </a:r>
            <a:r>
              <a:rPr lang="en-US" sz="1200" dirty="0" err="1" smtClean="0">
                <a:latin typeface="Arial" pitchFamily="34" charset="0"/>
                <a:cs typeface="Arial" pitchFamily="34" charset="0"/>
              </a:rPr>
              <a:t>tn</a:t>
            </a:r>
            <a:r>
              <a:rPr lang="en-US" sz="1200" dirty="0" smtClean="0">
                <a:latin typeface="Arial" pitchFamily="34" charset="0"/>
                <a:cs typeface="Arial" pitchFamily="34" charset="0"/>
              </a:rPr>
              <a:t>)</a:t>
            </a:r>
          </a:p>
          <a:p>
            <a:pPr marL="623888" lvl="1" indent="-285750" algn="l">
              <a:lnSpc>
                <a:spcPct val="110000"/>
              </a:lnSpc>
              <a:buFontTx/>
              <a:buChar char="–"/>
            </a:pPr>
            <a:r>
              <a:rPr lang="en-US" sz="1200" dirty="0" smtClean="0">
                <a:latin typeface="Arial" pitchFamily="34" charset="0"/>
                <a:cs typeface="Arial" pitchFamily="34" charset="0"/>
              </a:rPr>
              <a:t>	R/O Architecture:</a:t>
            </a:r>
          </a:p>
          <a:p>
            <a:pPr marL="623888" lvl="1" indent="-285750" algn="l">
              <a:lnSpc>
                <a:spcPct val="110000"/>
              </a:lnSpc>
              <a:buFontTx/>
              <a:buChar char="–"/>
            </a:pPr>
            <a:r>
              <a:rPr lang="en-US" sz="1200" dirty="0" smtClean="0">
                <a:latin typeface="Arial" pitchFamily="34" charset="0"/>
                <a:cs typeface="Arial" pitchFamily="34" charset="0"/>
              </a:rPr>
              <a:t>64 × 64 matrix divided in 16 </a:t>
            </a:r>
            <a:r>
              <a:rPr lang="en-US" sz="1200" dirty="0" err="1" smtClean="0">
                <a:latin typeface="Arial" pitchFamily="34" charset="0"/>
                <a:cs typeface="Arial" pitchFamily="34" charset="0"/>
              </a:rPr>
              <a:t>submatrices</a:t>
            </a:r>
            <a:r>
              <a:rPr lang="en-US" sz="1200" dirty="0" smtClean="0">
                <a:latin typeface="Arial" pitchFamily="34" charset="0"/>
                <a:cs typeface="Arial" pitchFamily="34" charset="0"/>
              </a:rPr>
              <a:t> of 4 × 64 pixels</a:t>
            </a:r>
          </a:p>
          <a:p>
            <a:pPr marL="623888" lvl="1" indent="-285750" algn="l">
              <a:lnSpc>
                <a:spcPct val="110000"/>
              </a:lnSpc>
              <a:buFontTx/>
              <a:buChar char="–"/>
            </a:pPr>
            <a:r>
              <a:rPr lang="en-US" sz="1200" dirty="0" smtClean="0">
                <a:latin typeface="Arial" pitchFamily="34" charset="0"/>
                <a:cs typeface="Arial" pitchFamily="34" charset="0"/>
              </a:rPr>
              <a:t>16 parallel LVDS</a:t>
            </a:r>
          </a:p>
          <a:p>
            <a:pPr marL="623888" lvl="1" indent="-285750" algn="l">
              <a:lnSpc>
                <a:spcPct val="110000"/>
              </a:lnSpc>
              <a:buFontTx/>
              <a:buChar char="–"/>
            </a:pPr>
            <a:r>
              <a:rPr lang="en-US" sz="1200" dirty="0" err="1" smtClean="0">
                <a:latin typeface="Arial" pitchFamily="34" charset="0"/>
                <a:cs typeface="Arial" pitchFamily="34" charset="0"/>
              </a:rPr>
              <a:t>Sparsified</a:t>
            </a:r>
            <a:r>
              <a:rPr lang="en-US" sz="1200" dirty="0" smtClean="0">
                <a:latin typeface="Arial" pitchFamily="34" charset="0"/>
                <a:cs typeface="Arial" pitchFamily="34" charset="0"/>
              </a:rPr>
              <a:t> readout with priority encoder circuit (binary tree) with automatic binary-coded generation of hit pixel addresses </a:t>
            </a:r>
          </a:p>
          <a:p>
            <a:pPr marL="623888" lvl="1" indent="-285750" algn="l">
              <a:lnSpc>
                <a:spcPct val="110000"/>
              </a:lnSpc>
              <a:buFontTx/>
              <a:buChar char="–"/>
            </a:pPr>
            <a:r>
              <a:rPr lang="en-US" sz="1200" dirty="0" smtClean="0">
                <a:latin typeface="Arial" pitchFamily="34" charset="0"/>
                <a:cs typeface="Arial" pitchFamily="34" charset="0"/>
              </a:rPr>
              <a:t>Hit pixel address readout only (no energy information available)</a:t>
            </a:r>
            <a:endParaRPr lang="pl-PL" sz="1200" dirty="0">
              <a:latin typeface="Arial" pitchFamily="34" charset="0"/>
              <a:cs typeface="Arial" pitchFamily="34" charset="0"/>
            </a:endParaRPr>
          </a:p>
        </p:txBody>
      </p:sp>
      <p:pic>
        <p:nvPicPr>
          <p:cNvPr id="7" name="Picture 6" descr="schem1_part"/>
          <p:cNvPicPr>
            <a:picLocks noChangeAspect="1" noChangeArrowheads="1"/>
          </p:cNvPicPr>
          <p:nvPr/>
        </p:nvPicPr>
        <p:blipFill>
          <a:blip r:embed="rId5" cstate="print"/>
          <a:srcRect/>
          <a:stretch>
            <a:fillRect/>
          </a:stretch>
        </p:blipFill>
        <p:spPr bwMode="auto">
          <a:xfrm>
            <a:off x="304800" y="4724400"/>
            <a:ext cx="3125168" cy="1744137"/>
          </a:xfrm>
          <a:prstGeom prst="rect">
            <a:avLst/>
          </a:prstGeom>
          <a:noFill/>
        </p:spPr>
      </p:pic>
      <p:sp>
        <p:nvSpPr>
          <p:cNvPr id="12" name="Rectangle 5"/>
          <p:cNvSpPr>
            <a:spLocks noChangeArrowheads="1"/>
          </p:cNvSpPr>
          <p:nvPr/>
        </p:nvSpPr>
        <p:spPr bwMode="auto">
          <a:xfrm>
            <a:off x="3657600" y="4756721"/>
            <a:ext cx="1524783" cy="1679494"/>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b="0" dirty="0">
                <a:solidFill>
                  <a:schemeClr val="bg1">
                    <a:lumMod val="60000"/>
                    <a:lumOff val="40000"/>
                  </a:schemeClr>
                </a:solidFill>
                <a:ea typeface="ＭＳ Ｐゴシック" charset="-128"/>
              </a:rPr>
              <a:t>a</a:t>
            </a:r>
            <a:r>
              <a:rPr lang="en-US" sz="1800" b="0" dirty="0" smtClean="0">
                <a:solidFill>
                  <a:schemeClr val="bg1">
                    <a:lumMod val="60000"/>
                    <a:lumOff val="40000"/>
                  </a:schemeClr>
                </a:solidFill>
                <a:ea typeface="ＭＳ Ｐゴシック" charset="-128"/>
              </a:rPr>
              <a:t>chievable </a:t>
            </a:r>
          </a:p>
          <a:p>
            <a:pPr algn="ctr">
              <a:spcBef>
                <a:spcPct val="0"/>
              </a:spcBef>
              <a:buClrTx/>
              <a:buSzTx/>
              <a:buFontTx/>
              <a:buNone/>
            </a:pPr>
            <a:r>
              <a:rPr lang="en-US" sz="1800" b="0" dirty="0" smtClean="0">
                <a:solidFill>
                  <a:schemeClr val="bg1">
                    <a:lumMod val="60000"/>
                    <a:lumOff val="40000"/>
                  </a:schemeClr>
                </a:solidFill>
                <a:ea typeface="ＭＳ Ｐゴシック" charset="-128"/>
              </a:rPr>
              <a:t>Timing</a:t>
            </a:r>
          </a:p>
          <a:p>
            <a:pPr algn="ctr">
              <a:spcBef>
                <a:spcPct val="0"/>
              </a:spcBef>
              <a:buClrTx/>
              <a:buSzTx/>
              <a:buFontTx/>
              <a:buNone/>
            </a:pPr>
            <a:r>
              <a:rPr lang="en-US" sz="1800" b="0" dirty="0" smtClean="0">
                <a:solidFill>
                  <a:schemeClr val="bg1">
                    <a:lumMod val="60000"/>
                    <a:lumOff val="40000"/>
                  </a:schemeClr>
                </a:solidFill>
                <a:ea typeface="ＭＳ Ｐゴシック" charset="-128"/>
              </a:rPr>
              <a:t>1-10</a:t>
            </a:r>
            <a:r>
              <a:rPr lang="en-US" sz="1800" b="0" dirty="0" smtClean="0">
                <a:solidFill>
                  <a:schemeClr val="bg1">
                    <a:lumMod val="60000"/>
                    <a:lumOff val="40000"/>
                  </a:schemeClr>
                </a:solidFill>
                <a:latin typeface="Symbol" pitchFamily="18" charset="2"/>
                <a:ea typeface="ＭＳ Ｐゴシック" charset="-128"/>
              </a:rPr>
              <a:t>m</a:t>
            </a:r>
            <a:r>
              <a:rPr lang="en-US" sz="1800" b="0" dirty="0" smtClean="0">
                <a:solidFill>
                  <a:schemeClr val="bg1">
                    <a:lumMod val="60000"/>
                    <a:lumOff val="40000"/>
                  </a:schemeClr>
                </a:solidFill>
                <a:ea typeface="ＭＳ Ｐゴシック" charset="-128"/>
              </a:rPr>
              <a:t>s</a:t>
            </a:r>
          </a:p>
          <a:p>
            <a:pPr algn="ctr">
              <a:spcBef>
                <a:spcPct val="0"/>
              </a:spcBef>
              <a:buClrTx/>
              <a:buSzTx/>
              <a:buFontTx/>
              <a:buNone/>
            </a:pPr>
            <a:r>
              <a:rPr lang="en-US" sz="1800" b="0" dirty="0">
                <a:solidFill>
                  <a:schemeClr val="bg1">
                    <a:lumMod val="60000"/>
                    <a:lumOff val="40000"/>
                  </a:schemeClr>
                </a:solidFill>
                <a:ea typeface="ＭＳ Ｐゴシック" charset="-128"/>
              </a:rPr>
              <a:t>d</a:t>
            </a:r>
            <a:r>
              <a:rPr lang="en-US" sz="1800" b="0" dirty="0" smtClean="0">
                <a:solidFill>
                  <a:schemeClr val="bg1">
                    <a:lumMod val="60000"/>
                    <a:lumOff val="40000"/>
                  </a:schemeClr>
                </a:solidFill>
                <a:ea typeface="ＭＳ Ｐゴシック" charset="-128"/>
              </a:rPr>
              <a:t>epending on</a:t>
            </a:r>
          </a:p>
          <a:p>
            <a:pPr algn="ctr">
              <a:spcBef>
                <a:spcPct val="0"/>
              </a:spcBef>
              <a:buClrTx/>
              <a:buSzTx/>
              <a:buFontTx/>
              <a:buNone/>
            </a:pPr>
            <a:r>
              <a:rPr lang="en-US" sz="1800" b="0" dirty="0" smtClean="0">
                <a:solidFill>
                  <a:schemeClr val="bg1">
                    <a:lumMod val="60000"/>
                    <a:lumOff val="40000"/>
                  </a:schemeClr>
                </a:solidFill>
                <a:ea typeface="ＭＳ Ｐゴシック" charset="-128"/>
              </a:rPr>
              <a:t>occupancy </a:t>
            </a:r>
          </a:p>
        </p:txBody>
      </p:sp>
    </p:spTree>
    <p:extLst>
      <p:ext uri="{BB962C8B-B14F-4D97-AF65-F5344CB8AC3E}">
        <p14:creationId xmlns:p14="http://schemas.microsoft.com/office/powerpoint/2010/main" val="41027545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44</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895600"/>
            <a:ext cx="4724400" cy="35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04800" y="386477"/>
            <a:ext cx="8686800" cy="2585323"/>
          </a:xfrm>
          <a:prstGeom prst="rect">
            <a:avLst/>
          </a:prstGeom>
          <a:noFill/>
        </p:spPr>
        <p:txBody>
          <a:bodyPr wrap="square" rtlCol="0">
            <a:spAutoFit/>
          </a:bodyPr>
          <a:lstStyle/>
          <a:p>
            <a:pPr algn="l"/>
            <a:r>
              <a:rPr lang="en-US" sz="1800" b="0" u="sng" dirty="0" smtClean="0">
                <a:solidFill>
                  <a:srgbClr val="00FF00"/>
                </a:solidFill>
              </a:rPr>
              <a:t>Charge sharing is Higgs equivalent challenge in X-ray pixel detectors</a:t>
            </a:r>
            <a:endParaRPr lang="en-US" sz="1800" b="0" dirty="0" smtClean="0"/>
          </a:p>
          <a:p>
            <a:pPr marL="285750" indent="-285750" algn="l">
              <a:buFont typeface="Arial" pitchFamily="34" charset="0"/>
              <a:buChar char="•"/>
            </a:pPr>
            <a:r>
              <a:rPr lang="en-US" sz="1800" b="0" dirty="0" smtClean="0"/>
              <a:t>Charge sharing affects (degrades):</a:t>
            </a:r>
          </a:p>
          <a:p>
            <a:pPr marL="742950" lvl="1" indent="-285750" algn="l">
              <a:buFont typeface="Arial" pitchFamily="34" charset="0"/>
              <a:buChar char="•"/>
            </a:pPr>
            <a:r>
              <a:rPr lang="en-US" sz="1800" b="0" dirty="0" smtClean="0"/>
              <a:t>Spectroscopic performance by degrading energy resolution </a:t>
            </a:r>
            <a:r>
              <a:rPr lang="en-US" sz="1800" b="0" dirty="0" smtClean="0">
                <a:latin typeface="Symbol" pitchFamily="18" charset="2"/>
              </a:rPr>
              <a:t>D</a:t>
            </a:r>
            <a:r>
              <a:rPr lang="en-US" sz="1800" b="0" dirty="0" smtClean="0"/>
              <a:t>E/E</a:t>
            </a:r>
          </a:p>
          <a:p>
            <a:pPr marL="742950" lvl="1" indent="-285750" algn="l">
              <a:buFont typeface="Arial" pitchFamily="34" charset="0"/>
              <a:buChar char="•"/>
            </a:pPr>
            <a:r>
              <a:rPr lang="en-US" sz="1800" b="0" dirty="0" smtClean="0"/>
              <a:t>Timing resolution by time-walk in discriminators </a:t>
            </a:r>
          </a:p>
          <a:p>
            <a:pPr marL="742950" lvl="1" indent="-285750" algn="l">
              <a:buFont typeface="Arial" pitchFamily="34" charset="0"/>
              <a:buChar char="•"/>
            </a:pPr>
            <a:r>
              <a:rPr lang="en-US" sz="1800" b="0" dirty="0" smtClean="0"/>
              <a:t>Detective Quantum Efficiency (DQE) by degrading S/N due to possible detection of multiple hits</a:t>
            </a:r>
          </a:p>
          <a:p>
            <a:pPr marL="285750" indent="-285750" algn="l">
              <a:buFont typeface="Arial" pitchFamily="34" charset="0"/>
              <a:buChar char="•"/>
            </a:pPr>
            <a:r>
              <a:rPr lang="en-US" sz="1800" b="0" dirty="0" smtClean="0"/>
              <a:t>The challenge of defeating charge-sharing was attempted by the designers of Medipix3, although they succeeded only partially</a:t>
            </a:r>
          </a:p>
        </p:txBody>
      </p:sp>
      <p:pic>
        <p:nvPicPr>
          <p:cNvPr id="27" name="Picture 4" descr="ScurvesStandardvsEng"/>
          <p:cNvPicPr preferRelativeResize="0">
            <a:picLocks noChangeArrowheads="1"/>
          </p:cNvPicPr>
          <p:nvPr/>
        </p:nvPicPr>
        <p:blipFill>
          <a:blip r:embed="rId3">
            <a:extLst>
              <a:ext uri="{28A0092B-C50C-407E-A947-70E740481C1C}">
                <a14:useLocalDpi xmlns:a14="http://schemas.microsoft.com/office/drawing/2010/main" val="0"/>
              </a:ext>
            </a:extLst>
          </a:blip>
          <a:srcRect l="5431" t="8809" r="8145"/>
          <a:stretch>
            <a:fillRect/>
          </a:stretch>
        </p:blipFill>
        <p:spPr bwMode="auto">
          <a:xfrm>
            <a:off x="5639544" y="2971800"/>
            <a:ext cx="3132138"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8"/>
          <p:cNvGrpSpPr>
            <a:grpSpLocks/>
          </p:cNvGrpSpPr>
          <p:nvPr/>
        </p:nvGrpSpPr>
        <p:grpSpPr bwMode="auto">
          <a:xfrm>
            <a:off x="6683375" y="3124200"/>
            <a:ext cx="2232025" cy="1898650"/>
            <a:chOff x="930" y="1440"/>
            <a:chExt cx="1271" cy="1083"/>
          </a:xfrm>
        </p:grpSpPr>
        <p:grpSp>
          <p:nvGrpSpPr>
            <p:cNvPr id="29" name="Group 9"/>
            <p:cNvGrpSpPr>
              <a:grpSpLocks/>
            </p:cNvGrpSpPr>
            <p:nvPr/>
          </p:nvGrpSpPr>
          <p:grpSpPr bwMode="auto">
            <a:xfrm>
              <a:off x="930" y="1440"/>
              <a:ext cx="1271" cy="1083"/>
              <a:chOff x="930" y="1440"/>
              <a:chExt cx="1271" cy="1083"/>
            </a:xfrm>
          </p:grpSpPr>
          <p:pic>
            <p:nvPicPr>
              <p:cNvPr id="38" name="Picture 10" descr="amp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 y="1440"/>
                <a:ext cx="1271" cy="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Line 11"/>
              <p:cNvSpPr>
                <a:spLocks noChangeShapeType="1"/>
              </p:cNvSpPr>
              <p:nvPr/>
            </p:nvSpPr>
            <p:spPr bwMode="auto">
              <a:xfrm>
                <a:off x="982" y="2125"/>
                <a:ext cx="784"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40" name="Group 12"/>
              <p:cNvGrpSpPr>
                <a:grpSpLocks/>
              </p:cNvGrpSpPr>
              <p:nvPr/>
            </p:nvGrpSpPr>
            <p:grpSpPr bwMode="auto">
              <a:xfrm>
                <a:off x="973" y="1473"/>
                <a:ext cx="35" cy="659"/>
                <a:chOff x="3433" y="2220"/>
                <a:chExt cx="82" cy="1708"/>
              </a:xfrm>
            </p:grpSpPr>
            <p:sp>
              <p:nvSpPr>
                <p:cNvPr id="43" name="Freeform 13"/>
                <p:cNvSpPr>
                  <a:spLocks/>
                </p:cNvSpPr>
                <p:nvPr/>
              </p:nvSpPr>
              <p:spPr bwMode="auto">
                <a:xfrm>
                  <a:off x="3433" y="2220"/>
                  <a:ext cx="82" cy="108"/>
                </a:xfrm>
                <a:custGeom>
                  <a:avLst/>
                  <a:gdLst>
                    <a:gd name="T0" fmla="*/ 2 w 360"/>
                    <a:gd name="T1" fmla="*/ 0 h 475"/>
                    <a:gd name="T2" fmla="*/ 4 w 360"/>
                    <a:gd name="T3" fmla="*/ 6 h 475"/>
                    <a:gd name="T4" fmla="*/ 0 w 360"/>
                    <a:gd name="T5" fmla="*/ 6 h 475"/>
                    <a:gd name="T6" fmla="*/ 2 w 360"/>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0" h="475">
                      <a:moveTo>
                        <a:pt x="180" y="0"/>
                      </a:moveTo>
                      <a:lnTo>
                        <a:pt x="360" y="475"/>
                      </a:lnTo>
                      <a:lnTo>
                        <a:pt x="0" y="475"/>
                      </a:lnTo>
                      <a:lnTo>
                        <a:pt x="180" y="0"/>
                      </a:lnTo>
                      <a:close/>
                    </a:path>
                  </a:pathLst>
                </a:custGeom>
                <a:solidFill>
                  <a:srgbClr val="000000"/>
                </a:solidFill>
                <a:ln w="0">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4" name="Line 14"/>
                <p:cNvSpPr>
                  <a:spLocks noChangeShapeType="1"/>
                </p:cNvSpPr>
                <p:nvPr/>
              </p:nvSpPr>
              <p:spPr bwMode="auto">
                <a:xfrm flipV="1">
                  <a:off x="3474" y="2306"/>
                  <a:ext cx="0" cy="162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41" name="Freeform 15"/>
              <p:cNvSpPr>
                <a:spLocks/>
              </p:cNvSpPr>
              <p:nvPr/>
            </p:nvSpPr>
            <p:spPr bwMode="auto">
              <a:xfrm>
                <a:off x="1763" y="2109"/>
                <a:ext cx="54" cy="27"/>
              </a:xfrm>
              <a:custGeom>
                <a:avLst/>
                <a:gdLst>
                  <a:gd name="T0" fmla="*/ 1 w 540"/>
                  <a:gd name="T1" fmla="*/ 0 h 317"/>
                  <a:gd name="T2" fmla="*/ 0 w 540"/>
                  <a:gd name="T3" fmla="*/ 0 h 317"/>
                  <a:gd name="T4" fmla="*/ 0 w 540"/>
                  <a:gd name="T5" fmla="*/ 0 h 317"/>
                  <a:gd name="T6" fmla="*/ 1 w 540"/>
                  <a:gd name="T7" fmla="*/ 0 h 3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0" h="317">
                    <a:moveTo>
                      <a:pt x="540" y="158"/>
                    </a:moveTo>
                    <a:lnTo>
                      <a:pt x="0" y="317"/>
                    </a:lnTo>
                    <a:lnTo>
                      <a:pt x="0" y="0"/>
                    </a:lnTo>
                    <a:lnTo>
                      <a:pt x="540" y="158"/>
                    </a:lnTo>
                    <a:close/>
                  </a:path>
                </a:pathLst>
              </a:custGeom>
              <a:solidFill>
                <a:srgbClr val="000000"/>
              </a:solidFill>
              <a:ln w="0">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2" name="Line 16"/>
              <p:cNvSpPr>
                <a:spLocks noChangeShapeType="1"/>
              </p:cNvSpPr>
              <p:nvPr/>
            </p:nvSpPr>
            <p:spPr bwMode="auto">
              <a:xfrm>
                <a:off x="1202" y="1842"/>
                <a:ext cx="647" cy="0"/>
              </a:xfrm>
              <a:prstGeom prst="line">
                <a:avLst/>
              </a:prstGeom>
              <a:noFill/>
              <a:ln w="2540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30" name="Text Box 17"/>
            <p:cNvSpPr txBox="1">
              <a:spLocks noChangeArrowheads="1"/>
            </p:cNvSpPr>
            <p:nvPr/>
          </p:nvSpPr>
          <p:spPr bwMode="auto">
            <a:xfrm rot="5400000">
              <a:off x="768" y="1693"/>
              <a:ext cx="67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pitchFamily="18" charset="0"/>
                  <a:ea typeface="ヒラギノ角ゴ Pro W3" charset="-128"/>
                </a:defRPr>
              </a:lvl1pPr>
              <a:lvl2pPr marL="742950" indent="-285750">
                <a:defRPr sz="2800" b="1">
                  <a:solidFill>
                    <a:schemeClr val="tx1"/>
                  </a:solidFill>
                  <a:latin typeface="Times" pitchFamily="18" charset="0"/>
                  <a:ea typeface="ヒラギノ角ゴ Pro W3" charset="-128"/>
                </a:defRPr>
              </a:lvl2pPr>
              <a:lvl3pPr marL="1143000" indent="-228600">
                <a:defRPr sz="2800" b="1">
                  <a:solidFill>
                    <a:schemeClr val="tx1"/>
                  </a:solidFill>
                  <a:latin typeface="Times" pitchFamily="18" charset="0"/>
                  <a:ea typeface="ヒラギノ角ゴ Pro W3" charset="-128"/>
                </a:defRPr>
              </a:lvl3pPr>
              <a:lvl4pPr marL="1600200" indent="-228600">
                <a:defRPr sz="2800" b="1">
                  <a:solidFill>
                    <a:schemeClr val="tx1"/>
                  </a:solidFill>
                  <a:latin typeface="Times" pitchFamily="18" charset="0"/>
                  <a:ea typeface="ヒラギノ角ゴ Pro W3" charset="-128"/>
                </a:defRPr>
              </a:lvl4pPr>
              <a:lvl5pPr marL="2057400" indent="-228600">
                <a:defRPr sz="2800" b="1">
                  <a:solidFill>
                    <a:schemeClr val="tx1"/>
                  </a:solidFill>
                  <a:latin typeface="Times" pitchFamily="18" charset="0"/>
                  <a:ea typeface="ヒラギノ角ゴ Pro W3" charset="-128"/>
                </a:defRPr>
              </a:lvl5pPr>
              <a:lvl6pPr marL="2514600" indent="-228600" algn="r" eaLnBrk="0" fontAlgn="base" hangingPunct="0">
                <a:spcBef>
                  <a:spcPct val="0"/>
                </a:spcBef>
                <a:spcAft>
                  <a:spcPct val="0"/>
                </a:spcAft>
                <a:defRPr sz="2800" b="1">
                  <a:solidFill>
                    <a:schemeClr val="tx1"/>
                  </a:solidFill>
                  <a:latin typeface="Times" pitchFamily="18" charset="0"/>
                  <a:ea typeface="ヒラギノ角ゴ Pro W3" charset="-128"/>
                </a:defRPr>
              </a:lvl6pPr>
              <a:lvl7pPr marL="2971800" indent="-228600" algn="r" eaLnBrk="0" fontAlgn="base" hangingPunct="0">
                <a:spcBef>
                  <a:spcPct val="0"/>
                </a:spcBef>
                <a:spcAft>
                  <a:spcPct val="0"/>
                </a:spcAft>
                <a:defRPr sz="2800" b="1">
                  <a:solidFill>
                    <a:schemeClr val="tx1"/>
                  </a:solidFill>
                  <a:latin typeface="Times" pitchFamily="18" charset="0"/>
                  <a:ea typeface="ヒラギノ角ゴ Pro W3" charset="-128"/>
                </a:defRPr>
              </a:lvl7pPr>
              <a:lvl8pPr marL="3429000" indent="-228600" algn="r" eaLnBrk="0" fontAlgn="base" hangingPunct="0">
                <a:spcBef>
                  <a:spcPct val="0"/>
                </a:spcBef>
                <a:spcAft>
                  <a:spcPct val="0"/>
                </a:spcAft>
                <a:defRPr sz="2800" b="1">
                  <a:solidFill>
                    <a:schemeClr val="tx1"/>
                  </a:solidFill>
                  <a:latin typeface="Times" pitchFamily="18" charset="0"/>
                  <a:ea typeface="ヒラギノ角ゴ Pro W3" charset="-128"/>
                </a:defRPr>
              </a:lvl8pPr>
              <a:lvl9pPr marL="3886200" indent="-228600" algn="r" eaLnBrk="0" fontAlgn="base" hangingPunct="0">
                <a:spcBef>
                  <a:spcPct val="0"/>
                </a:spcBef>
                <a:spcAft>
                  <a:spcPct val="0"/>
                </a:spcAft>
                <a:defRPr sz="2800" b="1">
                  <a:solidFill>
                    <a:schemeClr val="tx1"/>
                  </a:solidFill>
                  <a:latin typeface="Times" pitchFamily="18" charset="0"/>
                  <a:ea typeface="ヒラギノ角ゴ Pro W3"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smtClean="0">
                  <a:ln>
                    <a:noFill/>
                  </a:ln>
                  <a:solidFill>
                    <a:srgbClr val="000000"/>
                  </a:solidFill>
                  <a:effectLst/>
                  <a:uLnTx/>
                  <a:uFillTx/>
                  <a:latin typeface="Arial" pitchFamily="34" charset="0"/>
                  <a:ea typeface="ヒラギノ角ゴ Pro W3" charset="-128"/>
                </a:rPr>
                <a:t> </a:t>
              </a:r>
              <a:r>
                <a:rPr kumimoji="0" lang="en-US" sz="800" b="1" i="0" u="none" strike="noStrike" kern="0" cap="none" spc="0" normalizeH="0" baseline="0" noProof="0" smtClean="0">
                  <a:ln>
                    <a:noFill/>
                  </a:ln>
                  <a:solidFill>
                    <a:srgbClr val="009999"/>
                  </a:solidFill>
                  <a:effectLst/>
                  <a:uLnTx/>
                  <a:uFillTx/>
                  <a:latin typeface="Arial" pitchFamily="34" charset="0"/>
                  <a:ea typeface="ヒラギノ角ゴ Pro W3" charset="-128"/>
                </a:rPr>
                <a:t>0.7  0.8   0.9 1.0 1.1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smtClean="0">
                  <a:ln>
                    <a:noFill/>
                  </a:ln>
                  <a:solidFill>
                    <a:srgbClr val="009999"/>
                  </a:solidFill>
                  <a:effectLst/>
                  <a:uLnTx/>
                  <a:uFillTx/>
                  <a:latin typeface="Arial" pitchFamily="34" charset="0"/>
                  <a:ea typeface="ヒラギノ角ゴ Pro W3" charset="-128"/>
                </a:rPr>
                <a:t>Vcmp(V)</a:t>
              </a:r>
            </a:p>
          </p:txBody>
        </p:sp>
        <p:grpSp>
          <p:nvGrpSpPr>
            <p:cNvPr id="31" name="Group 18"/>
            <p:cNvGrpSpPr>
              <a:grpSpLocks/>
            </p:cNvGrpSpPr>
            <p:nvPr/>
          </p:nvGrpSpPr>
          <p:grpSpPr bwMode="auto">
            <a:xfrm>
              <a:off x="1201" y="1480"/>
              <a:ext cx="46" cy="635"/>
              <a:chOff x="2653" y="1661"/>
              <a:chExt cx="46" cy="635"/>
            </a:xfrm>
          </p:grpSpPr>
          <p:sp>
            <p:nvSpPr>
              <p:cNvPr id="32" name="Line 19"/>
              <p:cNvSpPr>
                <a:spLocks noChangeShapeType="1"/>
              </p:cNvSpPr>
              <p:nvPr/>
            </p:nvSpPr>
            <p:spPr bwMode="auto">
              <a:xfrm flipH="1">
                <a:off x="2698" y="1661"/>
                <a:ext cx="1" cy="63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3" name="Line 20"/>
              <p:cNvSpPr>
                <a:spLocks noChangeShapeType="1"/>
              </p:cNvSpPr>
              <p:nvPr/>
            </p:nvSpPr>
            <p:spPr bwMode="auto">
              <a:xfrm>
                <a:off x="2653" y="2175"/>
                <a:ext cx="4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4" name="Line 21"/>
              <p:cNvSpPr>
                <a:spLocks noChangeShapeType="1"/>
              </p:cNvSpPr>
              <p:nvPr/>
            </p:nvSpPr>
            <p:spPr bwMode="auto">
              <a:xfrm>
                <a:off x="2653" y="2053"/>
                <a:ext cx="4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5" name="Line 22"/>
              <p:cNvSpPr>
                <a:spLocks noChangeShapeType="1"/>
              </p:cNvSpPr>
              <p:nvPr/>
            </p:nvSpPr>
            <p:spPr bwMode="auto">
              <a:xfrm>
                <a:off x="2653" y="1931"/>
                <a:ext cx="4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6" name="Line 23"/>
              <p:cNvSpPr>
                <a:spLocks noChangeShapeType="1"/>
              </p:cNvSpPr>
              <p:nvPr/>
            </p:nvSpPr>
            <p:spPr bwMode="auto">
              <a:xfrm>
                <a:off x="2653" y="1810"/>
                <a:ext cx="4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7" name="Line 24"/>
              <p:cNvSpPr>
                <a:spLocks noChangeShapeType="1"/>
              </p:cNvSpPr>
              <p:nvPr/>
            </p:nvSpPr>
            <p:spPr bwMode="auto">
              <a:xfrm>
                <a:off x="2653" y="1688"/>
                <a:ext cx="4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sp>
        <p:nvSpPr>
          <p:cNvPr id="45" name="Text Box 66"/>
          <p:cNvSpPr txBox="1">
            <a:spLocks noChangeArrowheads="1"/>
          </p:cNvSpPr>
          <p:nvPr/>
        </p:nvSpPr>
        <p:spPr bwMode="auto">
          <a:xfrm>
            <a:off x="5882158" y="2854325"/>
            <a:ext cx="2197100" cy="346075"/>
          </a:xfrm>
          <a:prstGeom prst="rect">
            <a:avLst/>
          </a:prstGeom>
          <a:solidFill>
            <a:srgbClr val="EAEAEA"/>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pitchFamily="18" charset="0"/>
                <a:ea typeface="ヒラギノ角ゴ Pro W3" charset="-128"/>
              </a:defRPr>
            </a:lvl1pPr>
            <a:lvl2pPr marL="742950" indent="-285750">
              <a:defRPr sz="2800" b="1">
                <a:solidFill>
                  <a:schemeClr val="tx1"/>
                </a:solidFill>
                <a:latin typeface="Times" pitchFamily="18" charset="0"/>
                <a:ea typeface="ヒラギノ角ゴ Pro W3" charset="-128"/>
              </a:defRPr>
            </a:lvl2pPr>
            <a:lvl3pPr marL="1143000" indent="-228600">
              <a:defRPr sz="2800" b="1">
                <a:solidFill>
                  <a:schemeClr val="tx1"/>
                </a:solidFill>
                <a:latin typeface="Times" pitchFamily="18" charset="0"/>
                <a:ea typeface="ヒラギノ角ゴ Pro W3" charset="-128"/>
              </a:defRPr>
            </a:lvl3pPr>
            <a:lvl4pPr marL="1600200" indent="-228600">
              <a:defRPr sz="2800" b="1">
                <a:solidFill>
                  <a:schemeClr val="tx1"/>
                </a:solidFill>
                <a:latin typeface="Times" pitchFamily="18" charset="0"/>
                <a:ea typeface="ヒラギノ角ゴ Pro W3" charset="-128"/>
              </a:defRPr>
            </a:lvl4pPr>
            <a:lvl5pPr marL="2057400" indent="-228600">
              <a:defRPr sz="2800" b="1">
                <a:solidFill>
                  <a:schemeClr val="tx1"/>
                </a:solidFill>
                <a:latin typeface="Times" pitchFamily="18" charset="0"/>
                <a:ea typeface="ヒラギノ角ゴ Pro W3" charset="-128"/>
              </a:defRPr>
            </a:lvl5pPr>
            <a:lvl6pPr marL="2514600" indent="-228600" algn="r" eaLnBrk="0" fontAlgn="base" hangingPunct="0">
              <a:spcBef>
                <a:spcPct val="0"/>
              </a:spcBef>
              <a:spcAft>
                <a:spcPct val="0"/>
              </a:spcAft>
              <a:defRPr sz="2800" b="1">
                <a:solidFill>
                  <a:schemeClr val="tx1"/>
                </a:solidFill>
                <a:latin typeface="Times" pitchFamily="18" charset="0"/>
                <a:ea typeface="ヒラギノ角ゴ Pro W3" charset="-128"/>
              </a:defRPr>
            </a:lvl6pPr>
            <a:lvl7pPr marL="2971800" indent="-228600" algn="r" eaLnBrk="0" fontAlgn="base" hangingPunct="0">
              <a:spcBef>
                <a:spcPct val="0"/>
              </a:spcBef>
              <a:spcAft>
                <a:spcPct val="0"/>
              </a:spcAft>
              <a:defRPr sz="2800" b="1">
                <a:solidFill>
                  <a:schemeClr val="tx1"/>
                </a:solidFill>
                <a:latin typeface="Times" pitchFamily="18" charset="0"/>
                <a:ea typeface="ヒラギノ角ゴ Pro W3" charset="-128"/>
              </a:defRPr>
            </a:lvl7pPr>
            <a:lvl8pPr marL="3429000" indent="-228600" algn="r" eaLnBrk="0" fontAlgn="base" hangingPunct="0">
              <a:spcBef>
                <a:spcPct val="0"/>
              </a:spcBef>
              <a:spcAft>
                <a:spcPct val="0"/>
              </a:spcAft>
              <a:defRPr sz="2800" b="1">
                <a:solidFill>
                  <a:schemeClr val="tx1"/>
                </a:solidFill>
                <a:latin typeface="Times" pitchFamily="18" charset="0"/>
                <a:ea typeface="ヒラギノ角ゴ Pro W3" charset="-128"/>
              </a:defRPr>
            </a:lvl8pPr>
            <a:lvl9pPr marL="3886200" indent="-228600" algn="r" eaLnBrk="0" fontAlgn="base" hangingPunct="0">
              <a:spcBef>
                <a:spcPct val="0"/>
              </a:spcBef>
              <a:spcAft>
                <a:spcPct val="0"/>
              </a:spcAft>
              <a:defRPr sz="2800" b="1">
                <a:solidFill>
                  <a:schemeClr val="tx1"/>
                </a:solidFill>
                <a:latin typeface="Times" pitchFamily="18" charset="0"/>
                <a:ea typeface="ヒラギノ角ゴ Pro W3" charset="-128"/>
              </a:defRPr>
            </a:lvl9pPr>
          </a:lstStyle>
          <a:p>
            <a:pPr algn="ctr"/>
            <a:r>
              <a:rPr lang="en-US" sz="1600">
                <a:solidFill>
                  <a:srgbClr val="003399"/>
                </a:solidFill>
                <a:latin typeface="Calibri" pitchFamily="34" charset="0"/>
              </a:rPr>
              <a:t>Threshold scans</a:t>
            </a:r>
          </a:p>
        </p:txBody>
      </p:sp>
      <p:sp>
        <p:nvSpPr>
          <p:cNvPr id="46" name="Rectangle 5"/>
          <p:cNvSpPr>
            <a:spLocks noChangeArrowheads="1"/>
          </p:cNvSpPr>
          <p:nvPr/>
        </p:nvSpPr>
        <p:spPr bwMode="auto">
          <a:xfrm>
            <a:off x="381000" y="2959352"/>
            <a:ext cx="1219200" cy="54584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lnSpc>
                <a:spcPts val="1800"/>
              </a:lnSpc>
              <a:spcBef>
                <a:spcPct val="0"/>
              </a:spcBef>
              <a:buClrTx/>
              <a:buSzTx/>
              <a:buFontTx/>
              <a:buNone/>
            </a:pPr>
            <a:r>
              <a:rPr lang="en-US" sz="1800" b="0" dirty="0" smtClean="0">
                <a:solidFill>
                  <a:schemeClr val="bg1">
                    <a:lumMod val="60000"/>
                    <a:lumOff val="40000"/>
                  </a:schemeClr>
                </a:solidFill>
                <a:ea typeface="ＭＳ Ｐゴシック" charset="-128"/>
              </a:rPr>
              <a:t>Central hit </a:t>
            </a:r>
          </a:p>
          <a:p>
            <a:pPr algn="ctr">
              <a:lnSpc>
                <a:spcPts val="1800"/>
              </a:lnSpc>
              <a:spcBef>
                <a:spcPct val="0"/>
              </a:spcBef>
              <a:buClrTx/>
              <a:buSzTx/>
              <a:buFontTx/>
              <a:buNone/>
            </a:pPr>
            <a:r>
              <a:rPr lang="en-US" sz="1800" b="0" dirty="0" smtClean="0">
                <a:solidFill>
                  <a:schemeClr val="bg1">
                    <a:lumMod val="60000"/>
                    <a:lumOff val="40000"/>
                  </a:schemeClr>
                </a:solidFill>
                <a:ea typeface="ＭＳ Ｐゴシック" charset="-128"/>
              </a:rPr>
              <a:t>no </a:t>
            </a:r>
            <a:r>
              <a:rPr lang="en-US" sz="1800" b="0" dirty="0" err="1" smtClean="0">
                <a:solidFill>
                  <a:schemeClr val="bg1">
                    <a:lumMod val="60000"/>
                    <a:lumOff val="40000"/>
                  </a:schemeClr>
                </a:solidFill>
                <a:ea typeface="ＭＳ Ｐゴシック" charset="-128"/>
              </a:rPr>
              <a:t>Ch.Sh</a:t>
            </a:r>
            <a:r>
              <a:rPr lang="en-US" sz="1800" b="0" dirty="0" smtClean="0">
                <a:solidFill>
                  <a:schemeClr val="bg1">
                    <a:lumMod val="60000"/>
                    <a:lumOff val="40000"/>
                  </a:schemeClr>
                </a:solidFill>
                <a:ea typeface="ＭＳ Ｐゴシック" charset="-128"/>
              </a:rPr>
              <a:t>.</a:t>
            </a:r>
            <a:endParaRPr lang="en-US" sz="1800" b="0" dirty="0">
              <a:solidFill>
                <a:schemeClr val="bg1">
                  <a:lumMod val="60000"/>
                  <a:lumOff val="40000"/>
                </a:schemeClr>
              </a:solidFill>
              <a:ea typeface="ＭＳ Ｐゴシック" charset="-128"/>
            </a:endParaRPr>
          </a:p>
        </p:txBody>
      </p:sp>
      <p:cxnSp>
        <p:nvCxnSpPr>
          <p:cNvPr id="47" name="Straight Arrow Connector 46"/>
          <p:cNvCxnSpPr>
            <a:stCxn id="46" idx="2"/>
          </p:cNvCxnSpPr>
          <p:nvPr/>
        </p:nvCxnSpPr>
        <p:spPr bwMode="auto">
          <a:xfrm>
            <a:off x="990600" y="3505200"/>
            <a:ext cx="533401" cy="1161456"/>
          </a:xfrm>
          <a:prstGeom prst="straightConnector1">
            <a:avLst/>
          </a:prstGeom>
          <a:noFill/>
          <a:ln w="25400" cap="flat" cmpd="sng" algn="ctr">
            <a:solidFill>
              <a:srgbClr val="FF0000"/>
            </a:solidFill>
            <a:prstDash val="solid"/>
            <a:round/>
            <a:headEnd type="none" w="med" len="med"/>
            <a:tailEnd type="arrow"/>
          </a:ln>
          <a:effectLst/>
        </p:spPr>
      </p:cxnSp>
      <p:sp>
        <p:nvSpPr>
          <p:cNvPr id="51" name="Rectangle 5"/>
          <p:cNvSpPr>
            <a:spLocks noChangeArrowheads="1"/>
          </p:cNvSpPr>
          <p:nvPr/>
        </p:nvSpPr>
        <p:spPr bwMode="auto">
          <a:xfrm>
            <a:off x="2057400" y="2944121"/>
            <a:ext cx="1219200" cy="54584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lnSpc>
                <a:spcPts val="1800"/>
              </a:lnSpc>
              <a:spcBef>
                <a:spcPct val="0"/>
              </a:spcBef>
              <a:buClrTx/>
              <a:buSzTx/>
              <a:buFontTx/>
              <a:buNone/>
            </a:pPr>
            <a:r>
              <a:rPr lang="en-US" sz="1800" b="0" dirty="0" smtClean="0">
                <a:solidFill>
                  <a:schemeClr val="bg1">
                    <a:lumMod val="60000"/>
                    <a:lumOff val="40000"/>
                  </a:schemeClr>
                </a:solidFill>
                <a:ea typeface="ＭＳ Ｐゴシック" charset="-128"/>
              </a:rPr>
              <a:t>Side hit </a:t>
            </a:r>
          </a:p>
          <a:p>
            <a:pPr algn="ctr">
              <a:lnSpc>
                <a:spcPts val="1800"/>
              </a:lnSpc>
              <a:spcBef>
                <a:spcPct val="0"/>
              </a:spcBef>
              <a:buClrTx/>
              <a:buSzTx/>
              <a:buFontTx/>
              <a:buNone/>
            </a:pPr>
            <a:r>
              <a:rPr lang="en-US" sz="1800" b="0" dirty="0" smtClean="0">
                <a:solidFill>
                  <a:schemeClr val="bg1">
                    <a:lumMod val="60000"/>
                    <a:lumOff val="40000"/>
                  </a:schemeClr>
                </a:solidFill>
                <a:ea typeface="ＭＳ Ｐゴシック" charset="-128"/>
              </a:rPr>
              <a:t>max </a:t>
            </a:r>
            <a:r>
              <a:rPr lang="en-US" sz="1800" b="0" dirty="0" err="1" smtClean="0">
                <a:solidFill>
                  <a:schemeClr val="bg1">
                    <a:lumMod val="60000"/>
                    <a:lumOff val="40000"/>
                  </a:schemeClr>
                </a:solidFill>
                <a:ea typeface="ＭＳ Ｐゴシック" charset="-128"/>
              </a:rPr>
              <a:t>Ch.Sh</a:t>
            </a:r>
            <a:r>
              <a:rPr lang="en-US" sz="1800" b="0" dirty="0" smtClean="0">
                <a:solidFill>
                  <a:schemeClr val="bg1">
                    <a:lumMod val="60000"/>
                    <a:lumOff val="40000"/>
                  </a:schemeClr>
                </a:solidFill>
                <a:ea typeface="ＭＳ Ｐゴシック" charset="-128"/>
              </a:rPr>
              <a:t>.</a:t>
            </a:r>
            <a:endParaRPr lang="en-US" sz="1800" b="0" dirty="0">
              <a:solidFill>
                <a:schemeClr val="bg1">
                  <a:lumMod val="60000"/>
                  <a:lumOff val="40000"/>
                </a:schemeClr>
              </a:solidFill>
              <a:ea typeface="ＭＳ Ｐゴシック" charset="-128"/>
            </a:endParaRPr>
          </a:p>
        </p:txBody>
      </p:sp>
      <p:cxnSp>
        <p:nvCxnSpPr>
          <p:cNvPr id="52" name="Straight Arrow Connector 51"/>
          <p:cNvCxnSpPr/>
          <p:nvPr/>
        </p:nvCxnSpPr>
        <p:spPr bwMode="auto">
          <a:xfrm>
            <a:off x="2743199" y="3489969"/>
            <a:ext cx="533401" cy="476931"/>
          </a:xfrm>
          <a:prstGeom prst="straightConnector1">
            <a:avLst/>
          </a:prstGeom>
          <a:noFill/>
          <a:ln w="25400" cap="flat" cmpd="sng" algn="ctr">
            <a:solidFill>
              <a:srgbClr val="FF0000"/>
            </a:solidFill>
            <a:prstDash val="solid"/>
            <a:round/>
            <a:headEnd type="none" w="med" len="med"/>
            <a:tailEnd type="arrow"/>
          </a:ln>
          <a:effectLst/>
        </p:spPr>
      </p:cxnSp>
      <p:sp>
        <p:nvSpPr>
          <p:cNvPr id="54" name="Rectangle 5"/>
          <p:cNvSpPr>
            <a:spLocks noChangeArrowheads="1"/>
          </p:cNvSpPr>
          <p:nvPr/>
        </p:nvSpPr>
        <p:spPr bwMode="auto">
          <a:xfrm>
            <a:off x="5334000" y="6090775"/>
            <a:ext cx="2438400" cy="386225"/>
          </a:xfrm>
          <a:prstGeom prst="rect">
            <a:avLst/>
          </a:prstGeom>
          <a:solidFill>
            <a:schemeClr val="bg1"/>
          </a:solidFill>
          <a:ln w="25400" algn="ctr">
            <a:solidFill>
              <a:srgbClr val="FF0000"/>
            </a:solidFill>
            <a:miter lim="800000"/>
            <a:headEnd/>
            <a:tailEnd/>
          </a:ln>
        </p:spPr>
        <p:txBody>
          <a:bodyPr wrap="none" anchor="ctr"/>
          <a:lstStyle/>
          <a:p>
            <a:pPr algn="l" eaLnBrk="1" hangingPunct="1"/>
            <a:r>
              <a:rPr lang="en-US" sz="1400" b="0" dirty="0" smtClean="0">
                <a:solidFill>
                  <a:schemeClr val="tx2"/>
                </a:solidFill>
              </a:rPr>
              <a:t>courtesy of  R. </a:t>
            </a:r>
            <a:r>
              <a:rPr lang="en-US" sz="1400" b="0" dirty="0" err="1" smtClean="0">
                <a:solidFill>
                  <a:schemeClr val="tx2"/>
                </a:solidFill>
              </a:rPr>
              <a:t>Dinapoli</a:t>
            </a:r>
            <a:r>
              <a:rPr lang="en-US" sz="1400" b="0" dirty="0" smtClean="0">
                <a:solidFill>
                  <a:schemeClr val="tx2"/>
                </a:solidFill>
              </a:rPr>
              <a:t>, PSI</a:t>
            </a:r>
            <a:endParaRPr lang="en-US" sz="1400" b="0" dirty="0">
              <a:solidFill>
                <a:schemeClr val="tx2"/>
              </a:solidFill>
            </a:endParaRPr>
          </a:p>
        </p:txBody>
      </p:sp>
      <p:sp>
        <p:nvSpPr>
          <p:cNvPr id="55" name="Title 3"/>
          <p:cNvSpPr>
            <a:spLocks/>
          </p:cNvSpPr>
          <p:nvPr/>
        </p:nvSpPr>
        <p:spPr bwMode="auto">
          <a:xfrm>
            <a:off x="304800" y="76200"/>
            <a:ext cx="74676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FFFF00"/>
                </a:solidFill>
              </a:rPr>
              <a:t>VIPIC2</a:t>
            </a:r>
            <a:endParaRPr lang="en-US" dirty="0">
              <a:solidFill>
                <a:srgbClr val="FFFF00"/>
              </a:solidFill>
            </a:endParaRPr>
          </a:p>
        </p:txBody>
      </p:sp>
    </p:spTree>
    <p:extLst>
      <p:ext uri="{BB962C8B-B14F-4D97-AF65-F5344CB8AC3E}">
        <p14:creationId xmlns:p14="http://schemas.microsoft.com/office/powerpoint/2010/main" val="23108085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45</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109570" name="Picture 2" descr="comparison_tof_d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8885" y="3465770"/>
            <a:ext cx="3544115" cy="301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3" descr="kwadr4"/>
          <p:cNvPicPr>
            <a:picLocks noChangeAspect="1" noChangeArrowheads="1"/>
          </p:cNvPicPr>
          <p:nvPr/>
        </p:nvPicPr>
        <p:blipFill>
          <a:blip r:embed="rId4" cstate="print">
            <a:extLst>
              <a:ext uri="{28A0092B-C50C-407E-A947-70E740481C1C}">
                <a14:useLocalDpi xmlns:a14="http://schemas.microsoft.com/office/drawing/2010/main" val="0"/>
              </a:ext>
            </a:extLst>
          </a:blip>
          <a:srcRect l="30272" t="4965" r="30490" b="15086"/>
          <a:stretch>
            <a:fillRect/>
          </a:stretch>
        </p:blipFill>
        <p:spPr bwMode="auto">
          <a:xfrm>
            <a:off x="381000" y="2779971"/>
            <a:ext cx="3184334" cy="3011229"/>
          </a:xfrm>
          <a:prstGeom prst="rect">
            <a:avLst/>
          </a:prstGeom>
          <a:solidFill>
            <a:schemeClr val="tx1">
              <a:alpha val="85000"/>
            </a:schemeClr>
          </a:solidFill>
          <a:ln>
            <a:noFill/>
          </a:ln>
        </p:spPr>
      </p:pic>
      <p:graphicFrame>
        <p:nvGraphicFramePr>
          <p:cNvPr id="5" name="Object 4"/>
          <p:cNvGraphicFramePr>
            <a:graphicFrameLocks noChangeAspect="1"/>
          </p:cNvGraphicFramePr>
          <p:nvPr>
            <p:extLst>
              <p:ext uri="{D42A27DB-BD31-4B8C-83A1-F6EECF244321}">
                <p14:modId xmlns:p14="http://schemas.microsoft.com/office/powerpoint/2010/main" val="2953554342"/>
              </p:ext>
            </p:extLst>
          </p:nvPr>
        </p:nvGraphicFramePr>
        <p:xfrm>
          <a:off x="3925115" y="152400"/>
          <a:ext cx="5066485" cy="3673342"/>
        </p:xfrm>
        <a:graphic>
          <a:graphicData uri="http://schemas.openxmlformats.org/presentationml/2006/ole">
            <mc:AlternateContent xmlns:mc="http://schemas.openxmlformats.org/markup-compatibility/2006">
              <mc:Choice xmlns:v="urn:schemas-microsoft-com:vml" Requires="v">
                <p:oleObj spid="_x0000_s109594" name="Document" r:id="rId5" imgW="3333641" imgH="2609708" progId="Word.Document.12">
                  <p:embed/>
                </p:oleObj>
              </mc:Choice>
              <mc:Fallback>
                <p:oleObj name="Document" r:id="rId5" imgW="3333641" imgH="2609708" progId="Word.Document.12">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5115" y="152400"/>
                        <a:ext cx="5066485" cy="3673342"/>
                      </a:xfrm>
                      <a:prstGeom prst="rect">
                        <a:avLst/>
                      </a:prstGeom>
                      <a:solidFill>
                        <a:schemeClr val="tx1">
                          <a:alpha val="85097"/>
                        </a:schemeClr>
                      </a:solidFill>
                      <a:ln>
                        <a:noFill/>
                      </a:ln>
                    </p:spPr>
                  </p:pic>
                </p:oleObj>
              </mc:Fallback>
            </mc:AlternateContent>
          </a:graphicData>
        </a:graphic>
      </p:graphicFrame>
      <p:sp>
        <p:nvSpPr>
          <p:cNvPr id="8" name="TextBox 7"/>
          <p:cNvSpPr txBox="1"/>
          <p:nvPr/>
        </p:nvSpPr>
        <p:spPr>
          <a:xfrm>
            <a:off x="152400" y="304800"/>
            <a:ext cx="3810000" cy="2474524"/>
          </a:xfrm>
          <a:prstGeom prst="rect">
            <a:avLst/>
          </a:prstGeom>
          <a:noFill/>
        </p:spPr>
        <p:txBody>
          <a:bodyPr wrap="square" rtlCol="0">
            <a:spAutoFit/>
          </a:bodyPr>
          <a:lstStyle/>
          <a:p>
            <a:pPr algn="l"/>
            <a:r>
              <a:rPr lang="en-US" sz="1800" b="0" u="sng" dirty="0" smtClean="0">
                <a:solidFill>
                  <a:srgbClr val="00FF00"/>
                </a:solidFill>
              </a:rPr>
              <a:t>Goals for VIPIC2 </a:t>
            </a:r>
          </a:p>
          <a:p>
            <a:pPr marL="285750" indent="-285750" algn="l">
              <a:buFont typeface="Arial" pitchFamily="34" charset="0"/>
              <a:buChar char="•"/>
            </a:pPr>
            <a:r>
              <a:rPr lang="en-US" sz="1800" b="0" dirty="0" smtClean="0"/>
              <a:t>Provide improved timing resolution by TDC per pixel</a:t>
            </a:r>
          </a:p>
          <a:p>
            <a:pPr marL="285750" indent="-285750" algn="l">
              <a:buFont typeface="Arial" pitchFamily="34" charset="0"/>
              <a:buChar char="•"/>
            </a:pPr>
            <a:r>
              <a:rPr lang="en-US" sz="1800" b="0" dirty="0" smtClean="0"/>
              <a:t>Maintain parameters comparable to other pixel ROCs</a:t>
            </a:r>
          </a:p>
          <a:p>
            <a:pPr marL="285750" indent="-285750" algn="l">
              <a:buFont typeface="Arial" pitchFamily="34" charset="0"/>
              <a:buChar char="•"/>
            </a:pPr>
            <a:r>
              <a:rPr lang="en-US" sz="1800" b="0" dirty="0" smtClean="0"/>
              <a:t>Implement reconstruction of full X-ray signals for leading edge discrimination</a:t>
            </a:r>
          </a:p>
        </p:txBody>
      </p:sp>
      <p:sp>
        <p:nvSpPr>
          <p:cNvPr id="9" name="TextBox 8"/>
          <p:cNvSpPr txBox="1"/>
          <p:nvPr/>
        </p:nvSpPr>
        <p:spPr>
          <a:xfrm>
            <a:off x="304800" y="5791200"/>
            <a:ext cx="4876800" cy="1034129"/>
          </a:xfrm>
          <a:prstGeom prst="rect">
            <a:avLst/>
          </a:prstGeom>
          <a:noFill/>
        </p:spPr>
        <p:txBody>
          <a:bodyPr wrap="square" rtlCol="0">
            <a:spAutoFit/>
          </a:bodyPr>
          <a:lstStyle/>
          <a:p>
            <a:pPr marL="285750" indent="-285750" algn="l">
              <a:buFont typeface="Arial" pitchFamily="34" charset="0"/>
              <a:buChar char="•"/>
            </a:pPr>
            <a:r>
              <a:rPr lang="en-US" sz="1800" b="0" dirty="0" smtClean="0"/>
              <a:t>Timing from leading edge discrimination</a:t>
            </a:r>
          </a:p>
          <a:p>
            <a:pPr marL="285750" indent="-285750" algn="l">
              <a:buFont typeface="Arial" pitchFamily="34" charset="0"/>
              <a:buChar char="•"/>
            </a:pPr>
            <a:r>
              <a:rPr lang="en-US" sz="1800" b="0" dirty="0" smtClean="0"/>
              <a:t>Hit allocation from </a:t>
            </a:r>
            <a:r>
              <a:rPr lang="en-US" sz="1800" b="0" dirty="0" err="1" smtClean="0"/>
              <a:t>comapring</a:t>
            </a:r>
            <a:r>
              <a:rPr lang="en-US" sz="1800" b="0" dirty="0" smtClean="0"/>
              <a:t> </a:t>
            </a:r>
            <a:r>
              <a:rPr lang="en-US" sz="1800" b="0" dirty="0" err="1" smtClean="0"/>
              <a:t>neigbors</a:t>
            </a:r>
            <a:endParaRPr lang="en-US" sz="1800" b="0" dirty="0" smtClean="0"/>
          </a:p>
          <a:p>
            <a:pPr marL="285750" indent="-285750" algn="l">
              <a:buFont typeface="Arial" pitchFamily="34" charset="0"/>
              <a:buChar char="•"/>
            </a:pPr>
            <a:endParaRPr lang="en-US" sz="1800" b="0" dirty="0" smtClean="0"/>
          </a:p>
        </p:txBody>
      </p:sp>
      <p:sp>
        <p:nvSpPr>
          <p:cNvPr id="10" name="Rectangle 5"/>
          <p:cNvSpPr>
            <a:spLocks noChangeArrowheads="1"/>
          </p:cNvSpPr>
          <p:nvPr/>
        </p:nvSpPr>
        <p:spPr bwMode="auto">
          <a:xfrm>
            <a:off x="3656817" y="4114800"/>
            <a:ext cx="1524783" cy="1679494"/>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b="0" dirty="0" smtClean="0">
                <a:solidFill>
                  <a:schemeClr val="bg1">
                    <a:lumMod val="60000"/>
                    <a:lumOff val="40000"/>
                  </a:schemeClr>
                </a:solidFill>
                <a:ea typeface="ＭＳ Ｐゴシック" charset="-128"/>
              </a:rPr>
              <a:t>targeted </a:t>
            </a:r>
          </a:p>
          <a:p>
            <a:pPr algn="ctr">
              <a:spcBef>
                <a:spcPct val="0"/>
              </a:spcBef>
              <a:buClrTx/>
              <a:buSzTx/>
              <a:buFontTx/>
              <a:buNone/>
            </a:pPr>
            <a:r>
              <a:rPr lang="en-US" sz="1800" b="0" dirty="0" smtClean="0">
                <a:solidFill>
                  <a:schemeClr val="bg1">
                    <a:lumMod val="60000"/>
                    <a:lumOff val="40000"/>
                  </a:schemeClr>
                </a:solidFill>
                <a:ea typeface="ＭＳ Ｐゴシック" charset="-128"/>
              </a:rPr>
              <a:t>timing</a:t>
            </a:r>
          </a:p>
          <a:p>
            <a:pPr algn="ctr">
              <a:spcBef>
                <a:spcPct val="0"/>
              </a:spcBef>
              <a:buClrTx/>
              <a:buSzTx/>
              <a:buFontTx/>
              <a:buNone/>
            </a:pPr>
            <a:r>
              <a:rPr lang="en-US" sz="1800" b="0" dirty="0">
                <a:solidFill>
                  <a:schemeClr val="bg1">
                    <a:lumMod val="60000"/>
                    <a:lumOff val="40000"/>
                  </a:schemeClr>
                </a:solidFill>
                <a:ea typeface="ＭＳ Ｐゴシック" charset="-128"/>
              </a:rPr>
              <a:t>~</a:t>
            </a:r>
            <a:r>
              <a:rPr lang="en-US" sz="1800" b="0" dirty="0" smtClean="0">
                <a:solidFill>
                  <a:schemeClr val="bg1">
                    <a:lumMod val="60000"/>
                    <a:lumOff val="40000"/>
                  </a:schemeClr>
                </a:solidFill>
                <a:ea typeface="ＭＳ Ｐゴシック" charset="-128"/>
              </a:rPr>
              <a:t>10</a:t>
            </a:r>
            <a:r>
              <a:rPr lang="en-US" sz="1800" b="0" dirty="0" smtClean="0">
                <a:solidFill>
                  <a:schemeClr val="bg1">
                    <a:lumMod val="60000"/>
                    <a:lumOff val="40000"/>
                  </a:schemeClr>
                </a:solidFill>
                <a:latin typeface="+mj-lt"/>
                <a:ea typeface="ＭＳ Ｐゴシック" charset="-128"/>
              </a:rPr>
              <a:t>n</a:t>
            </a:r>
            <a:r>
              <a:rPr lang="en-US" sz="1800" b="0" dirty="0" smtClean="0">
                <a:solidFill>
                  <a:schemeClr val="bg1">
                    <a:lumMod val="60000"/>
                    <a:lumOff val="40000"/>
                  </a:schemeClr>
                </a:solidFill>
                <a:ea typeface="ＭＳ Ｐゴシック" charset="-128"/>
              </a:rPr>
              <a:t>s</a:t>
            </a:r>
          </a:p>
          <a:p>
            <a:pPr algn="ctr">
              <a:spcBef>
                <a:spcPct val="0"/>
              </a:spcBef>
              <a:buClrTx/>
              <a:buSzTx/>
              <a:buFontTx/>
              <a:buNone/>
            </a:pPr>
            <a:r>
              <a:rPr lang="en-US" sz="1800" b="0" dirty="0">
                <a:solidFill>
                  <a:schemeClr val="bg1">
                    <a:lumMod val="60000"/>
                    <a:lumOff val="40000"/>
                  </a:schemeClr>
                </a:solidFill>
                <a:ea typeface="ＭＳ Ｐゴシック" charset="-128"/>
              </a:rPr>
              <a:t>d</a:t>
            </a:r>
            <a:r>
              <a:rPr lang="en-US" sz="1800" b="0" dirty="0" smtClean="0">
                <a:solidFill>
                  <a:schemeClr val="bg1">
                    <a:lumMod val="60000"/>
                    <a:lumOff val="40000"/>
                  </a:schemeClr>
                </a:solidFill>
                <a:ea typeface="ＭＳ Ｐゴシック" charset="-128"/>
              </a:rPr>
              <a:t>epending on</a:t>
            </a:r>
          </a:p>
          <a:p>
            <a:pPr algn="ctr">
              <a:spcBef>
                <a:spcPct val="0"/>
              </a:spcBef>
              <a:buClrTx/>
              <a:buSzTx/>
              <a:buFontTx/>
              <a:buNone/>
            </a:pPr>
            <a:r>
              <a:rPr lang="en-US" sz="1800" b="0" dirty="0" smtClean="0">
                <a:solidFill>
                  <a:schemeClr val="bg1">
                    <a:lumMod val="60000"/>
                    <a:lumOff val="40000"/>
                  </a:schemeClr>
                </a:solidFill>
                <a:ea typeface="ＭＳ Ｐゴシック" charset="-128"/>
              </a:rPr>
              <a:t>occupancy </a:t>
            </a:r>
          </a:p>
        </p:txBody>
      </p:sp>
    </p:spTree>
    <p:extLst>
      <p:ext uri="{BB962C8B-B14F-4D97-AF65-F5344CB8AC3E}">
        <p14:creationId xmlns:p14="http://schemas.microsoft.com/office/powerpoint/2010/main" val="28032141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46</a:t>
            </a:fld>
            <a:endParaRPr lang="en-US"/>
          </a:p>
        </p:txBody>
      </p:sp>
      <p:sp>
        <p:nvSpPr>
          <p:cNvPr id="5"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6" name="TextBox 5"/>
          <p:cNvSpPr txBox="1"/>
          <p:nvPr/>
        </p:nvSpPr>
        <p:spPr>
          <a:xfrm>
            <a:off x="152400" y="304800"/>
            <a:ext cx="8686800" cy="1366528"/>
          </a:xfrm>
          <a:prstGeom prst="rect">
            <a:avLst/>
          </a:prstGeom>
          <a:noFill/>
        </p:spPr>
        <p:txBody>
          <a:bodyPr wrap="square" rtlCol="0">
            <a:spAutoFit/>
          </a:bodyPr>
          <a:lstStyle/>
          <a:p>
            <a:pPr algn="l"/>
            <a:r>
              <a:rPr lang="en-US" sz="1800" b="0" u="sng" dirty="0" err="1" smtClean="0">
                <a:solidFill>
                  <a:srgbClr val="00FF00"/>
                </a:solidFill>
              </a:rPr>
              <a:t>Algortihms</a:t>
            </a:r>
            <a:r>
              <a:rPr lang="en-US" sz="1800" b="0" u="sng" dirty="0" smtClean="0">
                <a:solidFill>
                  <a:srgbClr val="00FF00"/>
                </a:solidFill>
              </a:rPr>
              <a:t> for retrieving full signal and correct registering of hits were analyzed </a:t>
            </a:r>
          </a:p>
          <a:p>
            <a:pPr marL="285750" indent="-285750" algn="l">
              <a:buFont typeface="Arial" pitchFamily="34" charset="0"/>
              <a:buChar char="•"/>
            </a:pPr>
            <a:r>
              <a:rPr lang="en-US" sz="1800" b="0" dirty="0" smtClean="0"/>
              <a:t>Thorough investigations of several algorithm were done:</a:t>
            </a:r>
          </a:p>
          <a:p>
            <a:pPr marL="742950" lvl="1" indent="-285750" algn="l">
              <a:buFont typeface="Arial" pitchFamily="34" charset="0"/>
              <a:buChar char="•"/>
            </a:pPr>
            <a:r>
              <a:rPr lang="en-US" sz="1800" b="0" dirty="0" smtClean="0"/>
              <a:t>Missed hits - Noise hits (fake hits)</a:t>
            </a:r>
          </a:p>
          <a:p>
            <a:pPr marL="742950" lvl="1" indent="-285750" algn="l">
              <a:buFont typeface="Arial" pitchFamily="34" charset="0"/>
              <a:buChar char="•"/>
            </a:pPr>
            <a:r>
              <a:rPr lang="en-US" sz="1800" b="0" dirty="0" smtClean="0"/>
              <a:t>Feasibility of in-hardware implementation</a:t>
            </a:r>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373" y="1704975"/>
            <a:ext cx="4695825" cy="218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16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962400"/>
            <a:ext cx="4181475" cy="235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16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379" y="3962400"/>
            <a:ext cx="4694704" cy="235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13850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47</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648" t="16300" r="7405" b="22872"/>
          <a:stretch/>
        </p:blipFill>
        <p:spPr>
          <a:xfrm>
            <a:off x="3382456" y="5410200"/>
            <a:ext cx="2180144" cy="102108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603" t="5902" r="16817" b="7570"/>
          <a:stretch/>
        </p:blipFill>
        <p:spPr>
          <a:xfrm>
            <a:off x="90087" y="3875496"/>
            <a:ext cx="3047281" cy="2555784"/>
          </a:xfrm>
          <a:prstGeom prst="rect">
            <a:avLst/>
          </a:prstGeom>
        </p:spPr>
      </p:pic>
      <p:pic>
        <p:nvPicPr>
          <p:cNvPr id="10" name="Picture 2"/>
          <p:cNvPicPr>
            <a:picLocks noChangeAspect="1" noChangeArrowheads="1"/>
          </p:cNvPicPr>
          <p:nvPr/>
        </p:nvPicPr>
        <p:blipFill>
          <a:blip r:embed="rId4" cstate="print"/>
          <a:srcRect/>
          <a:stretch>
            <a:fillRect/>
          </a:stretch>
        </p:blipFill>
        <p:spPr bwMode="auto">
          <a:xfrm>
            <a:off x="732631" y="304800"/>
            <a:ext cx="7115969" cy="3352800"/>
          </a:xfrm>
          <a:prstGeom prst="rect">
            <a:avLst/>
          </a:prstGeom>
          <a:noFill/>
          <a:ln w="9525">
            <a:noFill/>
            <a:miter lim="800000"/>
            <a:headEnd/>
            <a:tailEnd/>
          </a:ln>
        </p:spPr>
      </p:pic>
      <p:sp>
        <p:nvSpPr>
          <p:cNvPr id="11" name="TextBox 10"/>
          <p:cNvSpPr txBox="1"/>
          <p:nvPr/>
        </p:nvSpPr>
        <p:spPr>
          <a:xfrm>
            <a:off x="5791200" y="3697474"/>
            <a:ext cx="3213029" cy="2696123"/>
          </a:xfrm>
          <a:prstGeom prst="rect">
            <a:avLst/>
          </a:prstGeom>
          <a:noFill/>
        </p:spPr>
        <p:txBody>
          <a:bodyPr wrap="square" rtlCol="0">
            <a:spAutoFit/>
          </a:bodyPr>
          <a:lstStyle/>
          <a:p>
            <a:pPr algn="l"/>
            <a:r>
              <a:rPr lang="en-US" sz="1800" b="0" u="sng" dirty="0" smtClean="0">
                <a:solidFill>
                  <a:srgbClr val="00FF00"/>
                </a:solidFill>
              </a:rPr>
              <a:t>Submission of miniVIPIC2 </a:t>
            </a:r>
          </a:p>
          <a:p>
            <a:pPr marL="285750" indent="-285750" algn="l">
              <a:buFont typeface="Arial" pitchFamily="34" charset="0"/>
              <a:buChar char="•"/>
            </a:pPr>
            <a:r>
              <a:rPr lang="en-US" sz="1800" b="0" dirty="0" smtClean="0"/>
              <a:t>miniVIPIC2 2D chip with 100x100 </a:t>
            </a:r>
            <a:r>
              <a:rPr lang="en-US" sz="1800" b="0" dirty="0" smtClean="0">
                <a:latin typeface="Symbol" pitchFamily="18" charset="2"/>
              </a:rPr>
              <a:t>m</a:t>
            </a:r>
            <a:r>
              <a:rPr lang="en-US" sz="1800" b="0" dirty="0" smtClean="0"/>
              <a:t>m</a:t>
            </a:r>
            <a:r>
              <a:rPr lang="en-US" sz="1800" b="0" baseline="30000" dirty="0" smtClean="0"/>
              <a:t>2</a:t>
            </a:r>
            <a:r>
              <a:rPr lang="en-US" sz="1800" b="0" dirty="0" smtClean="0"/>
              <a:t> pixels is pursuing (with AGH-UST Krakow Poland) awaiting VIPIC1 for tests and new 3D-IC MPW run</a:t>
            </a:r>
          </a:p>
          <a:p>
            <a:pPr marL="285750" indent="-285750" algn="l">
              <a:buFont typeface="Arial" pitchFamily="34" charset="0"/>
              <a:buChar char="•"/>
            </a:pPr>
            <a:r>
              <a:rPr lang="en-US" sz="1800" b="0" dirty="0" smtClean="0">
                <a:solidFill>
                  <a:srgbClr val="FFFF00"/>
                </a:solidFill>
              </a:rPr>
              <a:t>Submission to GF shuttle run through </a:t>
            </a:r>
            <a:r>
              <a:rPr lang="en-US" sz="1800" b="0" dirty="0" err="1" smtClean="0">
                <a:solidFill>
                  <a:srgbClr val="FFFF00"/>
                </a:solidFill>
              </a:rPr>
              <a:t>Tezzaron</a:t>
            </a:r>
            <a:r>
              <a:rPr lang="en-US" sz="1800" b="0" dirty="0" smtClean="0">
                <a:solidFill>
                  <a:srgbClr val="FFFF00"/>
                </a:solidFill>
              </a:rPr>
              <a:t> </a:t>
            </a:r>
            <a:r>
              <a:rPr lang="en-US" sz="1800" b="0" dirty="0" err="1" smtClean="0">
                <a:solidFill>
                  <a:srgbClr val="FFFF00"/>
                </a:solidFill>
              </a:rPr>
              <a:t>asap</a:t>
            </a:r>
            <a:endParaRPr lang="en-US" sz="1800" b="0" dirty="0" smtClean="0">
              <a:solidFill>
                <a:srgbClr val="FFFF00"/>
              </a:solidFill>
            </a:endParaRPr>
          </a:p>
        </p:txBody>
      </p:sp>
      <p:sp>
        <p:nvSpPr>
          <p:cNvPr id="12" name="Rectangle 5"/>
          <p:cNvSpPr>
            <a:spLocks noChangeArrowheads="1"/>
          </p:cNvSpPr>
          <p:nvPr/>
        </p:nvSpPr>
        <p:spPr bwMode="auto">
          <a:xfrm>
            <a:off x="3238818" y="3657600"/>
            <a:ext cx="2476182" cy="1752600"/>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b="0" dirty="0" smtClean="0">
                <a:solidFill>
                  <a:schemeClr val="bg1">
                    <a:lumMod val="60000"/>
                    <a:lumOff val="40000"/>
                  </a:schemeClr>
                </a:solidFill>
                <a:ea typeface="ＭＳ Ｐゴシック" charset="-128"/>
              </a:rPr>
              <a:t>Layout optimization </a:t>
            </a:r>
          </a:p>
          <a:p>
            <a:pPr algn="ctr">
              <a:spcBef>
                <a:spcPct val="0"/>
              </a:spcBef>
              <a:buClrTx/>
              <a:buSzTx/>
              <a:buFontTx/>
              <a:buNone/>
            </a:pPr>
            <a:r>
              <a:rPr lang="en-US" sz="1800" b="0" dirty="0" smtClean="0">
                <a:solidFill>
                  <a:schemeClr val="bg1">
                    <a:lumMod val="60000"/>
                    <a:lumOff val="40000"/>
                  </a:schemeClr>
                </a:solidFill>
                <a:ea typeface="ＭＳ Ｐゴシック" charset="-128"/>
              </a:rPr>
              <a:t>requires extremely</a:t>
            </a:r>
          </a:p>
          <a:p>
            <a:pPr algn="ctr">
              <a:spcBef>
                <a:spcPct val="0"/>
              </a:spcBef>
              <a:buClrTx/>
              <a:buSzTx/>
              <a:buFontTx/>
              <a:buNone/>
            </a:pPr>
            <a:r>
              <a:rPr lang="en-US" sz="1800" b="0" dirty="0">
                <a:solidFill>
                  <a:schemeClr val="bg1">
                    <a:lumMod val="60000"/>
                    <a:lumOff val="40000"/>
                  </a:schemeClr>
                </a:solidFill>
                <a:ea typeface="ＭＳ Ｐゴシック" charset="-128"/>
              </a:rPr>
              <a:t>c</a:t>
            </a:r>
            <a:r>
              <a:rPr lang="en-US" sz="1800" b="0" dirty="0" smtClean="0">
                <a:solidFill>
                  <a:schemeClr val="bg1">
                    <a:lumMod val="60000"/>
                    <a:lumOff val="40000"/>
                  </a:schemeClr>
                </a:solidFill>
                <a:ea typeface="ＭＳ Ｐゴシック" charset="-128"/>
              </a:rPr>
              <a:t>ompact digital cells. </a:t>
            </a:r>
          </a:p>
          <a:p>
            <a:pPr algn="ctr">
              <a:spcBef>
                <a:spcPct val="0"/>
              </a:spcBef>
              <a:buClrTx/>
              <a:buSzTx/>
              <a:buFontTx/>
              <a:buNone/>
            </a:pPr>
            <a:r>
              <a:rPr lang="en-US" sz="1800" b="0" dirty="0" smtClean="0">
                <a:solidFill>
                  <a:schemeClr val="bg1">
                    <a:lumMod val="60000"/>
                    <a:lumOff val="40000"/>
                  </a:schemeClr>
                </a:solidFill>
                <a:ea typeface="ＭＳ Ｐゴシック" charset="-128"/>
              </a:rPr>
              <a:t>New library built, and</a:t>
            </a:r>
          </a:p>
          <a:p>
            <a:pPr algn="ctr">
              <a:spcBef>
                <a:spcPct val="0"/>
              </a:spcBef>
              <a:buClrTx/>
              <a:buSzTx/>
              <a:buFontTx/>
              <a:buNone/>
            </a:pPr>
            <a:r>
              <a:rPr lang="en-US" sz="1800" b="0" dirty="0" smtClean="0">
                <a:solidFill>
                  <a:schemeClr val="bg1">
                    <a:lumMod val="60000"/>
                    <a:lumOff val="40000"/>
                  </a:schemeClr>
                </a:solidFill>
                <a:ea typeface="ＭＳ Ｐゴシック" charset="-128"/>
              </a:rPr>
              <a:t> it will benefit other </a:t>
            </a:r>
          </a:p>
          <a:p>
            <a:pPr algn="ctr">
              <a:spcBef>
                <a:spcPct val="0"/>
              </a:spcBef>
              <a:buClrTx/>
              <a:buSzTx/>
              <a:buFontTx/>
              <a:buNone/>
            </a:pPr>
            <a:r>
              <a:rPr lang="en-US" sz="1800" b="0" dirty="0" smtClean="0">
                <a:solidFill>
                  <a:schemeClr val="bg1">
                    <a:lumMod val="60000"/>
                    <a:lumOff val="40000"/>
                  </a:schemeClr>
                </a:solidFill>
                <a:ea typeface="ＭＳ Ｐゴシック" charset="-128"/>
              </a:rPr>
              <a:t>projects </a:t>
            </a:r>
            <a:r>
              <a:rPr lang="en-US" sz="1800" b="0" dirty="0" err="1" smtClean="0">
                <a:solidFill>
                  <a:schemeClr val="bg1">
                    <a:lumMod val="60000"/>
                    <a:lumOff val="40000"/>
                  </a:schemeClr>
                </a:solidFill>
                <a:ea typeface="ＭＳ Ｐゴシック" charset="-128"/>
              </a:rPr>
              <a:t>e.g</a:t>
            </a:r>
            <a:r>
              <a:rPr lang="en-US" sz="1800" b="0" dirty="0" smtClean="0">
                <a:solidFill>
                  <a:schemeClr val="bg1">
                    <a:lumMod val="60000"/>
                    <a:lumOff val="40000"/>
                  </a:schemeClr>
                </a:solidFill>
                <a:ea typeface="ＭＳ Ｐゴシック" charset="-128"/>
              </a:rPr>
              <a:t> CMS pixels</a:t>
            </a:r>
          </a:p>
        </p:txBody>
      </p:sp>
      <p:sp>
        <p:nvSpPr>
          <p:cNvPr id="13" name="Rectangle 5"/>
          <p:cNvSpPr>
            <a:spLocks noChangeArrowheads="1"/>
          </p:cNvSpPr>
          <p:nvPr/>
        </p:nvSpPr>
        <p:spPr bwMode="auto">
          <a:xfrm>
            <a:off x="1143000" y="6192792"/>
            <a:ext cx="1692377" cy="300850"/>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b="0" dirty="0" smtClean="0">
                <a:solidFill>
                  <a:schemeClr val="bg1">
                    <a:lumMod val="60000"/>
                    <a:lumOff val="40000"/>
                  </a:schemeClr>
                </a:solidFill>
                <a:ea typeface="ＭＳ Ｐゴシック" charset="-128"/>
              </a:rPr>
              <a:t>ORIGINAL DFF</a:t>
            </a:r>
          </a:p>
        </p:txBody>
      </p:sp>
      <p:sp>
        <p:nvSpPr>
          <p:cNvPr id="14" name="Rectangle 5"/>
          <p:cNvSpPr>
            <a:spLocks noChangeArrowheads="1"/>
          </p:cNvSpPr>
          <p:nvPr/>
        </p:nvSpPr>
        <p:spPr bwMode="auto">
          <a:xfrm>
            <a:off x="3322568" y="6172200"/>
            <a:ext cx="1692377" cy="300850"/>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b="0" dirty="0" smtClean="0">
                <a:solidFill>
                  <a:schemeClr val="bg1">
                    <a:lumMod val="60000"/>
                    <a:lumOff val="40000"/>
                  </a:schemeClr>
                </a:solidFill>
                <a:ea typeface="ＭＳ Ｐゴシック" charset="-128"/>
              </a:rPr>
              <a:t>COMPACT DFF</a:t>
            </a:r>
          </a:p>
        </p:txBody>
      </p:sp>
      <p:sp>
        <p:nvSpPr>
          <p:cNvPr id="15" name="Rectangle 5"/>
          <p:cNvSpPr>
            <a:spLocks noChangeArrowheads="1"/>
          </p:cNvSpPr>
          <p:nvPr/>
        </p:nvSpPr>
        <p:spPr bwMode="auto">
          <a:xfrm>
            <a:off x="843738" y="2971800"/>
            <a:ext cx="1975662" cy="533400"/>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800" b="0" dirty="0" smtClean="0">
                <a:solidFill>
                  <a:schemeClr val="bg1">
                    <a:lumMod val="60000"/>
                    <a:lumOff val="40000"/>
                  </a:schemeClr>
                </a:solidFill>
                <a:ea typeface="ＭＳ Ｐゴシック" charset="-128"/>
              </a:rPr>
              <a:t>Conceptual design </a:t>
            </a:r>
          </a:p>
          <a:p>
            <a:pPr algn="ctr">
              <a:spcBef>
                <a:spcPct val="0"/>
              </a:spcBef>
              <a:buClrTx/>
              <a:buSzTx/>
              <a:buFontTx/>
              <a:buNone/>
            </a:pPr>
            <a:r>
              <a:rPr lang="en-US" sz="1800" b="0" dirty="0" smtClean="0">
                <a:solidFill>
                  <a:schemeClr val="bg1">
                    <a:lumMod val="60000"/>
                    <a:lumOff val="40000"/>
                  </a:schemeClr>
                </a:solidFill>
                <a:ea typeface="ＭＳ Ｐゴシック" charset="-128"/>
              </a:rPr>
              <a:t>of VIPIC2 pixel</a:t>
            </a:r>
          </a:p>
        </p:txBody>
      </p:sp>
    </p:spTree>
    <p:extLst>
      <p:ext uri="{BB962C8B-B14F-4D97-AF65-F5344CB8AC3E}">
        <p14:creationId xmlns:p14="http://schemas.microsoft.com/office/powerpoint/2010/main" val="27709397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DBI_b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9812" y="2209800"/>
            <a:ext cx="4065588" cy="424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fld id="{1F597AEA-F634-4E04-B1E3-4A37FE116748}" type="slidenum">
              <a:rPr lang="en-US" smtClean="0"/>
              <a:pPr/>
              <a:t>48</a:t>
            </a:fld>
            <a:endParaRPr lang="en-US"/>
          </a:p>
        </p:txBody>
      </p:sp>
      <p:sp>
        <p:nvSpPr>
          <p:cNvPr id="4" name="Rectangle 3"/>
          <p:cNvSpPr txBox="1">
            <a:spLocks noChangeArrowheads="1"/>
          </p:cNvSpPr>
          <p:nvPr/>
        </p:nvSpPr>
        <p:spPr bwMode="auto">
          <a:xfrm>
            <a:off x="323850" y="4436000"/>
            <a:ext cx="4464050" cy="2117200"/>
          </a:xfrm>
          <a:prstGeom prst="rect">
            <a:avLst/>
          </a:prstGeom>
          <a:solidFill>
            <a:srgbClr val="003399"/>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a:lstStyle/>
          <a:p>
            <a:pPr marL="285750" lvl="1" indent="-285750" eaLnBrk="1" hangingPunct="1">
              <a:lnSpc>
                <a:spcPts val="1500"/>
              </a:lnSpc>
              <a:spcBef>
                <a:spcPct val="20000"/>
              </a:spcBef>
              <a:buFont typeface="Arial" pitchFamily="34" charset="0"/>
              <a:buChar char="•"/>
              <a:defRPr/>
            </a:pPr>
            <a:r>
              <a:rPr lang="pl-PL" sz="1500" dirty="0">
                <a:solidFill>
                  <a:schemeClr val="tx1"/>
                </a:solidFill>
                <a:latin typeface="Arial" pitchFamily="34" charset="0"/>
              </a:rPr>
              <a:t>Wafers brought in contact by 3D-IC fusions techniques (3D-IC bonding) are as rigid as monolithic structures</a:t>
            </a:r>
          </a:p>
          <a:p>
            <a:pPr marL="171450" indent="-171450" eaLnBrk="1" hangingPunct="1">
              <a:lnSpc>
                <a:spcPts val="1500"/>
              </a:lnSpc>
              <a:spcBef>
                <a:spcPct val="20000"/>
              </a:spcBef>
              <a:buFontTx/>
              <a:buChar char="•"/>
              <a:defRPr/>
            </a:pPr>
            <a:r>
              <a:rPr lang="pl-PL" sz="1500" b="0" dirty="0">
                <a:solidFill>
                  <a:schemeClr val="tx1"/>
                </a:solidFill>
                <a:latin typeface="Arial" pitchFamily="34" charset="0"/>
              </a:rPr>
              <a:t>Sensor wafers (chips) can be mechanically processed after bonding (thinning), back implanted and laser anealed to activate doping, thinning can be applied to ROIC wafers too,</a:t>
            </a:r>
            <a:br>
              <a:rPr lang="pl-PL" sz="1500" b="0" dirty="0">
                <a:solidFill>
                  <a:schemeClr val="tx1"/>
                </a:solidFill>
                <a:latin typeface="Arial" pitchFamily="34" charset="0"/>
              </a:rPr>
            </a:br>
            <a:r>
              <a:rPr lang="pl-PL" sz="1500" b="0" dirty="0">
                <a:solidFill>
                  <a:schemeClr val="tx1"/>
                </a:solidFill>
                <a:latin typeface="Arial" pitchFamily="34" charset="0"/>
              </a:rPr>
              <a:t>Reduce multiple scattering effects:</a:t>
            </a:r>
            <a:endParaRPr lang="pl-PL" sz="1500" dirty="0">
              <a:solidFill>
                <a:schemeClr val="tx1"/>
              </a:solidFill>
              <a:latin typeface="Arial" pitchFamily="34" charset="0"/>
            </a:endParaRPr>
          </a:p>
          <a:p>
            <a:pPr marL="171450" lvl="1" indent="-171450" eaLnBrk="1" hangingPunct="1">
              <a:lnSpc>
                <a:spcPts val="1500"/>
              </a:lnSpc>
              <a:spcBef>
                <a:spcPct val="20000"/>
              </a:spcBef>
              <a:buFontTx/>
              <a:buChar char="–"/>
              <a:defRPr/>
            </a:pPr>
            <a:endParaRPr lang="en-US" sz="1500" dirty="0">
              <a:solidFill>
                <a:schemeClr val="tx1"/>
              </a:solidFill>
              <a:latin typeface="Arial" pitchFamily="34" charset="0"/>
            </a:endParaRPr>
          </a:p>
        </p:txBody>
      </p:sp>
      <p:sp>
        <p:nvSpPr>
          <p:cNvPr id="5" name="Text Box 6"/>
          <p:cNvSpPr txBox="1">
            <a:spLocks noChangeArrowheads="1"/>
          </p:cNvSpPr>
          <p:nvPr/>
        </p:nvSpPr>
        <p:spPr bwMode="auto">
          <a:xfrm>
            <a:off x="3810000" y="990600"/>
            <a:ext cx="4779963" cy="387798"/>
          </a:xfrm>
          <a:prstGeom prst="rect">
            <a:avLst/>
          </a:prstGeom>
          <a:noFill/>
          <a:ln w="12700">
            <a:noFill/>
            <a:miter lim="800000"/>
            <a:headEnd type="none" w="sm" len="sm"/>
            <a:tailEnd type="none" w="sm" len="sm"/>
          </a:ln>
          <a:effectLst/>
        </p:spPr>
        <p:txBody>
          <a:bodyPr wrap="square">
            <a:spAutoFit/>
          </a:bodyPr>
          <a:lstStyle/>
          <a:p>
            <a:pPr>
              <a:lnSpc>
                <a:spcPct val="120000"/>
              </a:lnSpc>
              <a:buClr>
                <a:srgbClr val="FF0000"/>
              </a:buClr>
              <a:buFont typeface="Webdings" pitchFamily="18" charset="2"/>
              <a:buNone/>
              <a:defRPr/>
            </a:pPr>
            <a:r>
              <a:rPr lang="en-US" sz="1600" dirty="0" smtClean="0">
                <a:solidFill>
                  <a:schemeClr val="tx1"/>
                </a:solidFill>
                <a:latin typeface="Verdana" pitchFamily="34" charset="0"/>
              </a:rPr>
              <a:t>thinner </a:t>
            </a:r>
            <a:r>
              <a:rPr lang="en-US" sz="1600" dirty="0">
                <a:solidFill>
                  <a:schemeClr val="tx1"/>
                </a:solidFill>
                <a:latin typeface="Verdana" pitchFamily="34" charset="0"/>
              </a:rPr>
              <a:t>and </a:t>
            </a:r>
            <a:r>
              <a:rPr lang="en-US" sz="1600" dirty="0" smtClean="0">
                <a:solidFill>
                  <a:schemeClr val="tx1"/>
                </a:solidFill>
                <a:latin typeface="Verdana" pitchFamily="34" charset="0"/>
              </a:rPr>
              <a:t>more transparent detectors</a:t>
            </a:r>
            <a:endParaRPr lang="pl-PL" sz="1600" dirty="0">
              <a:solidFill>
                <a:schemeClr val="tx1"/>
              </a:solidFill>
              <a:latin typeface="Verdana"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r="23334"/>
          <a:stretch>
            <a:fillRect/>
          </a:stretch>
        </p:blipFill>
        <p:spPr bwMode="auto">
          <a:xfrm>
            <a:off x="76200" y="1265237"/>
            <a:ext cx="2917880" cy="309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3048000" y="2590800"/>
            <a:ext cx="1725612" cy="1743820"/>
          </a:xfrm>
          <a:prstGeom prst="rect">
            <a:avLst/>
          </a:prstGeom>
          <a:solidFill>
            <a:srgbClr val="003399"/>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a:lstStyle/>
          <a:p>
            <a:pPr eaLnBrk="1" hangingPunct="1">
              <a:lnSpc>
                <a:spcPts val="1600"/>
              </a:lnSpc>
              <a:spcBef>
                <a:spcPct val="20000"/>
              </a:spcBef>
              <a:buFontTx/>
              <a:buChar char="•"/>
              <a:defRPr/>
            </a:pPr>
            <a:r>
              <a:rPr lang="en-US" sz="1500" b="0" dirty="0" smtClean="0">
                <a:solidFill>
                  <a:schemeClr val="tx1"/>
                </a:solidFill>
                <a:latin typeface="Arial" pitchFamily="34" charset="0"/>
              </a:rPr>
              <a:t>  </a:t>
            </a:r>
            <a:r>
              <a:rPr lang="pl-PL" sz="1500" b="0" dirty="0" smtClean="0">
                <a:solidFill>
                  <a:schemeClr val="tx1"/>
                </a:solidFill>
                <a:latin typeface="Arial" pitchFamily="34" charset="0"/>
              </a:rPr>
              <a:t>Shearing </a:t>
            </a:r>
            <a:r>
              <a:rPr lang="pl-PL" sz="1500" b="0" dirty="0">
                <a:solidFill>
                  <a:schemeClr val="tx1"/>
                </a:solidFill>
                <a:latin typeface="Arial" pitchFamily="34" charset="0"/>
              </a:rPr>
              <a:t>forces present </a:t>
            </a:r>
            <a:r>
              <a:rPr lang="pl-PL" sz="1500" b="0" dirty="0" smtClean="0">
                <a:solidFill>
                  <a:schemeClr val="tx1"/>
                </a:solidFill>
                <a:latin typeface="Arial" pitchFamily="34" charset="0"/>
              </a:rPr>
              <a:t>at</a:t>
            </a:r>
            <a:r>
              <a:rPr lang="en-US" sz="1500" b="0" dirty="0" smtClean="0">
                <a:solidFill>
                  <a:schemeClr val="tx1"/>
                </a:solidFill>
                <a:latin typeface="Arial" pitchFamily="34" charset="0"/>
              </a:rPr>
              <a:t>:</a:t>
            </a:r>
            <a:r>
              <a:rPr lang="pl-PL" sz="1500" b="0" dirty="0" smtClean="0">
                <a:solidFill>
                  <a:schemeClr val="tx1"/>
                </a:solidFill>
                <a:latin typeface="Arial" pitchFamily="34" charset="0"/>
              </a:rPr>
              <a:t> grinding</a:t>
            </a:r>
            <a:r>
              <a:rPr lang="en-US" sz="1500" b="0" dirty="0">
                <a:solidFill>
                  <a:schemeClr val="tx1"/>
                </a:solidFill>
                <a:latin typeface="Arial" pitchFamily="34" charset="0"/>
              </a:rPr>
              <a:t> </a:t>
            </a:r>
            <a:r>
              <a:rPr lang="pl-PL" sz="1500" b="0" dirty="0" smtClean="0">
                <a:solidFill>
                  <a:schemeClr val="tx1"/>
                </a:solidFill>
                <a:latin typeface="Arial" pitchFamily="34" charset="0"/>
              </a:rPr>
              <a:t>(thinning)</a:t>
            </a:r>
            <a:r>
              <a:rPr lang="en-US" sz="1500" b="0" dirty="0" smtClean="0">
                <a:solidFill>
                  <a:schemeClr val="tx1"/>
                </a:solidFill>
                <a:latin typeface="Arial" pitchFamily="34" charset="0"/>
              </a:rPr>
              <a:t> and</a:t>
            </a:r>
            <a:r>
              <a:rPr lang="pl-PL" sz="1500" b="0" dirty="0" smtClean="0">
                <a:solidFill>
                  <a:schemeClr val="tx1"/>
                </a:solidFill>
                <a:latin typeface="Arial" pitchFamily="34" charset="0"/>
              </a:rPr>
              <a:t> </a:t>
            </a:r>
            <a:r>
              <a:rPr lang="pl-PL" sz="1500" b="0" dirty="0">
                <a:solidFill>
                  <a:schemeClr val="tx1"/>
                </a:solidFill>
                <a:latin typeface="Arial" pitchFamily="34" charset="0"/>
              </a:rPr>
              <a:t>separation from handle wafer are deadly for bump bonded structures  </a:t>
            </a:r>
            <a:endParaRPr lang="en-US" sz="1500" b="0" dirty="0">
              <a:solidFill>
                <a:schemeClr val="tx1"/>
              </a:solidFill>
              <a:latin typeface="Arial" pitchFamily="34" charset="0"/>
            </a:endParaRPr>
          </a:p>
        </p:txBody>
      </p:sp>
      <p:sp>
        <p:nvSpPr>
          <p:cNvPr id="10" name="Rectangle 3"/>
          <p:cNvSpPr txBox="1">
            <a:spLocks noChangeArrowheads="1"/>
          </p:cNvSpPr>
          <p:nvPr/>
        </p:nvSpPr>
        <p:spPr bwMode="auto">
          <a:xfrm>
            <a:off x="3352800" y="1295400"/>
            <a:ext cx="5467350" cy="1006027"/>
          </a:xfrm>
          <a:prstGeom prst="rect">
            <a:avLst/>
          </a:prstGeom>
          <a:solidFill>
            <a:srgbClr val="003399"/>
          </a:solidFill>
          <a:ln>
            <a:solidFill>
              <a:srgbClr val="FF3300"/>
            </a:solidFill>
            <a:headEnd/>
            <a:tailEnd/>
          </a:ln>
        </p:spPr>
        <p:style>
          <a:lnRef idx="2">
            <a:schemeClr val="accent1"/>
          </a:lnRef>
          <a:fillRef idx="1">
            <a:schemeClr val="lt1"/>
          </a:fillRef>
          <a:effectRef idx="0">
            <a:schemeClr val="accent1"/>
          </a:effectRef>
          <a:fontRef idx="minor">
            <a:schemeClr val="dk1"/>
          </a:fontRef>
        </p:style>
        <p:txBody>
          <a:bodyPr/>
          <a:lstStyle/>
          <a:p>
            <a:pPr marL="119063" lvl="1" indent="-119063" eaLnBrk="1" hangingPunct="1">
              <a:lnSpc>
                <a:spcPts val="1700"/>
              </a:lnSpc>
              <a:spcBef>
                <a:spcPct val="20000"/>
              </a:spcBef>
              <a:buFont typeface="Arial" pitchFamily="34" charset="0"/>
              <a:buChar char="•"/>
              <a:defRPr/>
            </a:pPr>
            <a:r>
              <a:rPr lang="pl-PL" sz="1600" dirty="0">
                <a:solidFill>
                  <a:schemeClr val="tx1"/>
                </a:solidFill>
                <a:latin typeface="Arial" pitchFamily="34" charset="0"/>
              </a:rPr>
              <a:t>Classical </a:t>
            </a:r>
            <a:r>
              <a:rPr lang="en-US" sz="1600" dirty="0" err="1" smtClean="0">
                <a:solidFill>
                  <a:schemeClr val="tx1"/>
                </a:solidFill>
                <a:latin typeface="Arial" pitchFamily="34" charset="0"/>
              </a:rPr>
              <a:t>SnPb</a:t>
            </a:r>
            <a:r>
              <a:rPr lang="pl-PL" sz="1600" dirty="0" smtClean="0">
                <a:solidFill>
                  <a:schemeClr val="tx1"/>
                </a:solidFill>
                <a:latin typeface="Arial" pitchFamily="34" charset="0"/>
              </a:rPr>
              <a:t> </a:t>
            </a:r>
            <a:r>
              <a:rPr lang="pl-PL" sz="1600" dirty="0">
                <a:solidFill>
                  <a:schemeClr val="tx1"/>
                </a:solidFill>
                <a:latin typeface="Arial" pitchFamily="34" charset="0"/>
              </a:rPr>
              <a:t>or </a:t>
            </a:r>
            <a:r>
              <a:rPr lang="en-US" sz="1600" dirty="0" smtClean="0">
                <a:solidFill>
                  <a:schemeClr val="tx1"/>
                </a:solidFill>
                <a:latin typeface="Arial" pitchFamily="34" charset="0"/>
              </a:rPr>
              <a:t>In</a:t>
            </a:r>
            <a:r>
              <a:rPr lang="pl-PL" sz="1600" dirty="0" smtClean="0">
                <a:solidFill>
                  <a:schemeClr val="tx1"/>
                </a:solidFill>
                <a:latin typeface="Arial" pitchFamily="34" charset="0"/>
              </a:rPr>
              <a:t> </a:t>
            </a:r>
            <a:r>
              <a:rPr lang="pl-PL" sz="1600" dirty="0">
                <a:solidFill>
                  <a:schemeClr val="tx1"/>
                </a:solidFill>
                <a:latin typeface="Arial" pitchFamily="34" charset="0"/>
              </a:rPr>
              <a:t>bump bonding do not provide enough mechanical rigidity for post-processing </a:t>
            </a:r>
          </a:p>
          <a:p>
            <a:pPr marL="171450" indent="-171450" eaLnBrk="1" hangingPunct="1">
              <a:lnSpc>
                <a:spcPts val="1700"/>
              </a:lnSpc>
              <a:spcBef>
                <a:spcPct val="20000"/>
              </a:spcBef>
              <a:buFontTx/>
              <a:buChar char="•"/>
              <a:defRPr/>
            </a:pPr>
            <a:r>
              <a:rPr lang="pl-PL" sz="1600" b="0" dirty="0">
                <a:solidFill>
                  <a:schemeClr val="tx1"/>
                </a:solidFill>
                <a:latin typeface="Arial" pitchFamily="34" charset="0"/>
              </a:rPr>
              <a:t>Thinning of wafers prior to bonding does not hold due to handling issues; use of handle wafers is required </a:t>
            </a:r>
            <a:endParaRPr lang="en-US" sz="1600" b="0" dirty="0">
              <a:solidFill>
                <a:schemeClr val="tx1"/>
              </a:solidFill>
              <a:latin typeface="Arial" pitchFamily="34" charset="0"/>
            </a:endParaRPr>
          </a:p>
        </p:txBody>
      </p:sp>
      <p:sp>
        <p:nvSpPr>
          <p:cNvPr id="11"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12" name="Title 3"/>
          <p:cNvSpPr>
            <a:spLocks/>
          </p:cNvSpPr>
          <p:nvPr/>
        </p:nvSpPr>
        <p:spPr bwMode="auto">
          <a:xfrm>
            <a:off x="228600" y="228600"/>
            <a:ext cx="859155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a:solidFill>
                  <a:srgbClr val="00FF00"/>
                </a:solidFill>
              </a:rPr>
              <a:t>B</a:t>
            </a:r>
            <a:r>
              <a:rPr lang="en-US" dirty="0" smtClean="0">
                <a:solidFill>
                  <a:srgbClr val="00FF00"/>
                </a:solidFill>
              </a:rPr>
              <a:t>eneficial aspects of 3D technology for detectors</a:t>
            </a:r>
            <a:endParaRPr lang="en-US" dirty="0">
              <a:solidFill>
                <a:srgbClr val="FFFF00"/>
              </a:solidFill>
            </a:endParaRPr>
          </a:p>
        </p:txBody>
      </p:sp>
      <p:sp>
        <p:nvSpPr>
          <p:cNvPr id="13" name="Content Placeholder 2"/>
          <p:cNvSpPr txBox="1">
            <a:spLocks/>
          </p:cNvSpPr>
          <p:nvPr/>
        </p:nvSpPr>
        <p:spPr bwMode="auto">
          <a:xfrm>
            <a:off x="533400" y="685800"/>
            <a:ext cx="7978775" cy="342900"/>
          </a:xfrm>
          <a:prstGeom prst="rect">
            <a:avLst/>
          </a:prstGeom>
          <a:solidFill>
            <a:schemeClr val="bg1"/>
          </a:solidFill>
          <a:ln>
            <a:noFill/>
          </a:ln>
          <a:extLst>
            <a:ext uri="{91240B29-F687-4F45-9708-019B960494DF}">
              <a14:hiddenLine xmlns:a14="http://schemas.microsoft.com/office/drawing/2010/main" w="25400">
                <a:solidFill>
                  <a:srgbClr val="FF0000"/>
                </a:solidFill>
                <a:miter lim="800000"/>
                <a:headEnd/>
                <a:tailEnd/>
              </a14:hiddenLine>
            </a:ext>
          </a:extLst>
        </p:spPr>
        <p:txBody>
          <a:bodyPr lIns="0" tIns="0" rIns="0" bIns="0"/>
          <a:lstStyle>
            <a:lvl1pPr defTabSz="4168775" eaLnBrk="0" hangingPunct="0">
              <a:defRPr sz="2400">
                <a:solidFill>
                  <a:schemeClr val="tx1"/>
                </a:solidFill>
                <a:latin typeface="Arial" charset="0"/>
                <a:ea typeface="ＭＳ Ｐゴシック" charset="-128"/>
              </a:defRPr>
            </a:lvl1pPr>
            <a:lvl2pPr marL="742950" indent="-285750" defTabSz="4168775" eaLnBrk="0" hangingPunct="0">
              <a:defRPr sz="2400">
                <a:solidFill>
                  <a:schemeClr val="tx1"/>
                </a:solidFill>
                <a:latin typeface="Arial" charset="0"/>
                <a:ea typeface="ＭＳ Ｐゴシック" charset="-128"/>
              </a:defRPr>
            </a:lvl2pPr>
            <a:lvl3pPr marL="1143000" indent="-228600" defTabSz="4168775" eaLnBrk="0" hangingPunct="0">
              <a:defRPr sz="2400">
                <a:solidFill>
                  <a:schemeClr val="tx1"/>
                </a:solidFill>
                <a:latin typeface="Arial" charset="0"/>
                <a:ea typeface="ＭＳ Ｐゴシック" charset="-128"/>
              </a:defRPr>
            </a:lvl3pPr>
            <a:lvl4pPr marL="1600200" indent="-228600" defTabSz="4168775" eaLnBrk="0" hangingPunct="0">
              <a:defRPr sz="2400">
                <a:solidFill>
                  <a:schemeClr val="tx1"/>
                </a:solidFill>
                <a:latin typeface="Arial" charset="0"/>
                <a:ea typeface="ＭＳ Ｐゴシック" charset="-128"/>
              </a:defRPr>
            </a:lvl4pPr>
            <a:lvl5pPr marL="2057400" indent="-228600" defTabSz="4168775" eaLnBrk="0" hangingPunct="0">
              <a:defRPr sz="2400">
                <a:solidFill>
                  <a:schemeClr val="tx1"/>
                </a:solidFill>
                <a:latin typeface="Arial" charset="0"/>
                <a:ea typeface="ＭＳ Ｐゴシック" charset="-128"/>
              </a:defRPr>
            </a:lvl5pPr>
            <a:lvl6pPr marL="2514600" indent="-228600" algn="r" defTabSz="4168775"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168775"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168775"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168775"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buClrTx/>
              <a:buSzTx/>
            </a:pPr>
            <a:r>
              <a:rPr lang="en-US" sz="1800" b="0" dirty="0" smtClean="0">
                <a:solidFill>
                  <a:srgbClr val="FFFF00"/>
                </a:solidFill>
                <a:latin typeface="Calibri" pitchFamily="34" charset="0"/>
              </a:rPr>
              <a:t>Bump-bonding vs. fusion bonding (DBI®, SLID, or metal thermo-compression bonding)</a:t>
            </a:r>
            <a:endParaRPr lang="en-US" sz="1800" b="0" dirty="0" smtClean="0">
              <a:latin typeface="Calibri" pitchFamily="34" charset="0"/>
            </a:endParaRPr>
          </a:p>
        </p:txBody>
      </p:sp>
      <p:graphicFrame>
        <p:nvGraphicFramePr>
          <p:cNvPr id="7" name="Object 2"/>
          <p:cNvGraphicFramePr>
            <a:graphicFrameLocks noChangeAspect="1"/>
          </p:cNvGraphicFramePr>
          <p:nvPr>
            <p:extLst>
              <p:ext uri="{D42A27DB-BD31-4B8C-83A1-F6EECF244321}">
                <p14:modId xmlns:p14="http://schemas.microsoft.com/office/powerpoint/2010/main" val="3018624947"/>
              </p:ext>
            </p:extLst>
          </p:nvPr>
        </p:nvGraphicFramePr>
        <p:xfrm>
          <a:off x="533400" y="6008687"/>
          <a:ext cx="3387725" cy="544513"/>
        </p:xfrm>
        <a:graphic>
          <a:graphicData uri="http://schemas.openxmlformats.org/presentationml/2006/ole">
            <mc:AlternateContent xmlns:mc="http://schemas.openxmlformats.org/markup-compatibility/2006">
              <mc:Choice xmlns:v="urn:schemas-microsoft-com:vml" Requires="v">
                <p:oleObj spid="_x0000_s46241" name="Equation" r:id="rId5" imgW="2603160" imgH="419040" progId="Equation.3">
                  <p:embed/>
                </p:oleObj>
              </mc:Choice>
              <mc:Fallback>
                <p:oleObj name="Equation" r:id="rId5" imgW="2603160" imgH="419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6008687"/>
                        <a:ext cx="3387725" cy="544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872491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4" descr="DBI_b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3165475"/>
            <a:ext cx="324167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748" name="Object 4"/>
          <p:cNvGraphicFramePr>
            <a:graphicFrameLocks noChangeAspect="1"/>
          </p:cNvGraphicFramePr>
          <p:nvPr/>
        </p:nvGraphicFramePr>
        <p:xfrm>
          <a:off x="250825" y="981075"/>
          <a:ext cx="4402138" cy="2322513"/>
        </p:xfrm>
        <a:graphic>
          <a:graphicData uri="http://schemas.openxmlformats.org/presentationml/2006/ole">
            <mc:AlternateContent xmlns:mc="http://schemas.openxmlformats.org/markup-compatibility/2006">
              <mc:Choice xmlns:v="urn:schemas-microsoft-com:vml" Requires="v">
                <p:oleObj spid="_x0000_s31971" name="Document" r:id="rId4" imgW="15164007" imgH="8001124" progId="Word.Document.8">
                  <p:embed/>
                </p:oleObj>
              </mc:Choice>
              <mc:Fallback>
                <p:oleObj name="Document" r:id="rId4" imgW="15164007" imgH="8001124"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981075"/>
                        <a:ext cx="4402138"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1749" name="Picture 5" descr="3D_wafer_to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0" y="2763838"/>
            <a:ext cx="4646613" cy="3484562"/>
          </a:xfrm>
          <a:prstGeom prst="rect">
            <a:avLst/>
          </a:prstGeom>
          <a:noFill/>
          <a:extLst>
            <a:ext uri="{909E8E84-426E-40DD-AFC4-6F175D3DCCD1}">
              <a14:hiddenFill xmlns:a14="http://schemas.microsoft.com/office/drawing/2010/main">
                <a:solidFill>
                  <a:srgbClr val="FFFFFF"/>
                </a:solidFill>
              </a14:hiddenFill>
            </a:ext>
          </a:extLst>
        </p:spPr>
      </p:pic>
      <p:sp>
        <p:nvSpPr>
          <p:cNvPr id="31751" name="Oval 7"/>
          <p:cNvSpPr>
            <a:spLocks noChangeArrowheads="1"/>
          </p:cNvSpPr>
          <p:nvPr/>
        </p:nvSpPr>
        <p:spPr bwMode="auto">
          <a:xfrm>
            <a:off x="1404938" y="2133600"/>
            <a:ext cx="503237" cy="287338"/>
          </a:xfrm>
          <a:prstGeom prst="ellipse">
            <a:avLst/>
          </a:prstGeom>
          <a:noFill/>
          <a:ln w="31750">
            <a:solidFill>
              <a:srgbClr val="FF0000"/>
            </a:solidFill>
            <a:round/>
            <a:headEnd type="none" w="sm" len="sm"/>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2" name="Line 8"/>
          <p:cNvSpPr>
            <a:spLocks noChangeShapeType="1"/>
          </p:cNvSpPr>
          <p:nvPr/>
        </p:nvSpPr>
        <p:spPr bwMode="auto">
          <a:xfrm>
            <a:off x="1692275" y="2420938"/>
            <a:ext cx="358775" cy="2808287"/>
          </a:xfrm>
          <a:prstGeom prst="line">
            <a:avLst/>
          </a:prstGeom>
          <a:noFill/>
          <a:ln w="31750">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 name="Line 9"/>
          <p:cNvSpPr>
            <a:spLocks noChangeShapeType="1"/>
          </p:cNvSpPr>
          <p:nvPr/>
        </p:nvSpPr>
        <p:spPr bwMode="auto">
          <a:xfrm flipH="1">
            <a:off x="3203575" y="5334000"/>
            <a:ext cx="2511425" cy="758825"/>
          </a:xfrm>
          <a:prstGeom prst="line">
            <a:avLst/>
          </a:prstGeom>
          <a:noFill/>
          <a:ln w="31750">
            <a:solidFill>
              <a:srgbClr val="FF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 name="Oval 10"/>
          <p:cNvSpPr>
            <a:spLocks noChangeArrowheads="1"/>
          </p:cNvSpPr>
          <p:nvPr/>
        </p:nvSpPr>
        <p:spPr bwMode="auto">
          <a:xfrm>
            <a:off x="5715000" y="5029200"/>
            <a:ext cx="503238" cy="431800"/>
          </a:xfrm>
          <a:prstGeom prst="ellipse">
            <a:avLst/>
          </a:prstGeom>
          <a:noFill/>
          <a:ln w="31750">
            <a:solidFill>
              <a:srgbClr val="FF0000"/>
            </a:solidFill>
            <a:round/>
            <a:headEnd type="none" w="sm" len="sm"/>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5" name="TextBox 5"/>
          <p:cNvSpPr txBox="1">
            <a:spLocks noChangeArrowheads="1"/>
          </p:cNvSpPr>
          <p:nvPr/>
        </p:nvSpPr>
        <p:spPr bwMode="auto">
          <a:xfrm>
            <a:off x="3962400" y="2362200"/>
            <a:ext cx="3733800" cy="54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 typeface="Arial" charset="0"/>
              <a:buNone/>
            </a:pPr>
            <a:r>
              <a:rPr lang="pl-PL" sz="1800" b="0">
                <a:latin typeface="Calibri" pitchFamily="34" charset="0"/>
              </a:rPr>
              <a:t>Direct Bonding Interconnect (DBI®) by Ziptronix </a:t>
            </a:r>
            <a:r>
              <a:rPr lang="en-US" sz="1800" b="0">
                <a:latin typeface="Calibri" pitchFamily="34" charset="0"/>
              </a:rPr>
              <a:t>oxide-oxide</a:t>
            </a:r>
            <a:r>
              <a:rPr lang="pl-PL" sz="1800" b="0">
                <a:latin typeface="Calibri" pitchFamily="34" charset="0"/>
              </a:rPr>
              <a:t> W-W</a:t>
            </a:r>
            <a:r>
              <a:rPr lang="en-US" sz="1800" b="0">
                <a:latin typeface="Calibri" pitchFamily="34" charset="0"/>
              </a:rPr>
              <a:t> bonding</a:t>
            </a:r>
          </a:p>
        </p:txBody>
      </p:sp>
      <p:sp>
        <p:nvSpPr>
          <p:cNvPr id="31758" name="TextBox 8"/>
          <p:cNvSpPr txBox="1">
            <a:spLocks noChangeArrowheads="1"/>
          </p:cNvSpPr>
          <p:nvPr/>
        </p:nvSpPr>
        <p:spPr bwMode="auto">
          <a:xfrm rot="-1174707">
            <a:off x="2411413" y="2636838"/>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ctr" eaLnBrk="1" hangingPunct="1">
              <a:spcBef>
                <a:spcPct val="0"/>
              </a:spcBef>
              <a:buClrTx/>
              <a:buSzTx/>
              <a:buFontTx/>
              <a:buNone/>
            </a:pPr>
            <a:r>
              <a:rPr lang="pl-PL" sz="1600">
                <a:solidFill>
                  <a:srgbClr val="FF0000"/>
                </a:solidFill>
                <a:latin typeface="Tahoma" pitchFamily="34" charset="0"/>
                <a:ea typeface="ヒラギノ角ゴ ProN W3"/>
                <a:cs typeface="ヒラギノ角ゴ ProN W3"/>
                <a:sym typeface="Arial" charset="0"/>
              </a:rPr>
              <a:t>VIPIC </a:t>
            </a:r>
            <a:endParaRPr lang="en-US" sz="1600">
              <a:solidFill>
                <a:srgbClr val="FF0000"/>
              </a:solidFill>
              <a:latin typeface="Tahoma" pitchFamily="34" charset="0"/>
              <a:ea typeface="ヒラギノ角ゴ ProN W3"/>
              <a:cs typeface="ヒラギノ角ゴ ProN W3"/>
              <a:sym typeface="Arial" charset="0"/>
            </a:endParaRPr>
          </a:p>
        </p:txBody>
      </p:sp>
      <p:sp>
        <p:nvSpPr>
          <p:cNvPr id="31763" name="Title 4"/>
          <p:cNvSpPr>
            <a:spLocks/>
          </p:cNvSpPr>
          <p:nvPr/>
        </p:nvSpPr>
        <p:spPr bwMode="auto">
          <a:xfrm>
            <a:off x="3962400" y="2971800"/>
            <a:ext cx="3886200" cy="304800"/>
          </a:xfrm>
          <a:prstGeom prst="rect">
            <a:avLst/>
          </a:prstGeom>
          <a:solidFill>
            <a:schemeClr val="bg1">
              <a:alpha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1200" b="0" dirty="0"/>
              <a:t>Collaborative </a:t>
            </a:r>
            <a:r>
              <a:rPr lang="en-US" sz="1200" b="0" dirty="0" smtClean="0"/>
              <a:t>effort: </a:t>
            </a:r>
            <a:r>
              <a:rPr lang="en-US" sz="1200" b="0" dirty="0"/>
              <a:t>FNAL </a:t>
            </a:r>
            <a:r>
              <a:rPr lang="en-US" sz="1200" b="0" dirty="0" smtClean="0"/>
              <a:t>- </a:t>
            </a:r>
            <a:r>
              <a:rPr lang="en-US" sz="1200" b="0" dirty="0"/>
              <a:t>BNL </a:t>
            </a:r>
            <a:r>
              <a:rPr lang="en-US" sz="1200" b="0" dirty="0" smtClean="0"/>
              <a:t>- </a:t>
            </a:r>
            <a:r>
              <a:rPr lang="en-US" sz="1200" b="0" dirty="0"/>
              <a:t>AGH-UST</a:t>
            </a:r>
            <a:r>
              <a:rPr lang="pl-PL" sz="1200" b="0" dirty="0"/>
              <a:t> (Poland)</a:t>
            </a:r>
            <a:r>
              <a:rPr lang="en-US" sz="1200" b="0" dirty="0"/>
              <a:t> </a:t>
            </a:r>
          </a:p>
        </p:txBody>
      </p:sp>
      <p:sp>
        <p:nvSpPr>
          <p:cNvPr id="31764"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55D6C6D9-0425-4FC7-9E45-FD8549B1D616}" type="slidenum">
              <a:rPr lang="en-US" sz="1200" b="0">
                <a:solidFill>
                  <a:srgbClr val="FFFFFF"/>
                </a:solidFill>
              </a:rPr>
              <a:pPr algn="l" eaLnBrk="1" hangingPunct="1">
                <a:spcBef>
                  <a:spcPct val="0"/>
                </a:spcBef>
                <a:buClrTx/>
                <a:buSzTx/>
                <a:buFontTx/>
                <a:buNone/>
              </a:pPr>
              <a:t>49</a:t>
            </a:fld>
            <a:endParaRPr lang="en-US" sz="1200" b="0">
              <a:solidFill>
                <a:srgbClr val="FFFFFF"/>
              </a:solidFill>
            </a:endParaRPr>
          </a:p>
        </p:txBody>
      </p:sp>
      <p:sp>
        <p:nvSpPr>
          <p:cNvPr id="17"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20" name="Content Placeholder 2"/>
          <p:cNvSpPr txBox="1">
            <a:spLocks/>
          </p:cNvSpPr>
          <p:nvPr/>
        </p:nvSpPr>
        <p:spPr bwMode="auto">
          <a:xfrm>
            <a:off x="533400" y="304800"/>
            <a:ext cx="7978775" cy="609600"/>
          </a:xfrm>
          <a:prstGeom prst="rect">
            <a:avLst/>
          </a:prstGeom>
          <a:solidFill>
            <a:schemeClr val="bg1"/>
          </a:solidFill>
          <a:ln>
            <a:noFill/>
          </a:ln>
          <a:extLst>
            <a:ext uri="{91240B29-F687-4F45-9708-019B960494DF}">
              <a14:hiddenLine xmlns:a14="http://schemas.microsoft.com/office/drawing/2010/main" w="25400">
                <a:solidFill>
                  <a:srgbClr val="FF0000"/>
                </a:solidFill>
                <a:miter lim="800000"/>
                <a:headEnd/>
                <a:tailEnd/>
              </a14:hiddenLine>
            </a:ext>
          </a:extLst>
        </p:spPr>
        <p:txBody>
          <a:bodyPr lIns="0" tIns="0" rIns="0" bIns="0"/>
          <a:lstStyle>
            <a:lvl1pPr defTabSz="4168775" eaLnBrk="0" hangingPunct="0">
              <a:defRPr sz="2400">
                <a:solidFill>
                  <a:schemeClr val="tx1"/>
                </a:solidFill>
                <a:latin typeface="Arial" charset="0"/>
                <a:ea typeface="ＭＳ Ｐゴシック" charset="-128"/>
              </a:defRPr>
            </a:lvl1pPr>
            <a:lvl2pPr marL="742950" indent="-285750" defTabSz="4168775" eaLnBrk="0" hangingPunct="0">
              <a:defRPr sz="2400">
                <a:solidFill>
                  <a:schemeClr val="tx1"/>
                </a:solidFill>
                <a:latin typeface="Arial" charset="0"/>
                <a:ea typeface="ＭＳ Ｐゴシック" charset="-128"/>
              </a:defRPr>
            </a:lvl2pPr>
            <a:lvl3pPr marL="1143000" indent="-228600" defTabSz="4168775" eaLnBrk="0" hangingPunct="0">
              <a:defRPr sz="2400">
                <a:solidFill>
                  <a:schemeClr val="tx1"/>
                </a:solidFill>
                <a:latin typeface="Arial" charset="0"/>
                <a:ea typeface="ＭＳ Ｐゴシック" charset="-128"/>
              </a:defRPr>
            </a:lvl3pPr>
            <a:lvl4pPr marL="1600200" indent="-228600" defTabSz="4168775" eaLnBrk="0" hangingPunct="0">
              <a:defRPr sz="2400">
                <a:solidFill>
                  <a:schemeClr val="tx1"/>
                </a:solidFill>
                <a:latin typeface="Arial" charset="0"/>
                <a:ea typeface="ＭＳ Ｐゴシック" charset="-128"/>
              </a:defRPr>
            </a:lvl4pPr>
            <a:lvl5pPr marL="2057400" indent="-228600" defTabSz="4168775" eaLnBrk="0" hangingPunct="0">
              <a:defRPr sz="2400">
                <a:solidFill>
                  <a:schemeClr val="tx1"/>
                </a:solidFill>
                <a:latin typeface="Arial" charset="0"/>
                <a:ea typeface="ＭＳ Ｐゴシック" charset="-128"/>
              </a:defRPr>
            </a:lvl5pPr>
            <a:lvl6pPr marL="2514600" indent="-228600" algn="r" defTabSz="4168775"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168775"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168775"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168775"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buClrTx/>
              <a:buSzTx/>
            </a:pPr>
            <a:r>
              <a:rPr lang="en-US" sz="1800" b="0" dirty="0" smtClean="0">
                <a:solidFill>
                  <a:srgbClr val="FFFF00"/>
                </a:solidFill>
                <a:latin typeface="Calibri" pitchFamily="34" charset="0"/>
              </a:rPr>
              <a:t>Strategic development: 4 side </a:t>
            </a:r>
            <a:r>
              <a:rPr lang="en-US" sz="1800" b="0" dirty="0" err="1" smtClean="0">
                <a:solidFill>
                  <a:srgbClr val="FFFF00"/>
                </a:solidFill>
                <a:latin typeface="Calibri" pitchFamily="34" charset="0"/>
              </a:rPr>
              <a:t>buttable</a:t>
            </a:r>
            <a:r>
              <a:rPr lang="en-US" sz="1800" b="0" dirty="0" smtClean="0">
                <a:solidFill>
                  <a:srgbClr val="FFFF00"/>
                </a:solidFill>
                <a:latin typeface="Calibri" pitchFamily="34" charset="0"/>
              </a:rPr>
              <a:t>, dead-area-free detectors for applications ranging from X-ray, visible, IR imaging</a:t>
            </a:r>
            <a:r>
              <a:rPr lang="en-US" sz="1800" b="0" dirty="0">
                <a:solidFill>
                  <a:srgbClr val="FFFF00"/>
                </a:solidFill>
                <a:latin typeface="Calibri" pitchFamily="34" charset="0"/>
              </a:rPr>
              <a:t> </a:t>
            </a:r>
            <a:r>
              <a:rPr lang="en-US" sz="1800" b="0" dirty="0" smtClean="0">
                <a:solidFill>
                  <a:srgbClr val="FFFF00"/>
                </a:solidFill>
                <a:latin typeface="Calibri" pitchFamily="34" charset="0"/>
              </a:rPr>
              <a:t>to classical tracking</a:t>
            </a:r>
            <a:br>
              <a:rPr lang="en-US" sz="1800" b="0" dirty="0" smtClean="0">
                <a:solidFill>
                  <a:srgbClr val="FFFF00"/>
                </a:solidFill>
                <a:latin typeface="Calibri" pitchFamily="34" charset="0"/>
              </a:rPr>
            </a:br>
            <a:r>
              <a:rPr lang="en-US" sz="1800" b="0" dirty="0" smtClean="0">
                <a:solidFill>
                  <a:srgbClr val="FFFF00"/>
                </a:solidFill>
                <a:latin typeface="Calibri" pitchFamily="34" charset="0"/>
              </a:rPr>
              <a:t>  </a:t>
            </a:r>
            <a:endParaRPr lang="en-US" sz="1800" b="0" dirty="0" smtClean="0">
              <a:latin typeface="Calibri" pitchFamily="34" charset="0"/>
            </a:endParaRPr>
          </a:p>
        </p:txBody>
      </p:sp>
      <p:sp>
        <p:nvSpPr>
          <p:cNvPr id="21" name="Rectangle 5"/>
          <p:cNvSpPr>
            <a:spLocks noChangeArrowheads="1"/>
          </p:cNvSpPr>
          <p:nvPr/>
        </p:nvSpPr>
        <p:spPr bwMode="auto">
          <a:xfrm>
            <a:off x="4343400" y="6019800"/>
            <a:ext cx="4570413" cy="486567"/>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pPr>
            <a:r>
              <a:rPr lang="en-US" sz="1400" dirty="0" smtClean="0"/>
              <a:t>Sensor</a:t>
            </a:r>
            <a:r>
              <a:rPr lang="en-US" sz="1400" dirty="0" smtClean="0"/>
              <a:t> wafer for 3D pixel chips from the MPW run</a:t>
            </a:r>
            <a:r>
              <a:rPr lang="pl-PL" sz="1400" dirty="0" smtClean="0"/>
              <a:t> </a:t>
            </a:r>
            <a:br>
              <a:rPr lang="pl-PL" sz="1400" dirty="0" smtClean="0"/>
            </a:br>
            <a:r>
              <a:rPr lang="pl-PL" sz="1400" dirty="0" smtClean="0"/>
              <a:t>(designed at Fermilab fabbed at BNL</a:t>
            </a:r>
            <a:r>
              <a:rPr lang="en-US" sz="1400" dirty="0" smtClean="0"/>
              <a:t>), </a:t>
            </a:r>
          </a:p>
        </p:txBody>
      </p:sp>
      <p:sp>
        <p:nvSpPr>
          <p:cNvPr id="22" name="Rectangle 3"/>
          <p:cNvSpPr txBox="1">
            <a:spLocks noChangeArrowheads="1"/>
          </p:cNvSpPr>
          <p:nvPr/>
        </p:nvSpPr>
        <p:spPr bwMode="auto">
          <a:xfrm>
            <a:off x="4725987" y="1028700"/>
            <a:ext cx="4265613" cy="1316877"/>
          </a:xfrm>
          <a:prstGeom prst="rect">
            <a:avLst/>
          </a:prstGeom>
          <a:solidFill>
            <a:srgbClr val="003399"/>
          </a:solidFill>
          <a:ln>
            <a:solidFill>
              <a:srgbClr val="FF3300"/>
            </a:solidFill>
            <a:headEnd/>
            <a:tailEnd/>
          </a:ln>
        </p:spPr>
        <p:style>
          <a:lnRef idx="2">
            <a:schemeClr val="accent1"/>
          </a:lnRef>
          <a:fillRef idx="1">
            <a:schemeClr val="lt1"/>
          </a:fillRef>
          <a:effectRef idx="0">
            <a:schemeClr val="accent1"/>
          </a:effectRef>
          <a:fontRef idx="minor">
            <a:schemeClr val="dk1"/>
          </a:fontRef>
        </p:style>
        <p:txBody>
          <a:bodyPr/>
          <a:lstStyle/>
          <a:p>
            <a:pPr marL="285750" indent="-285750" algn="l">
              <a:spcBef>
                <a:spcPts val="0"/>
              </a:spcBef>
              <a:buFont typeface="Arial" pitchFamily="34" charset="0"/>
              <a:buChar char="•"/>
            </a:pPr>
            <a:r>
              <a:rPr lang="en-US" sz="1600" b="0" dirty="0" smtClean="0">
                <a:solidFill>
                  <a:schemeClr val="tx1"/>
                </a:solidFill>
              </a:rPr>
              <a:t>3D technologies can also be used to integrate sensors to ICs</a:t>
            </a:r>
          </a:p>
          <a:p>
            <a:pPr marL="285750" indent="-285750" algn="l">
              <a:spcBef>
                <a:spcPts val="0"/>
              </a:spcBef>
              <a:buFont typeface="Arial" pitchFamily="34" charset="0"/>
              <a:buChar char="•"/>
            </a:pPr>
            <a:r>
              <a:rPr lang="en-US" sz="1600" b="0" dirty="0" smtClean="0">
                <a:solidFill>
                  <a:schemeClr val="tx1"/>
                </a:solidFill>
              </a:rPr>
              <a:t>Pitches as small as 3</a:t>
            </a:r>
            <a:r>
              <a:rPr lang="pl-PL" sz="1600" b="0" dirty="0" smtClean="0">
                <a:solidFill>
                  <a:schemeClr val="tx1"/>
                </a:solidFill>
                <a:latin typeface="Symbol" pitchFamily="18" charset="2"/>
              </a:rPr>
              <a:t>m</a:t>
            </a:r>
            <a:r>
              <a:rPr lang="pl-PL" sz="1600" b="0" dirty="0" smtClean="0">
                <a:solidFill>
                  <a:schemeClr val="tx1"/>
                </a:solidFill>
              </a:rPr>
              <a:t>m</a:t>
            </a:r>
            <a:r>
              <a:rPr lang="en-US" sz="1600" b="0" dirty="0" smtClean="0">
                <a:solidFill>
                  <a:schemeClr val="tx1"/>
                </a:solidFill>
              </a:rPr>
              <a:t>, thinned to 25</a:t>
            </a:r>
            <a:r>
              <a:rPr lang="pl-PL" sz="1600" b="0" dirty="0" smtClean="0">
                <a:solidFill>
                  <a:schemeClr val="tx1"/>
                </a:solidFill>
                <a:latin typeface="Symbol" pitchFamily="18" charset="2"/>
              </a:rPr>
              <a:t>m</a:t>
            </a:r>
            <a:r>
              <a:rPr lang="pl-PL" sz="1600" b="0" dirty="0" smtClean="0">
                <a:solidFill>
                  <a:schemeClr val="tx1"/>
                </a:solidFill>
              </a:rPr>
              <a:t>m</a:t>
            </a:r>
            <a:endParaRPr lang="en-US" sz="1600" b="0" dirty="0" smtClean="0">
              <a:solidFill>
                <a:schemeClr val="tx1"/>
              </a:solidFill>
            </a:endParaRPr>
          </a:p>
          <a:p>
            <a:pPr marL="285750" indent="-285750" algn="l">
              <a:spcBef>
                <a:spcPts val="0"/>
              </a:spcBef>
              <a:buFont typeface="Arial" pitchFamily="34" charset="0"/>
              <a:buChar char="•"/>
            </a:pPr>
            <a:r>
              <a:rPr lang="en-US" sz="1600" b="0" dirty="0" smtClean="0">
                <a:solidFill>
                  <a:schemeClr val="tx1"/>
                </a:solidFill>
              </a:rPr>
              <a:t>Provides for fully active sensors as large as 6” (or 8”</a:t>
            </a:r>
            <a:endParaRPr lang="en-US" sz="1600" b="0" dirty="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5</a:t>
            </a:fld>
            <a:endParaRPr lang="en-US"/>
          </a:p>
        </p:txBody>
      </p:sp>
      <p:sp>
        <p:nvSpPr>
          <p:cNvPr id="5" name="Title 4"/>
          <p:cNvSpPr>
            <a:spLocks/>
          </p:cNvSpPr>
          <p:nvPr/>
        </p:nvSpPr>
        <p:spPr bwMode="auto">
          <a:xfrm>
            <a:off x="16002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pl-PL" sz="2800" b="0" dirty="0" smtClean="0">
                <a:solidFill>
                  <a:srgbClr val="FFFFFF"/>
                </a:solidFill>
              </a:rPr>
              <a:t>Resources</a:t>
            </a:r>
            <a:r>
              <a:rPr lang="en-US" sz="2800" b="0" dirty="0" smtClean="0">
                <a:solidFill>
                  <a:srgbClr val="FFFFFF"/>
                </a:solidFill>
              </a:rPr>
              <a:t>: tools</a:t>
            </a:r>
            <a:endParaRPr lang="en-US" sz="2800" b="0" dirty="0">
              <a:solidFill>
                <a:srgbClr val="FFFFFF"/>
              </a:solidFill>
            </a:endParaRPr>
          </a:p>
        </p:txBody>
      </p:sp>
      <p:sp>
        <p:nvSpPr>
          <p:cNvPr id="6"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7" name="Rectangle 6"/>
          <p:cNvSpPr>
            <a:spLocks noChangeArrowheads="1"/>
          </p:cNvSpPr>
          <p:nvPr/>
        </p:nvSpPr>
        <p:spPr bwMode="auto">
          <a:xfrm>
            <a:off x="1676400" y="914400"/>
            <a:ext cx="7086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0" hangingPunct="0">
              <a:spcBef>
                <a:spcPts val="200"/>
              </a:spcBef>
              <a:buClr>
                <a:srgbClr val="CCFFFF"/>
              </a:buClr>
              <a:buFontTx/>
              <a:buChar char="•"/>
            </a:pPr>
            <a:r>
              <a:rPr lang="pl-PL" u="sng" dirty="0">
                <a:solidFill>
                  <a:srgbClr val="00FF00"/>
                </a:solidFill>
              </a:rPr>
              <a:t>Cadence</a:t>
            </a:r>
            <a:r>
              <a:rPr lang="pl-PL" sz="2000" b="0" dirty="0">
                <a:solidFill>
                  <a:srgbClr val="00FF00"/>
                </a:solidFill>
              </a:rPr>
              <a:t> </a:t>
            </a:r>
            <a:r>
              <a:rPr lang="pl-PL" sz="2000" dirty="0">
                <a:solidFill>
                  <a:srgbClr val="00FF00"/>
                </a:solidFill>
              </a:rPr>
              <a:t>– </a:t>
            </a:r>
            <a:r>
              <a:rPr lang="en-US" sz="2000" dirty="0" smtClean="0">
                <a:solidFill>
                  <a:srgbClr val="00FF00"/>
                </a:solidFill>
              </a:rPr>
              <a:t>main frame</a:t>
            </a:r>
            <a:br>
              <a:rPr lang="en-US" sz="2000" dirty="0" smtClean="0">
                <a:solidFill>
                  <a:srgbClr val="00FF00"/>
                </a:solidFill>
              </a:rPr>
            </a:br>
            <a:r>
              <a:rPr lang="en-US" sz="2000" dirty="0" smtClean="0">
                <a:solidFill>
                  <a:srgbClr val="00FF00"/>
                </a:solidFill>
              </a:rPr>
              <a:t>+ </a:t>
            </a:r>
            <a:r>
              <a:rPr lang="pl-PL" sz="2000" dirty="0" smtClean="0">
                <a:solidFill>
                  <a:srgbClr val="00FF00"/>
                </a:solidFill>
              </a:rPr>
              <a:t>Mentor </a:t>
            </a:r>
            <a:r>
              <a:rPr lang="pl-PL" sz="2000" dirty="0">
                <a:solidFill>
                  <a:srgbClr val="00FF00"/>
                </a:solidFill>
              </a:rPr>
              <a:t>Graphics – Magma </a:t>
            </a:r>
            <a:r>
              <a:rPr lang="pl-PL" sz="2000" dirty="0" smtClean="0">
                <a:solidFill>
                  <a:srgbClr val="00FF00"/>
                </a:solidFill>
              </a:rPr>
              <a:t> </a:t>
            </a:r>
            <a:r>
              <a:rPr lang="pl-PL" sz="2000" dirty="0">
                <a:solidFill>
                  <a:srgbClr val="00FF00"/>
                </a:solidFill>
              </a:rPr>
              <a:t>– Silvaco – </a:t>
            </a:r>
            <a:r>
              <a:rPr lang="pl-PL" sz="2000" dirty="0" smtClean="0">
                <a:solidFill>
                  <a:srgbClr val="00FF00"/>
                </a:solidFill>
              </a:rPr>
              <a:t>Tanner</a:t>
            </a:r>
            <a:endParaRPr lang="en-US" sz="2000" dirty="0" smtClean="0">
              <a:solidFill>
                <a:srgbClr val="00FF00"/>
              </a:solidFill>
            </a:endParaRPr>
          </a:p>
          <a:p>
            <a:pPr marL="800100" lvl="1" indent="-342900" algn="l" eaLnBrk="0" hangingPunct="0">
              <a:spcBef>
                <a:spcPts val="200"/>
              </a:spcBef>
              <a:buClr>
                <a:srgbClr val="CCFFFF"/>
              </a:buClr>
              <a:buFontTx/>
              <a:buChar char="•"/>
            </a:pPr>
            <a:r>
              <a:rPr lang="en-US" sz="1900" b="0" dirty="0" smtClean="0"/>
              <a:t>tools selected from various vendors to best match the needs;  guidelines accounting for the choice: </a:t>
            </a:r>
            <a:r>
              <a:rPr lang="en-US" sz="1900" dirty="0" smtClean="0">
                <a:solidFill>
                  <a:srgbClr val="00FF00"/>
                </a:solidFill>
              </a:rPr>
              <a:t/>
            </a:r>
            <a:br>
              <a:rPr lang="en-US" sz="1900" dirty="0" smtClean="0">
                <a:solidFill>
                  <a:srgbClr val="00FF00"/>
                </a:solidFill>
              </a:rPr>
            </a:br>
            <a:r>
              <a:rPr lang="en-US" sz="1900" dirty="0" smtClean="0">
                <a:solidFill>
                  <a:srgbClr val="00FF00"/>
                </a:solidFill>
              </a:rPr>
              <a:t>strictly necessary features and capabilities – </a:t>
            </a:r>
            <a:br>
              <a:rPr lang="en-US" sz="1900" dirty="0" smtClean="0">
                <a:solidFill>
                  <a:srgbClr val="00FF00"/>
                </a:solidFill>
              </a:rPr>
            </a:br>
            <a:r>
              <a:rPr lang="en-US" sz="1900" dirty="0" smtClean="0">
                <a:solidFill>
                  <a:srgbClr val="00FF00"/>
                </a:solidFill>
              </a:rPr>
              <a:t>- co-existence under common frame and cost</a:t>
            </a:r>
            <a:endParaRPr lang="en-US" sz="1900" dirty="0">
              <a:solidFill>
                <a:srgbClr val="00FF00"/>
              </a:solidFill>
            </a:endParaRPr>
          </a:p>
          <a:p>
            <a:pPr marL="800100" lvl="1" indent="-342900" algn="l" eaLnBrk="0" hangingPunct="0">
              <a:spcBef>
                <a:spcPts val="200"/>
              </a:spcBef>
              <a:buClr>
                <a:srgbClr val="CCFFFF"/>
              </a:buClr>
              <a:buFontTx/>
              <a:buChar char="•"/>
            </a:pPr>
            <a:r>
              <a:rPr lang="en-US" sz="1900" b="0" dirty="0"/>
              <a:t>a</a:t>
            </a:r>
            <a:r>
              <a:rPr lang="en-US" sz="1900" b="0" dirty="0" smtClean="0"/>
              <a:t>dvanced technology nodes are strongly tools linked, full-custom approach becomes inaccessible @ &lt;100nm</a:t>
            </a:r>
          </a:p>
          <a:p>
            <a:pPr marL="800100" lvl="1" indent="-342900" algn="l" eaLnBrk="0" hangingPunct="0">
              <a:spcBef>
                <a:spcPts val="200"/>
              </a:spcBef>
              <a:buClr>
                <a:srgbClr val="CCFFFF"/>
              </a:buClr>
              <a:buFontTx/>
              <a:buChar char="•"/>
            </a:pPr>
            <a:r>
              <a:rPr lang="en-US" sz="1900" b="0" dirty="0"/>
              <a:t>c</a:t>
            </a:r>
            <a:r>
              <a:rPr lang="pl-PL" sz="1900" b="0" dirty="0" smtClean="0"/>
              <a:t>ost</a:t>
            </a:r>
            <a:r>
              <a:rPr lang="en-US" sz="1900" b="0" dirty="0" smtClean="0"/>
              <a:t> is significant</a:t>
            </a:r>
            <a:r>
              <a:rPr lang="pl-PL" sz="1900" b="0" dirty="0" smtClean="0"/>
              <a:t>, but unavoidable to fulfill needs, stay competitive and innovative</a:t>
            </a:r>
            <a:endParaRPr lang="en-US" sz="1900" b="0" dirty="0" smtClean="0"/>
          </a:p>
          <a:p>
            <a:pPr marL="800100" lvl="1" indent="-342900" algn="l" eaLnBrk="0" hangingPunct="0">
              <a:spcBef>
                <a:spcPts val="200"/>
              </a:spcBef>
              <a:buClr>
                <a:srgbClr val="CCFFFF"/>
              </a:buClr>
              <a:buFontTx/>
              <a:buChar char="•"/>
            </a:pPr>
            <a:r>
              <a:rPr lang="en-US" sz="1900" b="0" dirty="0"/>
              <a:t>h</a:t>
            </a:r>
            <a:r>
              <a:rPr lang="en-US" sz="1900" b="0" dirty="0" smtClean="0"/>
              <a:t>eterogeneity of tools and integration under one roof contribute to operation costs</a:t>
            </a:r>
            <a:endParaRPr lang="en-US" sz="1900" b="0" dirty="0">
              <a:solidFill>
                <a:srgbClr val="00FF00"/>
              </a:solidFill>
            </a:endParaRPr>
          </a:p>
        </p:txBody>
      </p:sp>
      <p:pic>
        <p:nvPicPr>
          <p:cNvPr id="9" name="Picture 8" descr="051720114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219450"/>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051720114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62100"/>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2"/>
          <p:cNvSpPr>
            <a:spLocks noChangeArrowheads="1"/>
          </p:cNvSpPr>
          <p:nvPr/>
        </p:nvSpPr>
        <p:spPr bwMode="auto">
          <a:xfrm>
            <a:off x="1676400" y="4648200"/>
            <a:ext cx="7239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l" eaLnBrk="0" hangingPunct="0">
              <a:buClr>
                <a:srgbClr val="CCFFFF"/>
              </a:buClr>
              <a:buFont typeface="Arial" pitchFamily="34" charset="0"/>
              <a:buChar char="•"/>
            </a:pPr>
            <a:r>
              <a:rPr lang="en-US" sz="1800" b="0" dirty="0" smtClean="0">
                <a:solidFill>
                  <a:srgbClr val="FFFF00"/>
                </a:solidFill>
              </a:rPr>
              <a:t>Savings due to shifting from owning Cadence licenses to renting</a:t>
            </a:r>
          </a:p>
          <a:p>
            <a:pPr marL="285750" indent="-285750" algn="l" eaLnBrk="0" hangingPunct="0">
              <a:buClr>
                <a:srgbClr val="CCFFFF"/>
              </a:buClr>
              <a:buFont typeface="Arial" pitchFamily="34" charset="0"/>
              <a:buChar char="•"/>
            </a:pPr>
            <a:r>
              <a:rPr lang="en-US" sz="1800" b="0" dirty="0" smtClean="0">
                <a:solidFill>
                  <a:srgbClr val="FFFF00"/>
                </a:solidFill>
              </a:rPr>
              <a:t>Shifting underway from Cadence IC5.1X to IC6.1X</a:t>
            </a:r>
          </a:p>
          <a:p>
            <a:pPr marL="285750" indent="-285750" algn="l" eaLnBrk="0" hangingPunct="0">
              <a:buClr>
                <a:srgbClr val="CCFFFF"/>
              </a:buClr>
              <a:buFont typeface="Arial" pitchFamily="34" charset="0"/>
              <a:buChar char="•"/>
            </a:pPr>
            <a:r>
              <a:rPr lang="en-US" sz="1800" b="0" dirty="0" smtClean="0">
                <a:solidFill>
                  <a:srgbClr val="FFFF00"/>
                </a:solidFill>
              </a:rPr>
              <a:t>Migration from </a:t>
            </a:r>
            <a:r>
              <a:rPr lang="en-US" sz="1800" b="0" dirty="0" err="1" smtClean="0">
                <a:solidFill>
                  <a:srgbClr val="FFFF00"/>
                </a:solidFill>
              </a:rPr>
              <a:t>Eldo</a:t>
            </a:r>
            <a:r>
              <a:rPr lang="en-US" sz="1800" b="0" dirty="0" smtClean="0">
                <a:solidFill>
                  <a:srgbClr val="FFFF00"/>
                </a:solidFill>
              </a:rPr>
              <a:t> (Mentor Graphics) to Analog-Mixed-Mode Simulation environment (AMS) with </a:t>
            </a:r>
            <a:r>
              <a:rPr lang="en-US" sz="1800" b="0" dirty="0" err="1" smtClean="0">
                <a:solidFill>
                  <a:srgbClr val="FFFF00"/>
                </a:solidFill>
              </a:rPr>
              <a:t>Spectre</a:t>
            </a:r>
            <a:r>
              <a:rPr lang="en-US" sz="1800" b="0" dirty="0" smtClean="0">
                <a:solidFill>
                  <a:srgbClr val="FFFF00"/>
                </a:solidFill>
              </a:rPr>
              <a:t> (Cadence)</a:t>
            </a:r>
          </a:p>
          <a:p>
            <a:pPr marL="285750" indent="-285750" algn="l" eaLnBrk="0" hangingPunct="0">
              <a:buClr>
                <a:srgbClr val="CCFFFF"/>
              </a:buClr>
              <a:buFont typeface="Arial" pitchFamily="34" charset="0"/>
              <a:buChar char="•"/>
            </a:pPr>
            <a:r>
              <a:rPr lang="en-US" sz="1800" b="0" dirty="0" smtClean="0">
                <a:solidFill>
                  <a:srgbClr val="FFFF00"/>
                </a:solidFill>
              </a:rPr>
              <a:t>Optimization of access to XL and GXL (Virtuoso) features through license tokens in Cadence IC6.1X</a:t>
            </a:r>
            <a:r>
              <a:rPr lang="pl-PL" sz="1800" dirty="0">
                <a:solidFill>
                  <a:srgbClr val="FFFF00"/>
                </a:solidFill>
              </a:rPr>
              <a:t/>
            </a:r>
            <a:br>
              <a:rPr lang="pl-PL" sz="1800" dirty="0">
                <a:solidFill>
                  <a:srgbClr val="FFFF00"/>
                </a:solidFill>
              </a:rPr>
            </a:br>
            <a:endParaRPr lang="en-US" sz="1800" dirty="0">
              <a:solidFill>
                <a:srgbClr val="FFFF00"/>
              </a:solidFill>
            </a:endParaRPr>
          </a:p>
        </p:txBody>
      </p:sp>
      <p:sp>
        <p:nvSpPr>
          <p:cNvPr id="16" name="Title 3"/>
          <p:cNvSpPr>
            <a:spLocks/>
          </p:cNvSpPr>
          <p:nvPr/>
        </p:nvSpPr>
        <p:spPr bwMode="auto">
          <a:xfrm>
            <a:off x="304800" y="4724400"/>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FFFF00"/>
                </a:solidFill>
              </a:rPr>
              <a:t>Recent </a:t>
            </a:r>
          </a:p>
          <a:p>
            <a:pPr algn="l" eaLnBrk="0" hangingPunct="0">
              <a:spcBef>
                <a:spcPct val="0"/>
              </a:spcBef>
              <a:buClrTx/>
              <a:buSzTx/>
              <a:buFontTx/>
              <a:buNone/>
            </a:pPr>
            <a:r>
              <a:rPr lang="en-US" dirty="0" smtClean="0">
                <a:solidFill>
                  <a:srgbClr val="FFFF00"/>
                </a:solidFill>
              </a:rPr>
              <a:t>moves</a:t>
            </a:r>
            <a:r>
              <a:rPr lang="pl-PL"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39874175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50</a:t>
            </a:fld>
            <a:endParaRPr lang="en-US"/>
          </a:p>
        </p:txBody>
      </p:sp>
      <p:pic>
        <p:nvPicPr>
          <p:cNvPr id="6" name="Picture 22" descr="2"/>
          <p:cNvPicPr>
            <a:picLocks noChangeAspect="1" noChangeArrowheads="1"/>
          </p:cNvPicPr>
          <p:nvPr/>
        </p:nvPicPr>
        <p:blipFill>
          <a:blip r:embed="rId2" cstate="print">
            <a:extLst>
              <a:ext uri="{28A0092B-C50C-407E-A947-70E740481C1C}">
                <a14:useLocalDpi xmlns:a14="http://schemas.microsoft.com/office/drawing/2010/main" val="0"/>
              </a:ext>
            </a:extLst>
          </a:blip>
          <a:srcRect t="6038" b="9662"/>
          <a:stretch>
            <a:fillRect/>
          </a:stretch>
        </p:blipFill>
        <p:spPr bwMode="auto">
          <a:xfrm>
            <a:off x="188912" y="817563"/>
            <a:ext cx="6165850" cy="57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6457949" y="976312"/>
            <a:ext cx="2609851" cy="4129087"/>
          </a:xfrm>
          <a:prstGeom prst="rect">
            <a:avLst/>
          </a:prstGeom>
          <a:solidFill>
            <a:srgbClr val="003399"/>
          </a:solidFill>
          <a:ln>
            <a:solidFill>
              <a:srgbClr val="FF3300"/>
            </a:solidFill>
            <a:headEnd/>
            <a:tailEnd/>
          </a:ln>
        </p:spPr>
        <p:style>
          <a:lnRef idx="2">
            <a:schemeClr val="accent1"/>
          </a:lnRef>
          <a:fillRef idx="1">
            <a:schemeClr val="lt1"/>
          </a:fillRef>
          <a:effectRef idx="0">
            <a:schemeClr val="accent1"/>
          </a:effectRef>
          <a:fontRef idx="minor">
            <a:schemeClr val="dk1"/>
          </a:fontRef>
        </p:style>
        <p:txBody>
          <a:bodyPr/>
          <a:lstStyle>
            <a:lvl1pPr marL="171450" indent="-171450">
              <a:defRPr sz="2400">
                <a:solidFill>
                  <a:schemeClr val="tx1"/>
                </a:solidFill>
                <a:latin typeface="Times New Roman" pitchFamily="18" charset="0"/>
              </a:defRPr>
            </a:lvl1pPr>
            <a:lvl2pPr marL="171450" indent="-171450">
              <a:defRPr sz="2400">
                <a:solidFill>
                  <a:schemeClr val="tx1"/>
                </a:solidFill>
                <a:latin typeface="Times New Roman" pitchFamily="18" charset="0"/>
              </a:defRPr>
            </a:lvl2pPr>
            <a:lvl3pPr marL="171450" indent="-17145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25425" lvl="1" indent="-225425" algn="l" eaLnBrk="1" hangingPunct="1">
              <a:lnSpc>
                <a:spcPts val="1400"/>
              </a:lnSpc>
              <a:spcBef>
                <a:spcPct val="20000"/>
              </a:spcBef>
              <a:buFont typeface="Arial" pitchFamily="34" charset="0"/>
              <a:buChar char="•"/>
            </a:pPr>
            <a:r>
              <a:rPr lang="pl-PL" sz="1600" dirty="0">
                <a:latin typeface="Arial" pitchFamily="34" charset="0"/>
              </a:rPr>
              <a:t>Design </a:t>
            </a:r>
            <a:r>
              <a:rPr lang="pl-PL" sz="1600" dirty="0" smtClean="0">
                <a:latin typeface="Arial" pitchFamily="34" charset="0"/>
              </a:rPr>
              <a:t>and</a:t>
            </a:r>
            <a:r>
              <a:rPr lang="en-US" sz="1600" dirty="0">
                <a:latin typeface="Arial" pitchFamily="34" charset="0"/>
              </a:rPr>
              <a:t> </a:t>
            </a:r>
            <a:r>
              <a:rPr lang="pl-PL" sz="1600" dirty="0" smtClean="0">
                <a:latin typeface="Arial" pitchFamily="34" charset="0"/>
              </a:rPr>
              <a:t>fabrication </a:t>
            </a:r>
            <a:r>
              <a:rPr lang="pl-PL" sz="1600" dirty="0">
                <a:latin typeface="Arial" pitchFamily="34" charset="0"/>
              </a:rPr>
              <a:t>of sensors:</a:t>
            </a:r>
            <a:endParaRPr lang="pl-PL" sz="1600" b="0" dirty="0">
              <a:latin typeface="Arial" pitchFamily="34" charset="0"/>
            </a:endParaRPr>
          </a:p>
          <a:p>
            <a:pPr marL="290513" lvl="2" indent="-123825" algn="l">
              <a:lnSpc>
                <a:spcPts val="1400"/>
              </a:lnSpc>
              <a:buFontTx/>
              <a:buChar char="•"/>
            </a:pPr>
            <a:r>
              <a:rPr lang="en-US" sz="1600" b="0" dirty="0">
                <a:latin typeface="Arial" pitchFamily="34" charset="0"/>
              </a:rPr>
              <a:t>Planarity is of extreme importance. Surface topography should not exceed 500 </a:t>
            </a:r>
            <a:r>
              <a:rPr lang="en-US" sz="1600" b="0" dirty="0" smtClean="0">
                <a:latin typeface="Arial" pitchFamily="34" charset="0"/>
              </a:rPr>
              <a:t>nm </a:t>
            </a:r>
            <a:endParaRPr lang="en-US" sz="1600" b="0" dirty="0">
              <a:latin typeface="Arial" pitchFamily="34" charset="0"/>
            </a:endParaRPr>
          </a:p>
          <a:p>
            <a:pPr marL="285750" indent="-119063" algn="l" eaLnBrk="1" hangingPunct="1">
              <a:lnSpc>
                <a:spcPts val="1400"/>
              </a:lnSpc>
              <a:spcBef>
                <a:spcPct val="20000"/>
              </a:spcBef>
              <a:buFontTx/>
              <a:buChar char="•"/>
            </a:pPr>
            <a:r>
              <a:rPr lang="en-US" sz="1600" b="0" dirty="0">
                <a:latin typeface="Arial" pitchFamily="34" charset="0"/>
              </a:rPr>
              <a:t>Sensors are </a:t>
            </a:r>
            <a:r>
              <a:rPr lang="pl-PL" sz="1600" b="0" dirty="0">
                <a:latin typeface="Arial" pitchFamily="34" charset="0"/>
              </a:rPr>
              <a:t>500 </a:t>
            </a:r>
            <a:r>
              <a:rPr lang="pl-PL" sz="1600" b="0" dirty="0">
                <a:latin typeface="Symbol" pitchFamily="18" charset="2"/>
              </a:rPr>
              <a:t>m</a:t>
            </a:r>
            <a:r>
              <a:rPr lang="pl-PL" sz="1600" b="0" dirty="0">
                <a:latin typeface="Arial" pitchFamily="34" charset="0"/>
              </a:rPr>
              <a:t>m </a:t>
            </a:r>
            <a:r>
              <a:rPr lang="en-US" sz="1600" b="0" dirty="0" smtClean="0">
                <a:latin typeface="Arial" pitchFamily="34" charset="0"/>
              </a:rPr>
              <a:t/>
            </a:r>
            <a:br>
              <a:rPr lang="en-US" sz="1600" b="0" dirty="0" smtClean="0">
                <a:latin typeface="Arial" pitchFamily="34" charset="0"/>
              </a:rPr>
            </a:br>
            <a:r>
              <a:rPr lang="en-US" sz="1600" b="0" dirty="0" smtClean="0">
                <a:latin typeface="Arial" pitchFamily="34" charset="0"/>
              </a:rPr>
              <a:t>p-on-n</a:t>
            </a:r>
            <a:r>
              <a:rPr lang="en-US" sz="1600" b="0" dirty="0">
                <a:latin typeface="Arial" pitchFamily="34" charset="0"/>
              </a:rPr>
              <a:t>, developed for 3 chips at the same time: H (VIP</a:t>
            </a:r>
            <a:r>
              <a:rPr lang="en-US" sz="1600" b="0" dirty="0" smtClean="0">
                <a:latin typeface="Arial" pitchFamily="34" charset="0"/>
              </a:rPr>
              <a:t>),</a:t>
            </a:r>
            <a:r>
              <a:rPr lang="en-US" sz="1600" b="0" dirty="0">
                <a:latin typeface="Arial" pitchFamily="34" charset="0"/>
              </a:rPr>
              <a:t> </a:t>
            </a:r>
            <a:r>
              <a:rPr lang="en-US" sz="1600" b="0" dirty="0" smtClean="0">
                <a:latin typeface="Arial" pitchFamily="34" charset="0"/>
              </a:rPr>
              <a:t>I </a:t>
            </a:r>
            <a:r>
              <a:rPr lang="en-US" sz="1600" b="0" dirty="0">
                <a:latin typeface="Arial" pitchFamily="34" charset="0"/>
              </a:rPr>
              <a:t>(VICTR) , J (VIPIC)</a:t>
            </a:r>
          </a:p>
          <a:p>
            <a:pPr marL="285750" indent="-119063" algn="l" eaLnBrk="1" hangingPunct="1">
              <a:lnSpc>
                <a:spcPts val="1400"/>
              </a:lnSpc>
              <a:spcBef>
                <a:spcPct val="20000"/>
              </a:spcBef>
              <a:buFontTx/>
              <a:buChar char="•"/>
            </a:pPr>
            <a:r>
              <a:rPr lang="en-US" sz="1600" b="0" dirty="0">
                <a:latin typeface="Arial" pitchFamily="34" charset="0"/>
              </a:rPr>
              <a:t>Sensor design includes 1 metal layer </a:t>
            </a:r>
            <a:r>
              <a:rPr lang="en-US" sz="1600" b="0" dirty="0" smtClean="0">
                <a:latin typeface="Arial" pitchFamily="34" charset="0"/>
              </a:rPr>
              <a:t>(shielding </a:t>
            </a:r>
            <a:r>
              <a:rPr lang="en-US" sz="1600" b="0" dirty="0">
                <a:latin typeface="Arial" pitchFamily="34" charset="0"/>
              </a:rPr>
              <a:t>by filling empty spaces between diodes in </a:t>
            </a:r>
            <a:r>
              <a:rPr lang="en-US" sz="1600" b="0" dirty="0" smtClean="0">
                <a:latin typeface="Arial" pitchFamily="34" charset="0"/>
              </a:rPr>
              <a:t>‘with shield metal’ option</a:t>
            </a:r>
            <a:r>
              <a:rPr lang="en-US" sz="1600" b="0" dirty="0">
                <a:latin typeface="Arial" pitchFamily="34" charset="0"/>
              </a:rPr>
              <a:t>)</a:t>
            </a:r>
            <a:endParaRPr lang="pl-PL" sz="1600" b="0" dirty="0">
              <a:latin typeface="Arial" pitchFamily="34" charset="0"/>
            </a:endParaRPr>
          </a:p>
          <a:p>
            <a:pPr marL="285750" indent="-119063" algn="l" eaLnBrk="1" hangingPunct="1">
              <a:lnSpc>
                <a:spcPts val="1400"/>
              </a:lnSpc>
              <a:spcBef>
                <a:spcPct val="20000"/>
              </a:spcBef>
              <a:buFontTx/>
              <a:buChar char="•"/>
            </a:pPr>
            <a:r>
              <a:rPr lang="en-US" sz="1600" b="0" dirty="0" err="1">
                <a:latin typeface="Arial" pitchFamily="34" charset="0"/>
              </a:rPr>
              <a:t>Fanout</a:t>
            </a:r>
            <a:r>
              <a:rPr lang="en-US" sz="1600" b="0" dirty="0">
                <a:latin typeface="Arial" pitchFamily="34" charset="0"/>
              </a:rPr>
              <a:t> routing to the external pads realized on </a:t>
            </a:r>
            <a:r>
              <a:rPr lang="en-US" sz="1600" b="0" dirty="0" err="1">
                <a:latin typeface="Arial" pitchFamily="34" charset="0"/>
              </a:rPr>
              <a:t>Ziptronix</a:t>
            </a:r>
            <a:r>
              <a:rPr lang="en-US" sz="1600" b="0" dirty="0">
                <a:latin typeface="Arial" pitchFamily="34" charset="0"/>
              </a:rPr>
              <a:t> </a:t>
            </a:r>
            <a:r>
              <a:rPr lang="pl-PL" sz="1600" b="0" dirty="0">
                <a:latin typeface="Arial" pitchFamily="34" charset="0"/>
              </a:rPr>
              <a:t>seed metal layer</a:t>
            </a:r>
          </a:p>
          <a:p>
            <a:pPr marL="285750" indent="-119063" algn="l" eaLnBrk="1" hangingPunct="1">
              <a:lnSpc>
                <a:spcPts val="1400"/>
              </a:lnSpc>
              <a:spcBef>
                <a:spcPct val="20000"/>
              </a:spcBef>
              <a:buFontTx/>
              <a:buChar char="•"/>
            </a:pPr>
            <a:r>
              <a:rPr lang="pl-PL" sz="1600" b="0" dirty="0" smtClean="0">
                <a:latin typeface="Arial" pitchFamily="34" charset="0"/>
              </a:rPr>
              <a:t>C-W bonding</a:t>
            </a:r>
            <a:endParaRPr lang="en-US" sz="1600" b="0" dirty="0" smtClean="0">
              <a:latin typeface="Arial" pitchFamily="34" charset="0"/>
            </a:endParaRPr>
          </a:p>
        </p:txBody>
      </p:sp>
      <p:sp>
        <p:nvSpPr>
          <p:cNvPr id="9" name="TextBox 7"/>
          <p:cNvSpPr txBox="1">
            <a:spLocks noChangeArrowheads="1"/>
          </p:cNvSpPr>
          <p:nvPr/>
        </p:nvSpPr>
        <p:spPr bwMode="auto">
          <a:xfrm rot="16200000">
            <a:off x="-134144" y="3826669"/>
            <a:ext cx="817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0">
                <a:solidFill>
                  <a:srgbClr val="FF0000"/>
                </a:solidFill>
                <a:latin typeface="Arial" pitchFamily="34" charset="0"/>
                <a:ea typeface="ヒラギノ角ゴ ProN W3"/>
                <a:cs typeface="ヒラギノ角ゴ ProN W3"/>
                <a:sym typeface="Arial" pitchFamily="34" charset="0"/>
              </a:rPr>
              <a:t>8 mm</a:t>
            </a:r>
          </a:p>
        </p:txBody>
      </p:sp>
      <p:sp>
        <p:nvSpPr>
          <p:cNvPr id="10" name="TextBox 18"/>
          <p:cNvSpPr txBox="1">
            <a:spLocks noChangeArrowheads="1"/>
          </p:cNvSpPr>
          <p:nvPr/>
        </p:nvSpPr>
        <p:spPr bwMode="auto">
          <a:xfrm>
            <a:off x="3095429" y="2757488"/>
            <a:ext cx="1813317"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0000"/>
              </a:lnSpc>
            </a:pPr>
            <a:r>
              <a:rPr lang="en-US" sz="1800" dirty="0">
                <a:solidFill>
                  <a:srgbClr val="FF0000"/>
                </a:solidFill>
                <a:latin typeface="Arial" pitchFamily="34" charset="0"/>
                <a:ea typeface="ヒラギノ角ゴ ProN W3"/>
                <a:cs typeface="ヒラギノ角ゴ ProN W3"/>
                <a:sym typeface="Arial" pitchFamily="34" charset="0"/>
              </a:rPr>
              <a:t>VICTR Bottom </a:t>
            </a:r>
            <a:br>
              <a:rPr lang="en-US" sz="1800" dirty="0">
                <a:solidFill>
                  <a:srgbClr val="FF0000"/>
                </a:solidFill>
                <a:latin typeface="Arial" pitchFamily="34" charset="0"/>
                <a:ea typeface="ヒラギノ角ゴ ProN W3"/>
                <a:cs typeface="ヒラギノ角ゴ ProN W3"/>
                <a:sym typeface="Arial" pitchFamily="34" charset="0"/>
              </a:rPr>
            </a:br>
            <a:r>
              <a:rPr lang="en-US" sz="1800" dirty="0">
                <a:solidFill>
                  <a:srgbClr val="FF0000"/>
                </a:solidFill>
                <a:latin typeface="Arial" pitchFamily="34" charset="0"/>
                <a:ea typeface="ヒラギノ角ゴ ProN W3"/>
                <a:cs typeface="ヒラギノ角ゴ ProN W3"/>
                <a:sym typeface="Arial" pitchFamily="34" charset="0"/>
              </a:rPr>
              <a:t>sensor</a:t>
            </a:r>
          </a:p>
        </p:txBody>
      </p:sp>
      <p:sp>
        <p:nvSpPr>
          <p:cNvPr id="11" name="TextBox 20"/>
          <p:cNvSpPr txBox="1">
            <a:spLocks noChangeArrowheads="1"/>
          </p:cNvSpPr>
          <p:nvPr/>
        </p:nvSpPr>
        <p:spPr bwMode="auto">
          <a:xfrm>
            <a:off x="1883474" y="2757488"/>
            <a:ext cx="1411477"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0000"/>
              </a:lnSpc>
            </a:pPr>
            <a:r>
              <a:rPr lang="en-US" sz="1800" dirty="0">
                <a:solidFill>
                  <a:srgbClr val="FFC000"/>
                </a:solidFill>
                <a:latin typeface="Arial" pitchFamily="34" charset="0"/>
                <a:ea typeface="ヒラギノ角ゴ ProN W3"/>
                <a:cs typeface="ヒラギノ角ゴ ProN W3"/>
                <a:sym typeface="Arial" pitchFamily="34" charset="0"/>
              </a:rPr>
              <a:t>VICTR Top </a:t>
            </a:r>
            <a:br>
              <a:rPr lang="en-US" sz="1800" dirty="0">
                <a:solidFill>
                  <a:srgbClr val="FFC000"/>
                </a:solidFill>
                <a:latin typeface="Arial" pitchFamily="34" charset="0"/>
                <a:ea typeface="ヒラギノ角ゴ ProN W3"/>
                <a:cs typeface="ヒラギノ角ゴ ProN W3"/>
                <a:sym typeface="Arial" pitchFamily="34" charset="0"/>
              </a:rPr>
            </a:br>
            <a:r>
              <a:rPr lang="en-US" sz="1800" dirty="0">
                <a:solidFill>
                  <a:srgbClr val="FFC000"/>
                </a:solidFill>
                <a:latin typeface="Arial" pitchFamily="34" charset="0"/>
                <a:ea typeface="ヒラギノ角ゴ ProN W3"/>
                <a:cs typeface="ヒラギノ角ゴ ProN W3"/>
                <a:sym typeface="Arial" pitchFamily="34" charset="0"/>
              </a:rPr>
              <a:t>sensor</a:t>
            </a:r>
          </a:p>
        </p:txBody>
      </p:sp>
      <p:sp>
        <p:nvSpPr>
          <p:cNvPr id="12" name="TextBox 21"/>
          <p:cNvSpPr txBox="1">
            <a:spLocks noChangeArrowheads="1"/>
          </p:cNvSpPr>
          <p:nvPr/>
        </p:nvSpPr>
        <p:spPr bwMode="auto">
          <a:xfrm>
            <a:off x="290570" y="5883275"/>
            <a:ext cx="17668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rgbClr val="FFC000"/>
                </a:solidFill>
                <a:latin typeface="Arial" pitchFamily="34" charset="0"/>
                <a:ea typeface="ヒラギノ角ゴ ProN W3"/>
                <a:cs typeface="ヒラギノ角ゴ ProN W3"/>
                <a:sym typeface="Arial" pitchFamily="34" charset="0"/>
              </a:rPr>
              <a:t>VIPIC sensor</a:t>
            </a:r>
          </a:p>
        </p:txBody>
      </p:sp>
      <p:sp>
        <p:nvSpPr>
          <p:cNvPr id="13" name="TextBox 22"/>
          <p:cNvSpPr txBox="1">
            <a:spLocks noChangeArrowheads="1"/>
          </p:cNvSpPr>
          <p:nvPr/>
        </p:nvSpPr>
        <p:spPr bwMode="auto">
          <a:xfrm>
            <a:off x="2082441" y="4983163"/>
            <a:ext cx="10262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dirty="0">
                <a:solidFill>
                  <a:srgbClr val="FFC000"/>
                </a:solidFill>
                <a:latin typeface="Arial" pitchFamily="34" charset="0"/>
                <a:ea typeface="ヒラギノ角ゴ ProN W3"/>
                <a:cs typeface="ヒラギノ角ゴ ProN W3"/>
                <a:sym typeface="Arial" pitchFamily="34" charset="0"/>
              </a:rPr>
              <a:t>VIP </a:t>
            </a:r>
            <a:r>
              <a:rPr lang="pl-PL" sz="2000" dirty="0">
                <a:solidFill>
                  <a:srgbClr val="FFC000"/>
                </a:solidFill>
                <a:latin typeface="Arial" pitchFamily="34" charset="0"/>
                <a:ea typeface="ヒラギノ角ゴ ProN W3"/>
                <a:cs typeface="ヒラギノ角ゴ ProN W3"/>
                <a:sym typeface="Arial" pitchFamily="34" charset="0"/>
              </a:rPr>
              <a:t/>
            </a:r>
            <a:br>
              <a:rPr lang="pl-PL" sz="2000" dirty="0">
                <a:solidFill>
                  <a:srgbClr val="FFC000"/>
                </a:solidFill>
                <a:latin typeface="Arial" pitchFamily="34" charset="0"/>
                <a:ea typeface="ヒラギノ角ゴ ProN W3"/>
                <a:cs typeface="ヒラギノ角ゴ ProN W3"/>
                <a:sym typeface="Arial" pitchFamily="34" charset="0"/>
              </a:rPr>
            </a:br>
            <a:r>
              <a:rPr lang="en-US" sz="2000" dirty="0">
                <a:solidFill>
                  <a:srgbClr val="FFC000"/>
                </a:solidFill>
                <a:latin typeface="Arial" pitchFamily="34" charset="0"/>
                <a:ea typeface="ヒラギノ角ゴ ProN W3"/>
                <a:cs typeface="ヒラギノ角ゴ ProN W3"/>
                <a:sym typeface="Arial" pitchFamily="34" charset="0"/>
              </a:rPr>
              <a:t>sensor</a:t>
            </a:r>
          </a:p>
        </p:txBody>
      </p:sp>
      <p:sp>
        <p:nvSpPr>
          <p:cNvPr id="14" name="Line 30"/>
          <p:cNvSpPr>
            <a:spLocks noChangeShapeType="1"/>
          </p:cNvSpPr>
          <p:nvPr/>
        </p:nvSpPr>
        <p:spPr bwMode="auto">
          <a:xfrm flipV="1">
            <a:off x="476250" y="3327400"/>
            <a:ext cx="0" cy="1366838"/>
          </a:xfrm>
          <a:prstGeom prst="line">
            <a:avLst/>
          </a:prstGeom>
          <a:noFill/>
          <a:ln w="158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Box 15"/>
          <p:cNvSpPr txBox="1">
            <a:spLocks noChangeArrowheads="1"/>
          </p:cNvSpPr>
          <p:nvPr/>
        </p:nvSpPr>
        <p:spPr bwMode="auto">
          <a:xfrm>
            <a:off x="457200" y="2362200"/>
            <a:ext cx="1924050" cy="366713"/>
          </a:xfrm>
          <a:prstGeom prst="rect">
            <a:avLst/>
          </a:prstGeom>
          <a:noFill/>
          <a:ln>
            <a:noFill/>
          </a:ln>
          <a:scene3d>
            <a:camera prst="orthographicFront">
              <a:rot lat="0" lon="0" rev="6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b="0" dirty="0">
                <a:solidFill>
                  <a:srgbClr val="000000"/>
                </a:solidFill>
                <a:latin typeface="Arial" pitchFamily="34" charset="0"/>
                <a:ea typeface="ヒラギノ角ゴ ProN W3"/>
                <a:cs typeface="ヒラギノ角ゴ ProN W3"/>
                <a:sym typeface="Arial" pitchFamily="34" charset="0"/>
              </a:rPr>
              <a:t>With shield metal</a:t>
            </a:r>
          </a:p>
        </p:txBody>
      </p:sp>
      <p:sp>
        <p:nvSpPr>
          <p:cNvPr id="16" name="TextBox 16"/>
          <p:cNvSpPr txBox="1">
            <a:spLocks noChangeArrowheads="1"/>
          </p:cNvSpPr>
          <p:nvPr/>
        </p:nvSpPr>
        <p:spPr bwMode="auto">
          <a:xfrm>
            <a:off x="3860800" y="2362200"/>
            <a:ext cx="2241550" cy="366713"/>
          </a:xfrm>
          <a:prstGeom prst="rect">
            <a:avLst/>
          </a:prstGeom>
          <a:noFill/>
          <a:ln>
            <a:noFill/>
          </a:ln>
          <a:scene3d>
            <a:camera prst="orthographicFront">
              <a:rot lat="0" lon="0" rev="6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b="0" dirty="0">
                <a:solidFill>
                  <a:srgbClr val="000000"/>
                </a:solidFill>
                <a:latin typeface="Arial" pitchFamily="34" charset="0"/>
                <a:ea typeface="ヒラギノ角ゴ ProN W3"/>
                <a:cs typeface="ヒラギノ角ゴ ProN W3"/>
                <a:sym typeface="Arial" pitchFamily="34" charset="0"/>
              </a:rPr>
              <a:t>Without shield metal</a:t>
            </a:r>
          </a:p>
        </p:txBody>
      </p:sp>
      <p:sp>
        <p:nvSpPr>
          <p:cNvPr id="17" name="Rectangle 5"/>
          <p:cNvSpPr>
            <a:spLocks noChangeArrowheads="1"/>
          </p:cNvSpPr>
          <p:nvPr/>
        </p:nvSpPr>
        <p:spPr bwMode="auto">
          <a:xfrm>
            <a:off x="227805" y="152400"/>
            <a:ext cx="8763795" cy="715168"/>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pPr>
            <a:r>
              <a:rPr lang="en-US" sz="1500" dirty="0" smtClean="0"/>
              <a:t>Sensor</a:t>
            </a:r>
            <a:r>
              <a:rPr lang="en-US" sz="1500" dirty="0" smtClean="0"/>
              <a:t> fabricated at BNL (Peter Siddons and Gabriella </a:t>
            </a:r>
            <a:r>
              <a:rPr lang="en-US" sz="1500" dirty="0" err="1" smtClean="0"/>
              <a:t>Carini</a:t>
            </a:r>
            <a:r>
              <a:rPr lang="en-US" sz="1500" dirty="0" smtClean="0"/>
              <a:t>) in exchange for VIPIC1 chip </a:t>
            </a:r>
          </a:p>
          <a:p>
            <a:pPr algn="ctr">
              <a:spcBef>
                <a:spcPct val="0"/>
              </a:spcBef>
              <a:buClrTx/>
              <a:buSzTx/>
            </a:pPr>
            <a:r>
              <a:rPr lang="en-US" sz="1500" dirty="0" err="1" smtClean="0"/>
              <a:t>Fermilab</a:t>
            </a:r>
            <a:r>
              <a:rPr lang="en-US" sz="1500" dirty="0" smtClean="0"/>
              <a:t> provided mask designs for HW (sensor) and for DW (3D chips)</a:t>
            </a:r>
          </a:p>
        </p:txBody>
      </p:sp>
      <p:sp>
        <p:nvSpPr>
          <p:cNvPr id="18" name="Rectangle 5"/>
          <p:cNvSpPr>
            <a:spLocks noChangeArrowheads="1"/>
          </p:cNvSpPr>
          <p:nvPr/>
        </p:nvSpPr>
        <p:spPr bwMode="auto">
          <a:xfrm>
            <a:off x="762000" y="6172200"/>
            <a:ext cx="5516562" cy="381000"/>
          </a:xfrm>
          <a:prstGeom prst="rect">
            <a:avLst/>
          </a:prstGeom>
          <a:solidFill>
            <a:srgbClr val="003399"/>
          </a:solidFill>
          <a:ln>
            <a:solidFill>
              <a:srgbClr val="FF0000"/>
            </a:solidFill>
            <a:headEnd/>
            <a:tailEnd/>
          </a:ln>
          <a:scene3d>
            <a:camera prst="orthographicFront">
              <a:rot lat="0" lon="0" rev="240000"/>
            </a:camera>
            <a:lightRig rig="threePt" dir="t"/>
          </a:scene3d>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1800" dirty="0" smtClean="0">
                <a:solidFill>
                  <a:schemeClr val="tx1"/>
                </a:solidFill>
                <a:latin typeface="Arial" pitchFamily="34" charset="0"/>
              </a:rPr>
              <a:t>in progress, high priority but delayed by </a:t>
            </a:r>
            <a:r>
              <a:rPr lang="en-US" sz="1800" dirty="0" err="1" smtClean="0">
                <a:solidFill>
                  <a:schemeClr val="tx1"/>
                </a:solidFill>
                <a:latin typeface="Arial" pitchFamily="34" charset="0"/>
              </a:rPr>
              <a:t>Tezzaron</a:t>
            </a:r>
            <a:r>
              <a:rPr lang="en-US" sz="1800" dirty="0" smtClean="0">
                <a:solidFill>
                  <a:schemeClr val="tx1"/>
                </a:solidFill>
                <a:latin typeface="Arial" pitchFamily="34" charset="0"/>
              </a:rPr>
              <a:t> </a:t>
            </a:r>
            <a:endParaRPr lang="en-US" sz="1800" dirty="0">
              <a:solidFill>
                <a:schemeClr val="tx1"/>
              </a:solidFill>
              <a:latin typeface="Arial" pitchFamily="34" charset="0"/>
            </a:endParaRPr>
          </a:p>
        </p:txBody>
      </p:sp>
      <p:sp>
        <p:nvSpPr>
          <p:cNvPr id="19"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21" name="Rectangle 20"/>
          <p:cNvSpPr>
            <a:spLocks noChangeArrowheads="1"/>
          </p:cNvSpPr>
          <p:nvPr/>
        </p:nvSpPr>
        <p:spPr bwMode="auto">
          <a:xfrm>
            <a:off x="6457949" y="5257800"/>
            <a:ext cx="2609851" cy="1227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0" hangingPunct="0">
              <a:lnSpc>
                <a:spcPct val="80000"/>
              </a:lnSpc>
              <a:spcBef>
                <a:spcPts val="600"/>
              </a:spcBef>
              <a:buClr>
                <a:srgbClr val="CCFFFF"/>
              </a:buClr>
              <a:buFontTx/>
              <a:buChar char="•"/>
            </a:pPr>
            <a:r>
              <a:rPr lang="en-US" sz="2000" b="0" dirty="0" smtClean="0">
                <a:solidFill>
                  <a:srgbClr val="FFFF00"/>
                </a:solidFill>
              </a:rPr>
              <a:t>Significant effort </a:t>
            </a:r>
          </a:p>
          <a:p>
            <a:pPr marL="342900" indent="-342900" algn="l" eaLnBrk="0" hangingPunct="0">
              <a:lnSpc>
                <a:spcPct val="80000"/>
              </a:lnSpc>
              <a:spcBef>
                <a:spcPts val="600"/>
              </a:spcBef>
              <a:buClr>
                <a:srgbClr val="CCFFFF"/>
              </a:buClr>
              <a:buFontTx/>
              <a:buChar char="•"/>
            </a:pPr>
            <a:r>
              <a:rPr lang="en-US" sz="2000" b="0" dirty="0" smtClean="0">
                <a:solidFill>
                  <a:srgbClr val="FFFF00"/>
                </a:solidFill>
              </a:rPr>
              <a:t>All arrangements with </a:t>
            </a:r>
            <a:r>
              <a:rPr lang="en-US" sz="2000" b="0" dirty="0" err="1" smtClean="0">
                <a:solidFill>
                  <a:srgbClr val="FFFF00"/>
                </a:solidFill>
              </a:rPr>
              <a:t>Ziptronix</a:t>
            </a:r>
            <a:r>
              <a:rPr lang="en-US" sz="2000" b="0" dirty="0" smtClean="0">
                <a:solidFill>
                  <a:srgbClr val="FFFF00"/>
                </a:solidFill>
              </a:rPr>
              <a:t> done by FNAL</a:t>
            </a:r>
            <a:endParaRPr lang="en-US" sz="2000" b="0" dirty="0">
              <a:solidFill>
                <a:srgbClr val="FFFF00"/>
              </a:solidFill>
            </a:endParaRPr>
          </a:p>
        </p:txBody>
      </p:sp>
    </p:spTree>
    <p:extLst>
      <p:ext uri="{BB962C8B-B14F-4D97-AF65-F5344CB8AC3E}">
        <p14:creationId xmlns:p14="http://schemas.microsoft.com/office/powerpoint/2010/main" val="30704077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304800" y="990600"/>
            <a:ext cx="8458200" cy="2667000"/>
          </a:xfrm>
        </p:spPr>
        <p:txBody>
          <a:bodyPr/>
          <a:lstStyle/>
          <a:p>
            <a:pPr>
              <a:lnSpc>
                <a:spcPct val="95000"/>
              </a:lnSpc>
            </a:pPr>
            <a:r>
              <a:rPr lang="en-US" sz="2000" dirty="0" smtClean="0"/>
              <a:t>Silicon</a:t>
            </a:r>
            <a:r>
              <a:rPr lang="pl-PL" sz="2000" dirty="0" smtClean="0"/>
              <a:t>-</a:t>
            </a:r>
            <a:r>
              <a:rPr lang="en-US" sz="2000" dirty="0" smtClean="0"/>
              <a:t>on</a:t>
            </a:r>
            <a:r>
              <a:rPr lang="pl-PL" sz="2000" dirty="0" smtClean="0"/>
              <a:t>-</a:t>
            </a:r>
            <a:r>
              <a:rPr lang="en-US" sz="2000" dirty="0" smtClean="0"/>
              <a:t>insulator </a:t>
            </a:r>
            <a:r>
              <a:rPr lang="pl-PL" sz="2000" dirty="0" smtClean="0"/>
              <a:t>(SOI) </a:t>
            </a:r>
            <a:r>
              <a:rPr lang="en-US" sz="2000" dirty="0" smtClean="0"/>
              <a:t>devices with </a:t>
            </a:r>
            <a:r>
              <a:rPr lang="pl-PL" sz="2000" dirty="0" smtClean="0"/>
              <a:t>high resistivity</a:t>
            </a:r>
            <a:r>
              <a:rPr lang="en-US" sz="2000" dirty="0" smtClean="0"/>
              <a:t> </a:t>
            </a:r>
            <a:r>
              <a:rPr lang="pl-PL" sz="2000" dirty="0" smtClean="0"/>
              <a:t>(</a:t>
            </a:r>
            <a:r>
              <a:rPr lang="pl-PL" sz="2000" i="1" dirty="0" smtClean="0"/>
              <a:t>up to 10k</a:t>
            </a:r>
            <a:r>
              <a:rPr lang="pl-PL" sz="2000" i="1" dirty="0" smtClean="0">
                <a:latin typeface="Symbol" pitchFamily="18" charset="2"/>
              </a:rPr>
              <a:t>W</a:t>
            </a:r>
            <a:r>
              <a:rPr lang="pl-PL" sz="2000" i="1" dirty="0" smtClean="0"/>
              <a:t>cm FZ</a:t>
            </a:r>
            <a:r>
              <a:rPr lang="pl-PL" sz="2000" dirty="0" smtClean="0"/>
              <a:t>) </a:t>
            </a:r>
            <a:r>
              <a:rPr lang="en-US" sz="2000" dirty="0" smtClean="0"/>
              <a:t>detector handle wafers – </a:t>
            </a:r>
            <a:r>
              <a:rPr lang="en-US" sz="2000" dirty="0" smtClean="0">
                <a:solidFill>
                  <a:srgbClr val="FFFF00"/>
                </a:solidFill>
              </a:rPr>
              <a:t>OKI</a:t>
            </a:r>
            <a:r>
              <a:rPr lang="pl-PL" sz="2000" dirty="0" smtClean="0">
                <a:solidFill>
                  <a:srgbClr val="FFFF00"/>
                </a:solidFill>
              </a:rPr>
              <a:t> Semiconductor</a:t>
            </a:r>
            <a:r>
              <a:rPr lang="en-US" sz="2000" dirty="0" smtClean="0">
                <a:solidFill>
                  <a:srgbClr val="FFFF00"/>
                </a:solidFill>
              </a:rPr>
              <a:t> </a:t>
            </a:r>
            <a:r>
              <a:rPr lang="en-US" sz="2000" dirty="0" smtClean="0">
                <a:solidFill>
                  <a:srgbClr val="FFFF00"/>
                </a:solidFill>
              </a:rPr>
              <a:t>(now LAPIS) </a:t>
            </a:r>
            <a:r>
              <a:rPr lang="pl-PL" sz="2000" dirty="0" smtClean="0">
                <a:solidFill>
                  <a:srgbClr val="FFFF00"/>
                </a:solidFill>
              </a:rPr>
              <a:t>SOIPIX </a:t>
            </a:r>
            <a:r>
              <a:rPr lang="pl-PL" sz="2000" dirty="0" smtClean="0"/>
              <a:t>collaboration led by </a:t>
            </a:r>
            <a:r>
              <a:rPr lang="pl-PL" sz="2000" dirty="0" smtClean="0">
                <a:solidFill>
                  <a:srgbClr val="FFFF00"/>
                </a:solidFill>
              </a:rPr>
              <a:t>KEK</a:t>
            </a:r>
            <a:r>
              <a:rPr lang="pl-PL" sz="2000" dirty="0" smtClean="0">
                <a:solidFill>
                  <a:srgbClr val="FF9900"/>
                </a:solidFill>
              </a:rPr>
              <a:t> </a:t>
            </a:r>
            <a:r>
              <a:rPr lang="en-US" sz="2000" dirty="0" smtClean="0"/>
              <a:t>(</a:t>
            </a:r>
            <a:r>
              <a:rPr lang="pl-PL" sz="1800" dirty="0" smtClean="0"/>
              <a:t>US-Japan </a:t>
            </a:r>
            <a:r>
              <a:rPr lang="pl-PL" sz="1800" dirty="0" smtClean="0"/>
              <a:t>Collaboration </a:t>
            </a:r>
            <a:r>
              <a:rPr lang="pl-PL" sz="1800" dirty="0" smtClean="0"/>
              <a:t>Funds</a:t>
            </a:r>
            <a:r>
              <a:rPr lang="en-US" sz="1800" dirty="0" smtClean="0"/>
              <a:t>)</a:t>
            </a:r>
            <a:r>
              <a:rPr lang="pl-PL" sz="1800" dirty="0" smtClean="0"/>
              <a:t> </a:t>
            </a:r>
            <a:r>
              <a:rPr lang="pl-PL" sz="2000" dirty="0" smtClean="0"/>
              <a:t>+ ASI (SBIR)</a:t>
            </a:r>
            <a:endParaRPr lang="en-US" sz="2000" dirty="0" smtClean="0"/>
          </a:p>
          <a:p>
            <a:pPr>
              <a:lnSpc>
                <a:spcPct val="95000"/>
              </a:lnSpc>
            </a:pPr>
            <a:r>
              <a:rPr lang="en-US" sz="2000" dirty="0" smtClean="0"/>
              <a:t>Truly integrated sensor/electronics</a:t>
            </a:r>
            <a:r>
              <a:rPr lang="pl-PL" sz="2000" dirty="0" smtClean="0"/>
              <a:t> - Monolithic structure: minimal interconnects, low node capacitance </a:t>
            </a:r>
          </a:p>
          <a:p>
            <a:pPr>
              <a:lnSpc>
                <a:spcPct val="95000"/>
              </a:lnSpc>
            </a:pPr>
            <a:r>
              <a:rPr lang="pl-PL" sz="2000" dirty="0" smtClean="0"/>
              <a:t>Supplementary / complementaty for 3D work  (can be first layer of 3D)</a:t>
            </a:r>
            <a:endParaRPr lang="en-US" sz="2000" dirty="0" smtClean="0"/>
          </a:p>
          <a:p>
            <a:pPr>
              <a:lnSpc>
                <a:spcPct val="95000"/>
              </a:lnSpc>
            </a:pPr>
            <a:r>
              <a:rPr lang="pl-PL" sz="2000" dirty="0" smtClean="0"/>
              <a:t>Can be back-thinned, back-side implanted, </a:t>
            </a:r>
            <a:br>
              <a:rPr lang="pl-PL" sz="2000" dirty="0" smtClean="0"/>
            </a:br>
            <a:r>
              <a:rPr lang="pl-PL" sz="2000" dirty="0" smtClean="0"/>
              <a:t>laser annealed, metalized - </a:t>
            </a:r>
            <a:r>
              <a:rPr lang="pl-PL" sz="2000" dirty="0" smtClean="0">
                <a:solidFill>
                  <a:srgbClr val="FFFF00"/>
                </a:solidFill>
              </a:rPr>
              <a:t>demonstrated by Fermilab</a:t>
            </a:r>
            <a:endParaRPr lang="en-US" sz="2000" dirty="0" smtClean="0">
              <a:solidFill>
                <a:srgbClr val="FFFF00"/>
              </a:solidFill>
            </a:endParaRPr>
          </a:p>
        </p:txBody>
      </p:sp>
      <p:sp>
        <p:nvSpPr>
          <p:cNvPr id="32772" name="Rectangle 4"/>
          <p:cNvSpPr>
            <a:spLocks noGrp="1" noChangeArrowheads="1"/>
          </p:cNvSpPr>
          <p:nvPr>
            <p:ph type="title"/>
          </p:nvPr>
        </p:nvSpPr>
        <p:spPr>
          <a:noFill/>
          <a:ln/>
        </p:spPr>
        <p:txBody>
          <a:bodyPr/>
          <a:lstStyle/>
          <a:p>
            <a:r>
              <a:rPr lang="pl-PL" dirty="0" smtClean="0"/>
              <a:t>Monolithic</a:t>
            </a:r>
            <a:r>
              <a:rPr lang="en-US" dirty="0" smtClean="0"/>
              <a:t> detectors in SOI</a:t>
            </a:r>
            <a:endParaRPr lang="en-US" dirty="0" smtClean="0"/>
          </a:p>
        </p:txBody>
      </p:sp>
      <p:pic>
        <p:nvPicPr>
          <p:cNvPr id="327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3698875"/>
            <a:ext cx="4365625" cy="267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8"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B9E99736-9ABD-4D08-898D-717A95D81A04}" type="slidenum">
              <a:rPr lang="en-US" sz="1200" b="0">
                <a:solidFill>
                  <a:srgbClr val="FFFFFF"/>
                </a:solidFill>
              </a:rPr>
              <a:pPr algn="l" eaLnBrk="1" hangingPunct="1">
                <a:spcBef>
                  <a:spcPct val="0"/>
                </a:spcBef>
                <a:buClrTx/>
                <a:buSzTx/>
                <a:buFontTx/>
                <a:buNone/>
              </a:pPr>
              <a:t>51</a:t>
            </a:fld>
            <a:endParaRPr lang="en-US" sz="1200" b="0">
              <a:solidFill>
                <a:srgbClr val="FFFFFF"/>
              </a:solidFill>
            </a:endParaRPr>
          </a:p>
        </p:txBody>
      </p:sp>
      <p:sp>
        <p:nvSpPr>
          <p:cNvPr id="32782" name="Rectangle 14"/>
          <p:cNvSpPr>
            <a:spLocks noChangeArrowheads="1"/>
          </p:cNvSpPr>
          <p:nvPr/>
        </p:nvSpPr>
        <p:spPr bwMode="auto">
          <a:xfrm>
            <a:off x="4724400" y="3503613"/>
            <a:ext cx="4191000" cy="915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0"/>
              </a:spcBef>
            </a:pPr>
            <a:r>
              <a:rPr lang="en-US" sz="1800" b="0" dirty="0"/>
              <a:t>particularly suitable</a:t>
            </a:r>
            <a:r>
              <a:rPr lang="pl-PL" sz="1800" b="0" dirty="0"/>
              <a:t>:</a:t>
            </a:r>
          </a:p>
          <a:p>
            <a:pPr>
              <a:spcBef>
                <a:spcPct val="0"/>
              </a:spcBef>
            </a:pPr>
            <a:r>
              <a:rPr lang="en-US" sz="1800" b="0" dirty="0"/>
              <a:t> </a:t>
            </a:r>
            <a:r>
              <a:rPr lang="pl-PL" sz="1800" b="0" dirty="0">
                <a:solidFill>
                  <a:srgbClr val="FF9900"/>
                </a:solidFill>
              </a:rPr>
              <a:t>minimum scattering and </a:t>
            </a:r>
          </a:p>
          <a:p>
            <a:pPr>
              <a:spcBef>
                <a:spcPct val="0"/>
              </a:spcBef>
            </a:pPr>
            <a:r>
              <a:rPr lang="pl-PL" sz="1800" b="0" dirty="0">
                <a:solidFill>
                  <a:srgbClr val="FF9900"/>
                </a:solidFill>
              </a:rPr>
              <a:t>low energy range</a:t>
            </a:r>
            <a:r>
              <a:rPr lang="pl-PL" sz="1800" b="0" dirty="0"/>
              <a:t> (</a:t>
            </a:r>
            <a:r>
              <a:rPr lang="en-US" sz="1800" b="0" dirty="0"/>
              <a:t>soft X-ray detection</a:t>
            </a:r>
            <a:r>
              <a:rPr lang="pl-PL" sz="1800" b="0" dirty="0"/>
              <a:t>)</a:t>
            </a:r>
            <a:endParaRPr lang="en-US" sz="1800" b="0" dirty="0"/>
          </a:p>
        </p:txBody>
      </p:sp>
      <p:sp>
        <p:nvSpPr>
          <p:cNvPr id="750602" name="Text Box 10"/>
          <p:cNvSpPr txBox="1">
            <a:spLocks noChangeArrowheads="1"/>
          </p:cNvSpPr>
          <p:nvPr/>
        </p:nvSpPr>
        <p:spPr bwMode="auto">
          <a:xfrm>
            <a:off x="5486400" y="4495800"/>
            <a:ext cx="3313113" cy="344488"/>
          </a:xfrm>
          <a:prstGeom prst="rect">
            <a:avLst/>
          </a:prstGeom>
          <a:noFill/>
          <a:ln w="381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45720" tIns="18288" rIns="45720" bIns="18288" anchor="ctr" anchorCtr="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nSpc>
                <a:spcPct val="110000"/>
              </a:lnSpc>
              <a:spcBef>
                <a:spcPct val="0"/>
              </a:spcBef>
              <a:buClr>
                <a:srgbClr val="FF0000"/>
              </a:buClr>
              <a:buSzTx/>
              <a:buFont typeface="Webdings" pitchFamily="18" charset="2"/>
              <a:buNone/>
            </a:pPr>
            <a:r>
              <a:rPr lang="pl-PL" sz="1600">
                <a:effectLst>
                  <a:outerShdw blurRad="38100" dist="38100" dir="2700000" algn="tl">
                    <a:srgbClr val="000000"/>
                  </a:outerShdw>
                </a:effectLst>
              </a:rPr>
              <a:t>Multi-year program at Fermilab:</a:t>
            </a:r>
          </a:p>
        </p:txBody>
      </p:sp>
      <p:sp>
        <p:nvSpPr>
          <p:cNvPr id="3077" name="Rectangle 5"/>
          <p:cNvSpPr>
            <a:spLocks noChangeArrowheads="1"/>
          </p:cNvSpPr>
          <p:nvPr/>
        </p:nvSpPr>
        <p:spPr bwMode="auto">
          <a:xfrm>
            <a:off x="5183188" y="4953000"/>
            <a:ext cx="3808412" cy="1447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accent1"/>
                </a:solidFill>
                <a:miter lim="800000"/>
                <a:headEnd/>
                <a:tailEnd/>
              </a14:hiddenLine>
            </a:ext>
          </a:extLst>
        </p:spPr>
        <p:txBody>
          <a:bodyPr wrap="none" anchor="ctr"/>
          <a:lstStyle/>
          <a:p>
            <a:pPr>
              <a:lnSpc>
                <a:spcPct val="120000"/>
              </a:lnSpc>
              <a:spcBef>
                <a:spcPct val="0"/>
              </a:spcBef>
              <a:buClrTx/>
              <a:buSzTx/>
              <a:buFontTx/>
              <a:buNone/>
            </a:pPr>
            <a:r>
              <a:rPr lang="pl-PL" sz="1500"/>
              <a:t>  5 prototype, pixelated </a:t>
            </a:r>
            <a:br>
              <a:rPr lang="pl-PL" sz="1500"/>
            </a:br>
            <a:r>
              <a:rPr lang="pl-PL" sz="1500"/>
              <a:t>structures developed </a:t>
            </a:r>
            <a:br>
              <a:rPr lang="pl-PL" sz="1500"/>
            </a:br>
            <a:r>
              <a:rPr lang="pl-PL" sz="1500"/>
              <a:t>and submited over last 5 years,</a:t>
            </a:r>
          </a:p>
          <a:p>
            <a:pPr>
              <a:lnSpc>
                <a:spcPct val="120000"/>
              </a:lnSpc>
              <a:spcBef>
                <a:spcPct val="0"/>
              </a:spcBef>
              <a:buClrTx/>
              <a:buSzTx/>
              <a:buFontTx/>
              <a:buNone/>
            </a:pPr>
            <a:r>
              <a:rPr lang="pl-PL" sz="1500"/>
              <a:t>2.5×2.5 mm</a:t>
            </a:r>
            <a:r>
              <a:rPr lang="pl-PL" sz="1500" baseline="30000"/>
              <a:t>2</a:t>
            </a:r>
            <a:r>
              <a:rPr lang="pl-PL" sz="1500"/>
              <a:t> and 5×5 mm</a:t>
            </a:r>
            <a:r>
              <a:rPr lang="pl-PL" sz="1500" baseline="30000"/>
              <a:t>2</a:t>
            </a:r>
            <a:r>
              <a:rPr lang="pl-PL" sz="1500"/>
              <a:t>, </a:t>
            </a:r>
          </a:p>
          <a:p>
            <a:pPr>
              <a:lnSpc>
                <a:spcPct val="120000"/>
              </a:lnSpc>
              <a:spcBef>
                <a:spcPct val="0"/>
              </a:spcBef>
              <a:buClrTx/>
              <a:buSzTx/>
              <a:buFontTx/>
              <a:buNone/>
            </a:pPr>
            <a:r>
              <a:rPr lang="pl-PL" sz="1500"/>
              <a:t>MAMBO </a:t>
            </a:r>
          </a:p>
          <a:p>
            <a:pPr>
              <a:lnSpc>
                <a:spcPct val="120000"/>
              </a:lnSpc>
              <a:spcBef>
                <a:spcPct val="0"/>
              </a:spcBef>
              <a:buClrTx/>
              <a:buSzTx/>
              <a:buFontTx/>
              <a:buNone/>
            </a:pPr>
            <a:r>
              <a:rPr lang="pl-PL" sz="1500"/>
              <a:t>Monolithic Active Matrix with Binary Counters </a:t>
            </a:r>
            <a:endParaRPr lang="en-US" sz="1500" baseline="30000"/>
          </a:p>
        </p:txBody>
      </p:sp>
      <p:sp>
        <p:nvSpPr>
          <p:cNvPr id="10"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04800" y="228600"/>
            <a:ext cx="8458200" cy="1828800"/>
          </a:xfrm>
        </p:spPr>
        <p:txBody>
          <a:bodyPr/>
          <a:lstStyle/>
          <a:p>
            <a:pPr>
              <a:lnSpc>
                <a:spcPct val="90000"/>
              </a:lnSpc>
            </a:pPr>
            <a:r>
              <a:rPr lang="en-US" sz="1800" dirty="0" smtClean="0"/>
              <a:t>The potential of the substrate can change the fields at the top transistor and affect performance – </a:t>
            </a:r>
            <a:r>
              <a:rPr lang="en-US" sz="1800" dirty="0" smtClean="0">
                <a:solidFill>
                  <a:srgbClr val="FFFF00"/>
                </a:solidFill>
              </a:rPr>
              <a:t>“back</a:t>
            </a:r>
            <a:r>
              <a:rPr lang="pl-PL" sz="1800" dirty="0" smtClean="0">
                <a:solidFill>
                  <a:srgbClr val="FFFF00"/>
                </a:solidFill>
              </a:rPr>
              <a:t>-</a:t>
            </a:r>
            <a:r>
              <a:rPr lang="en-US" sz="1800" dirty="0" smtClean="0">
                <a:solidFill>
                  <a:srgbClr val="FFFF00"/>
                </a:solidFill>
              </a:rPr>
              <a:t>gate”</a:t>
            </a:r>
          </a:p>
          <a:p>
            <a:pPr>
              <a:lnSpc>
                <a:spcPct val="90000"/>
              </a:lnSpc>
            </a:pPr>
            <a:r>
              <a:rPr lang="en-US" sz="1800" dirty="0" smtClean="0"/>
              <a:t>Back</a:t>
            </a:r>
            <a:r>
              <a:rPr lang="pl-PL" sz="1800" dirty="0" smtClean="0"/>
              <a:t>-</a:t>
            </a:r>
            <a:r>
              <a:rPr lang="en-US" sz="1800" dirty="0" smtClean="0"/>
              <a:t>gate effects </a:t>
            </a:r>
            <a:r>
              <a:rPr lang="pl-PL" sz="1800" dirty="0" smtClean="0"/>
              <a:t>are </a:t>
            </a:r>
            <a:r>
              <a:rPr lang="en-US" sz="1800" dirty="0" smtClean="0"/>
              <a:t>significant in OKI process </a:t>
            </a:r>
            <a:r>
              <a:rPr lang="pl-PL" sz="1800" dirty="0" smtClean="0"/>
              <a:t>-</a:t>
            </a:r>
            <a:r>
              <a:rPr lang="en-US" sz="1800" dirty="0" smtClean="0"/>
              <a:t> limit bias that can be applied </a:t>
            </a:r>
          </a:p>
          <a:p>
            <a:pPr>
              <a:lnSpc>
                <a:spcPct val="90000"/>
              </a:lnSpc>
            </a:pPr>
            <a:r>
              <a:rPr lang="en-US" sz="1800" dirty="0" smtClean="0"/>
              <a:t>Digital-analog coupling can also destroy performance</a:t>
            </a:r>
          </a:p>
          <a:p>
            <a:pPr>
              <a:lnSpc>
                <a:spcPct val="90000"/>
              </a:lnSpc>
            </a:pPr>
            <a:r>
              <a:rPr lang="en-US" sz="1800" dirty="0" smtClean="0">
                <a:solidFill>
                  <a:srgbClr val="FFFF00"/>
                </a:solidFill>
              </a:rPr>
              <a:t>FNAL suggested process changes to OKI to fix this</a:t>
            </a:r>
          </a:p>
          <a:p>
            <a:pPr>
              <a:lnSpc>
                <a:spcPct val="90000"/>
              </a:lnSpc>
            </a:pPr>
            <a:r>
              <a:rPr lang="en-US" sz="1800" dirty="0"/>
              <a:t>T</a:t>
            </a:r>
            <a:r>
              <a:rPr lang="en-US" sz="1800" dirty="0" smtClean="0"/>
              <a:t>ests </a:t>
            </a:r>
            <a:r>
              <a:rPr lang="en-US" sz="1800" dirty="0" smtClean="0"/>
              <a:t>show the chips are not affected by back potential</a:t>
            </a:r>
            <a:r>
              <a:rPr lang="pl-PL" sz="1800" dirty="0" smtClean="0"/>
              <a:t> any more</a:t>
            </a:r>
            <a:endParaRPr lang="en-US" sz="1800" dirty="0" smtClean="0"/>
          </a:p>
          <a:p>
            <a:pPr>
              <a:lnSpc>
                <a:spcPct val="90000"/>
              </a:lnSpc>
            </a:pPr>
            <a:endParaRPr lang="en-US" sz="1800" dirty="0" smtClean="0"/>
          </a:p>
          <a:p>
            <a:pPr>
              <a:lnSpc>
                <a:spcPct val="90000"/>
              </a:lnSpc>
            </a:pPr>
            <a:endParaRPr lang="en-US" sz="1800" dirty="0" smtClean="0"/>
          </a:p>
        </p:txBody>
      </p:sp>
      <p:sp>
        <p:nvSpPr>
          <p:cNvPr id="33796"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E29B3643-CA26-42AD-AE94-2070F6971441}" type="slidenum">
              <a:rPr lang="en-US" sz="1200" b="0">
                <a:solidFill>
                  <a:srgbClr val="FFFFFF"/>
                </a:solidFill>
              </a:rPr>
              <a:pPr algn="l" eaLnBrk="1" hangingPunct="1">
                <a:spcBef>
                  <a:spcPct val="0"/>
                </a:spcBef>
                <a:buClrTx/>
                <a:buSzTx/>
                <a:buFontTx/>
                <a:buNone/>
              </a:pPr>
              <a:t>52</a:t>
            </a:fld>
            <a:endParaRPr lang="en-US" sz="1200" b="0">
              <a:solidFill>
                <a:srgbClr val="FFFFFF"/>
              </a:solidFill>
            </a:endParaRPr>
          </a:p>
        </p:txBody>
      </p:sp>
      <p:pic>
        <p:nvPicPr>
          <p:cNvPr id="337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97188"/>
            <a:ext cx="4978400"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1865" y="1981200"/>
            <a:ext cx="3424335" cy="877163"/>
          </a:xfrm>
          <a:prstGeom prst="rect">
            <a:avLst/>
          </a:prstGeom>
          <a:noFill/>
          <a:ln>
            <a:solidFill>
              <a:schemeClr val="accent1">
                <a:lumMod val="20000"/>
                <a:lumOff val="80000"/>
              </a:schemeClr>
            </a:solidFill>
          </a:ln>
        </p:spPr>
        <p:txBody>
          <a:bodyPr wrap="none">
            <a:spAutoFit/>
          </a:bodyPr>
          <a:lstStyle/>
          <a:p>
            <a:pPr algn="l" defTabSz="457200" fontAlgn="auto">
              <a:spcBef>
                <a:spcPts val="0"/>
              </a:spcBef>
              <a:spcAft>
                <a:spcPts val="0"/>
              </a:spcAft>
              <a:buClrTx/>
              <a:buSzTx/>
              <a:buFontTx/>
              <a:buNone/>
              <a:defRPr/>
            </a:pPr>
            <a:r>
              <a:rPr lang="en-US" sz="1700" b="0" dirty="0">
                <a:solidFill>
                  <a:schemeClr val="tx2">
                    <a:lumMod val="20000"/>
                    <a:lumOff val="80000"/>
                  </a:schemeClr>
                </a:solidFill>
                <a:latin typeface="+mn-lt"/>
                <a:ea typeface="+mn-ea"/>
              </a:rPr>
              <a:t>This well separates digital circuits</a:t>
            </a:r>
          </a:p>
          <a:p>
            <a:pPr algn="l" defTabSz="457200" fontAlgn="auto">
              <a:spcBef>
                <a:spcPts val="0"/>
              </a:spcBef>
              <a:spcAft>
                <a:spcPts val="0"/>
              </a:spcAft>
              <a:buClrTx/>
              <a:buSzTx/>
              <a:buFontTx/>
              <a:buNone/>
              <a:defRPr/>
            </a:pPr>
            <a:r>
              <a:rPr lang="en-US" sz="1700" b="0" dirty="0">
                <a:solidFill>
                  <a:schemeClr val="tx2">
                    <a:lumMod val="20000"/>
                    <a:lumOff val="80000"/>
                  </a:schemeClr>
                </a:solidFill>
                <a:latin typeface="+mn-lt"/>
                <a:ea typeface="+mn-ea"/>
              </a:rPr>
              <a:t>from sensor substrate and </a:t>
            </a:r>
            <a:r>
              <a:rPr lang="en-US" sz="1700" b="0" dirty="0" smtClean="0">
                <a:solidFill>
                  <a:schemeClr val="tx2">
                    <a:lumMod val="20000"/>
                    <a:lumOff val="80000"/>
                  </a:schemeClr>
                </a:solidFill>
                <a:latin typeface="+mn-lt"/>
                <a:ea typeface="+mn-ea"/>
              </a:rPr>
              <a:t/>
            </a:r>
            <a:br>
              <a:rPr lang="en-US" sz="1700" b="0" dirty="0" smtClean="0">
                <a:solidFill>
                  <a:schemeClr val="tx2">
                    <a:lumMod val="20000"/>
                    <a:lumOff val="80000"/>
                  </a:schemeClr>
                </a:solidFill>
                <a:latin typeface="+mn-lt"/>
                <a:ea typeface="+mn-ea"/>
              </a:rPr>
            </a:br>
            <a:r>
              <a:rPr lang="en-US" sz="1700" b="0" dirty="0" smtClean="0">
                <a:solidFill>
                  <a:schemeClr val="tx2">
                    <a:lumMod val="20000"/>
                    <a:lumOff val="80000"/>
                  </a:schemeClr>
                </a:solidFill>
                <a:latin typeface="+mn-lt"/>
                <a:ea typeface="+mn-ea"/>
              </a:rPr>
              <a:t>prevents back </a:t>
            </a:r>
            <a:r>
              <a:rPr lang="en-US" sz="1700" b="0" dirty="0">
                <a:solidFill>
                  <a:schemeClr val="tx2">
                    <a:lumMod val="20000"/>
                    <a:lumOff val="80000"/>
                  </a:schemeClr>
                </a:solidFill>
                <a:latin typeface="+mn-lt"/>
                <a:ea typeface="+mn-ea"/>
              </a:rPr>
              <a:t>gating effects</a:t>
            </a:r>
            <a:endParaRPr lang="en-US" sz="1700" b="0" dirty="0">
              <a:solidFill>
                <a:schemeClr val="tx2">
                  <a:lumMod val="20000"/>
                  <a:lumOff val="80000"/>
                </a:schemeClr>
              </a:solidFill>
              <a:latin typeface="+mn-lt"/>
              <a:ea typeface="+mn-ea"/>
            </a:endParaRPr>
          </a:p>
        </p:txBody>
      </p:sp>
      <p:sp>
        <p:nvSpPr>
          <p:cNvPr id="7" name="TextBox 6"/>
          <p:cNvSpPr txBox="1"/>
          <p:nvPr/>
        </p:nvSpPr>
        <p:spPr>
          <a:xfrm>
            <a:off x="4038600" y="2096152"/>
            <a:ext cx="2242931" cy="646331"/>
          </a:xfrm>
          <a:prstGeom prst="rect">
            <a:avLst/>
          </a:prstGeom>
          <a:noFill/>
          <a:ln>
            <a:solidFill>
              <a:schemeClr val="accent1">
                <a:lumMod val="20000"/>
                <a:lumOff val="80000"/>
              </a:schemeClr>
            </a:solidFill>
          </a:ln>
        </p:spPr>
        <p:txBody>
          <a:bodyPr wrap="square">
            <a:spAutoFit/>
          </a:bodyPr>
          <a:lstStyle/>
          <a:p>
            <a:pPr algn="l" defTabSz="457200" fontAlgn="auto">
              <a:spcBef>
                <a:spcPts val="0"/>
              </a:spcBef>
              <a:spcAft>
                <a:spcPts val="0"/>
              </a:spcAft>
              <a:buClrTx/>
              <a:buSzTx/>
              <a:buFontTx/>
              <a:buNone/>
              <a:defRPr/>
            </a:pPr>
            <a:r>
              <a:rPr lang="en-US" sz="1800" b="0" dirty="0">
                <a:solidFill>
                  <a:schemeClr val="tx2">
                    <a:lumMod val="20000"/>
                    <a:lumOff val="80000"/>
                  </a:schemeClr>
                </a:solidFill>
                <a:latin typeface="+mn-lt"/>
                <a:ea typeface="+mn-ea"/>
              </a:rPr>
              <a:t>This well collects </a:t>
            </a:r>
            <a:r>
              <a:rPr lang="en-US" sz="1800" b="0" dirty="0" smtClean="0">
                <a:solidFill>
                  <a:schemeClr val="tx2">
                    <a:lumMod val="20000"/>
                    <a:lumOff val="80000"/>
                  </a:schemeClr>
                </a:solidFill>
                <a:latin typeface="+mn-lt"/>
                <a:ea typeface="+mn-ea"/>
              </a:rPr>
              <a:t>the charge carriers</a:t>
            </a:r>
            <a:endParaRPr lang="en-US" sz="1800" b="0" dirty="0">
              <a:solidFill>
                <a:schemeClr val="tx2">
                  <a:lumMod val="20000"/>
                  <a:lumOff val="80000"/>
                </a:schemeClr>
              </a:solidFill>
              <a:latin typeface="+mn-lt"/>
              <a:ea typeface="+mn-ea"/>
            </a:endParaRPr>
          </a:p>
        </p:txBody>
      </p:sp>
      <p:cxnSp>
        <p:nvCxnSpPr>
          <p:cNvPr id="9" name="Straight Arrow Connector 8"/>
          <p:cNvCxnSpPr/>
          <p:nvPr/>
        </p:nvCxnSpPr>
        <p:spPr>
          <a:xfrm>
            <a:off x="1524000" y="2858363"/>
            <a:ext cx="266700" cy="79923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1"/>
          </p:cNvCxnSpPr>
          <p:nvPr/>
        </p:nvCxnSpPr>
        <p:spPr>
          <a:xfrm flipH="1">
            <a:off x="3614532" y="2419318"/>
            <a:ext cx="424068" cy="164865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33803" name="TextBox 9"/>
          <p:cNvSpPr txBox="1">
            <a:spLocks noChangeArrowheads="1"/>
          </p:cNvSpPr>
          <p:nvPr/>
        </p:nvSpPr>
        <p:spPr bwMode="auto">
          <a:xfrm>
            <a:off x="6399212" y="2362200"/>
            <a:ext cx="2516188" cy="666750"/>
          </a:xfrm>
          <a:prstGeom prst="rect">
            <a:avLst/>
          </a:prstGeom>
          <a:noFill/>
          <a:ln w="25400">
            <a:solidFill>
              <a:srgbClr val="66FF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en-US" sz="1800" b="0">
                <a:solidFill>
                  <a:srgbClr val="CCFFCC"/>
                </a:solidFill>
                <a:latin typeface="Calibri" pitchFamily="34" charset="0"/>
              </a:rPr>
              <a:t>Patent application under</a:t>
            </a:r>
            <a:br>
              <a:rPr lang="en-US" sz="1800" b="0">
                <a:solidFill>
                  <a:srgbClr val="CCFFCC"/>
                </a:solidFill>
                <a:latin typeface="Calibri" pitchFamily="34" charset="0"/>
              </a:rPr>
            </a:br>
            <a:r>
              <a:rPr lang="en-US" sz="1800" b="0">
                <a:solidFill>
                  <a:srgbClr val="CCFFCC"/>
                </a:solidFill>
                <a:latin typeface="Calibri" pitchFamily="34" charset="0"/>
              </a:rPr>
              <a:t>discussion</a:t>
            </a:r>
            <a:r>
              <a:rPr lang="pl-PL" sz="1800" b="0">
                <a:solidFill>
                  <a:srgbClr val="CCFFCC"/>
                </a:solidFill>
                <a:latin typeface="Calibri" pitchFamily="34" charset="0"/>
              </a:rPr>
              <a:t> OKI-KEK-FNAL</a:t>
            </a:r>
            <a:endParaRPr lang="en-US" sz="1800" b="0">
              <a:solidFill>
                <a:srgbClr val="CCFFCC"/>
              </a:solidFill>
              <a:latin typeface="Calibri" pitchFamily="34" charset="0"/>
            </a:endParaRPr>
          </a:p>
        </p:txBody>
      </p:sp>
      <p:sp>
        <p:nvSpPr>
          <p:cNvPr id="33808" name="Footer Placeholder 1"/>
          <p:cNvSpPr txBox="1">
            <a:spLocks noGrp="1"/>
          </p:cNvSpPr>
          <p:nvPr/>
        </p:nvSpPr>
        <p:spPr bwMode="auto">
          <a:xfrm>
            <a:off x="1981200" y="5410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r>
              <a:rPr lang="pl-PL" sz="1200">
                <a:solidFill>
                  <a:srgbClr val="FFFFFF"/>
                </a:solidFill>
              </a:rPr>
              <a:t>SILVACO </a:t>
            </a:r>
          </a:p>
          <a:p>
            <a:pPr algn="l" eaLnBrk="1" hangingPunct="1">
              <a:spcBef>
                <a:spcPct val="0"/>
              </a:spcBef>
              <a:buClrTx/>
              <a:buSzTx/>
              <a:buFontTx/>
              <a:buNone/>
            </a:pPr>
            <a:r>
              <a:rPr lang="pl-PL" sz="1200">
                <a:solidFill>
                  <a:srgbClr val="FFFFFF"/>
                </a:solidFill>
              </a:rPr>
              <a:t>process simulatiom</a:t>
            </a:r>
            <a:endParaRPr lang="en-US" sz="1200">
              <a:solidFill>
                <a:srgbClr val="FFFFFF"/>
              </a:solidFill>
            </a:endParaRPr>
          </a:p>
        </p:txBody>
      </p:sp>
      <p:sp>
        <p:nvSpPr>
          <p:cNvPr id="13"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20" name="Chart 5"/>
          <p:cNvPicPr>
            <a:picLocks noChangeArrowheads="1"/>
          </p:cNvPicPr>
          <p:nvPr/>
        </p:nvPicPr>
        <p:blipFill>
          <a:blip r:embed="rId3">
            <a:lum bright="-44000" contrast="64000"/>
          </a:blip>
          <a:srcRect/>
          <a:stretch>
            <a:fillRect/>
          </a:stretch>
        </p:blipFill>
        <p:spPr bwMode="auto">
          <a:xfrm>
            <a:off x="5334000" y="3098599"/>
            <a:ext cx="3657599" cy="2921201"/>
          </a:xfrm>
          <a:prstGeom prst="rect">
            <a:avLst/>
          </a:prstGeom>
          <a:noFill/>
          <a:ln w="9525">
            <a:noFill/>
            <a:miter lim="800000"/>
            <a:headEnd/>
            <a:tailEnd/>
          </a:ln>
        </p:spPr>
      </p:pic>
      <p:sp>
        <p:nvSpPr>
          <p:cNvPr id="21" name="Rectangle 20"/>
          <p:cNvSpPr/>
          <p:nvPr/>
        </p:nvSpPr>
        <p:spPr>
          <a:xfrm>
            <a:off x="5334000" y="5953780"/>
            <a:ext cx="3657599" cy="523220"/>
          </a:xfrm>
          <a:prstGeom prst="rect">
            <a:avLst/>
          </a:prstGeom>
          <a:solidFill>
            <a:srgbClr val="003399"/>
          </a:solidFill>
          <a:ln w="25400">
            <a:solidFill>
              <a:srgbClr val="FF0000"/>
            </a:solidFill>
          </a:ln>
        </p:spPr>
        <p:txBody>
          <a:bodyPr wrap="square">
            <a:spAutoFit/>
          </a:bodyPr>
          <a:lstStyle/>
          <a:p>
            <a:r>
              <a:rPr lang="en-US" sz="1400" b="1" dirty="0" smtClean="0"/>
              <a:t>No shift of NMOS </a:t>
            </a:r>
            <a:r>
              <a:rPr lang="en-US" sz="1400" b="1" dirty="0" smtClean="0"/>
              <a:t>transistor </a:t>
            </a:r>
            <a:r>
              <a:rPr lang="en-US" sz="1400" dirty="0" smtClean="0"/>
              <a:t>I</a:t>
            </a:r>
            <a:r>
              <a:rPr lang="en-US" sz="1400" baseline="-25000" dirty="0" smtClean="0"/>
              <a:t>DS</a:t>
            </a:r>
            <a:r>
              <a:rPr lang="en-US" sz="1400" dirty="0" smtClean="0"/>
              <a:t>/V</a:t>
            </a:r>
            <a:r>
              <a:rPr lang="en-US" sz="1400" baseline="-25000" dirty="0" smtClean="0"/>
              <a:t>GS</a:t>
            </a:r>
            <a:r>
              <a:rPr lang="en-US" sz="1400" dirty="0" smtClean="0"/>
              <a:t> </a:t>
            </a:r>
            <a:r>
              <a:rPr lang="en-US" sz="1400" b="1" dirty="0" smtClean="0"/>
              <a:t>in </a:t>
            </a:r>
            <a:r>
              <a:rPr lang="en-US" sz="1400" b="1" dirty="0" smtClean="0"/>
              <a:t>nested </a:t>
            </a:r>
            <a:r>
              <a:rPr lang="en-US" sz="1400" b="1" dirty="0" smtClean="0"/>
              <a:t>wells at diff. back-gate biases</a:t>
            </a:r>
            <a:endParaRPr lang="en-US" sz="1400"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ctangle 158"/>
          <p:cNvSpPr/>
          <p:nvPr/>
        </p:nvSpPr>
        <p:spPr bwMode="auto">
          <a:xfrm>
            <a:off x="533400" y="721948"/>
            <a:ext cx="6477000" cy="5755052"/>
          </a:xfrm>
          <a:prstGeom prst="rect">
            <a:avLst/>
          </a:prstGeom>
          <a:solidFill>
            <a:schemeClr val="tx1">
              <a:alpha val="8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 name="Slide Number Placeholder 2"/>
          <p:cNvSpPr>
            <a:spLocks noGrp="1"/>
          </p:cNvSpPr>
          <p:nvPr>
            <p:ph type="sldNum" sz="quarter" idx="11"/>
          </p:nvPr>
        </p:nvSpPr>
        <p:spPr/>
        <p:txBody>
          <a:bodyPr/>
          <a:lstStyle/>
          <a:p>
            <a:fld id="{1F597AEA-F634-4E04-B1E3-4A37FE116748}" type="slidenum">
              <a:rPr lang="en-US" smtClean="0"/>
              <a:pPr/>
              <a:t>53</a:t>
            </a:fld>
            <a:endParaRPr lang="en-US"/>
          </a:p>
        </p:txBody>
      </p:sp>
      <p:grpSp>
        <p:nvGrpSpPr>
          <p:cNvPr id="154" name="Group 153"/>
          <p:cNvGrpSpPr/>
          <p:nvPr/>
        </p:nvGrpSpPr>
        <p:grpSpPr>
          <a:xfrm>
            <a:off x="762000" y="968958"/>
            <a:ext cx="5913447" cy="5355767"/>
            <a:chOff x="13334" y="1442033"/>
            <a:chExt cx="5913447" cy="5355767"/>
          </a:xfrm>
        </p:grpSpPr>
        <p:sp>
          <p:nvSpPr>
            <p:cNvPr id="86" name="AutoShape 69"/>
            <p:cNvSpPr>
              <a:spLocks noChangeArrowheads="1"/>
            </p:cNvSpPr>
            <p:nvPr/>
          </p:nvSpPr>
          <p:spPr bwMode="auto">
            <a:xfrm rot="5400000">
              <a:off x="2455428" y="3868147"/>
              <a:ext cx="645740" cy="815297"/>
            </a:xfrm>
            <a:prstGeom prst="triangle">
              <a:avLst>
                <a:gd name="adj" fmla="val 50000"/>
              </a:avLst>
            </a:prstGeom>
            <a:solidFill>
              <a:srgbClr val="C2D69B"/>
            </a:solidFill>
            <a:ln w="9525">
              <a:solidFill>
                <a:srgbClr val="4E6128"/>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AutoShape 68"/>
            <p:cNvSpPr>
              <a:spLocks noChangeArrowheads="1"/>
            </p:cNvSpPr>
            <p:nvPr/>
          </p:nvSpPr>
          <p:spPr bwMode="auto">
            <a:xfrm rot="5400000">
              <a:off x="2455428" y="4738658"/>
              <a:ext cx="646375" cy="815297"/>
            </a:xfrm>
            <a:prstGeom prst="triangle">
              <a:avLst>
                <a:gd name="adj" fmla="val 50000"/>
              </a:avLst>
            </a:prstGeom>
            <a:solidFill>
              <a:srgbClr val="C2D69B"/>
            </a:solidFill>
            <a:ln w="9525">
              <a:solidFill>
                <a:srgbClr val="4E6128"/>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88" name="Group 63"/>
            <p:cNvGrpSpPr>
              <a:grpSpLocks/>
            </p:cNvGrpSpPr>
            <p:nvPr/>
          </p:nvGrpSpPr>
          <p:grpSpPr bwMode="auto">
            <a:xfrm>
              <a:off x="1934109" y="4451676"/>
              <a:ext cx="436857" cy="507322"/>
              <a:chOff x="4539" y="3601"/>
              <a:chExt cx="1029" cy="437"/>
            </a:xfrm>
          </p:grpSpPr>
          <p:sp>
            <p:nvSpPr>
              <p:cNvPr id="150" name="AutoShape 67"/>
              <p:cNvSpPr>
                <a:spLocks noChangeShapeType="1"/>
              </p:cNvSpPr>
              <p:nvPr/>
            </p:nvSpPr>
            <p:spPr bwMode="auto">
              <a:xfrm rot="10800000">
                <a:off x="4539" y="3806"/>
                <a:ext cx="527"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1" name="AutoShape 66"/>
              <p:cNvSpPr>
                <a:spLocks noChangeShapeType="1"/>
              </p:cNvSpPr>
              <p:nvPr/>
            </p:nvSpPr>
            <p:spPr bwMode="auto">
              <a:xfrm>
                <a:off x="5066" y="3601"/>
                <a:ext cx="502"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2" name="AutoShape 65"/>
              <p:cNvSpPr>
                <a:spLocks noChangeShapeType="1"/>
              </p:cNvSpPr>
              <p:nvPr/>
            </p:nvSpPr>
            <p:spPr bwMode="auto">
              <a:xfrm>
                <a:off x="5066" y="3601"/>
                <a:ext cx="0" cy="436"/>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 name="AutoShape 64"/>
              <p:cNvSpPr>
                <a:spLocks noChangeShapeType="1"/>
              </p:cNvSpPr>
              <p:nvPr/>
            </p:nvSpPr>
            <p:spPr bwMode="auto">
              <a:xfrm>
                <a:off x="5066" y="4037"/>
                <a:ext cx="502"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89" name="Group 58"/>
            <p:cNvGrpSpPr>
              <a:grpSpLocks/>
            </p:cNvGrpSpPr>
            <p:nvPr/>
          </p:nvGrpSpPr>
          <p:grpSpPr bwMode="auto">
            <a:xfrm>
              <a:off x="2464941" y="5010428"/>
              <a:ext cx="236843" cy="259058"/>
              <a:chOff x="5567" y="2610"/>
              <a:chExt cx="373" cy="408"/>
            </a:xfrm>
          </p:grpSpPr>
          <p:sp>
            <p:nvSpPr>
              <p:cNvPr id="146" name="AutoShape 62"/>
              <p:cNvSpPr>
                <a:spLocks noChangeShapeType="1"/>
              </p:cNvSpPr>
              <p:nvPr/>
            </p:nvSpPr>
            <p:spPr bwMode="auto">
              <a:xfrm>
                <a:off x="5710" y="2610"/>
                <a:ext cx="230" cy="2"/>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7" name="AutoShape 61"/>
              <p:cNvSpPr>
                <a:spLocks noChangeShapeType="1"/>
              </p:cNvSpPr>
              <p:nvPr/>
            </p:nvSpPr>
            <p:spPr bwMode="auto">
              <a:xfrm flipV="1">
                <a:off x="5567" y="3017"/>
                <a:ext cx="270"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 name="AutoShape 60"/>
              <p:cNvSpPr>
                <a:spLocks noChangeShapeType="1"/>
              </p:cNvSpPr>
              <p:nvPr/>
            </p:nvSpPr>
            <p:spPr bwMode="auto">
              <a:xfrm>
                <a:off x="5697" y="2610"/>
                <a:ext cx="1" cy="406"/>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 name="AutoShape 59"/>
              <p:cNvSpPr>
                <a:spLocks noChangeShapeType="1"/>
              </p:cNvSpPr>
              <p:nvPr/>
            </p:nvSpPr>
            <p:spPr bwMode="auto">
              <a:xfrm>
                <a:off x="5837" y="2612"/>
                <a:ext cx="1" cy="406"/>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90" name="Group 53"/>
            <p:cNvGrpSpPr>
              <a:grpSpLocks/>
            </p:cNvGrpSpPr>
            <p:nvPr/>
          </p:nvGrpSpPr>
          <p:grpSpPr bwMode="auto">
            <a:xfrm>
              <a:off x="2464941" y="4156426"/>
              <a:ext cx="236843" cy="259058"/>
              <a:chOff x="5567" y="2610"/>
              <a:chExt cx="373" cy="408"/>
            </a:xfrm>
          </p:grpSpPr>
          <p:sp>
            <p:nvSpPr>
              <p:cNvPr id="142" name="AutoShape 57"/>
              <p:cNvSpPr>
                <a:spLocks noChangeShapeType="1"/>
              </p:cNvSpPr>
              <p:nvPr/>
            </p:nvSpPr>
            <p:spPr bwMode="auto">
              <a:xfrm>
                <a:off x="5710" y="2610"/>
                <a:ext cx="230" cy="2"/>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AutoShape 56"/>
              <p:cNvSpPr>
                <a:spLocks noChangeShapeType="1"/>
              </p:cNvSpPr>
              <p:nvPr/>
            </p:nvSpPr>
            <p:spPr bwMode="auto">
              <a:xfrm flipV="1">
                <a:off x="5567" y="3017"/>
                <a:ext cx="270"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 name="AutoShape 55"/>
              <p:cNvSpPr>
                <a:spLocks noChangeShapeType="1"/>
              </p:cNvSpPr>
              <p:nvPr/>
            </p:nvSpPr>
            <p:spPr bwMode="auto">
              <a:xfrm>
                <a:off x="5697" y="2610"/>
                <a:ext cx="1" cy="406"/>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 name="AutoShape 54"/>
              <p:cNvSpPr>
                <a:spLocks noChangeShapeType="1"/>
              </p:cNvSpPr>
              <p:nvPr/>
            </p:nvSpPr>
            <p:spPr bwMode="auto">
              <a:xfrm>
                <a:off x="5837" y="2612"/>
                <a:ext cx="1" cy="406"/>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91" name="AutoShape 52"/>
            <p:cNvSpPr>
              <a:spLocks noChangeShapeType="1"/>
            </p:cNvSpPr>
            <p:nvPr/>
          </p:nvSpPr>
          <p:spPr bwMode="auto">
            <a:xfrm>
              <a:off x="3186899" y="4275161"/>
              <a:ext cx="193030" cy="635"/>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AutoShape 51"/>
            <p:cNvSpPr>
              <a:spLocks noChangeShapeType="1"/>
            </p:cNvSpPr>
            <p:nvPr/>
          </p:nvSpPr>
          <p:spPr bwMode="auto">
            <a:xfrm>
              <a:off x="3186899" y="5139957"/>
              <a:ext cx="193030" cy="635"/>
            </a:xfrm>
            <a:prstGeom prst="straightConnector1">
              <a:avLst/>
            </a:prstGeom>
            <a:noFill/>
            <a:ln w="952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Rectangle 50"/>
            <p:cNvSpPr>
              <a:spLocks noChangeArrowheads="1"/>
            </p:cNvSpPr>
            <p:nvPr/>
          </p:nvSpPr>
          <p:spPr bwMode="auto">
            <a:xfrm>
              <a:off x="3379929" y="4156426"/>
              <a:ext cx="758785" cy="1056550"/>
            </a:xfrm>
            <a:prstGeom prst="rect">
              <a:avLst/>
            </a:prstGeom>
            <a:gradFill rotWithShape="0">
              <a:gsLst>
                <a:gs pos="0">
                  <a:srgbClr val="FFFFFF"/>
                </a:gs>
                <a:gs pos="100000">
                  <a:srgbClr val="B8CCE4"/>
                </a:gs>
              </a:gsLst>
              <a:lin ang="5400000" scaled="1"/>
            </a:gradFill>
            <a:ln w="12700">
              <a:solidFill>
                <a:srgbClr val="95B3D7"/>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DOUBLE</a:t>
              </a:r>
              <a:endParaRPr kumimoji="0" lang="en-US" sz="1100" b="0" i="0" u="none" strike="noStrike" kern="0" cap="none" spc="0" normalizeH="0" baseline="0" noProof="0" smtClean="0">
                <a:ln>
                  <a:noFill/>
                </a:ln>
                <a:solidFill>
                  <a:sysClr val="windowText" lastClr="000000"/>
                </a:solidFill>
                <a:effectLst/>
                <a:uLnTx/>
                <a:uFillTx/>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Discriminator</a:t>
              </a:r>
              <a:endParaRPr kumimoji="0" lang="en-US" sz="1100" b="0" i="0" u="none" strike="noStrike" kern="0" cap="none" spc="0" normalizeH="0" baseline="0" noProof="0" smtClean="0">
                <a:ln>
                  <a:noFill/>
                </a:ln>
                <a:solidFill>
                  <a:sysClr val="windowText" lastClr="000000"/>
                </a:solidFill>
                <a:effectLst/>
                <a:uLnTx/>
                <a:uFillTx/>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LOGIC</a:t>
              </a:r>
              <a:endParaRPr kumimoji="0" lang="en-US" sz="1100" b="0" i="0" u="none" strike="noStrike" kern="0" cap="none" spc="0" normalizeH="0" baseline="0" noProof="0" smtClean="0">
                <a:ln>
                  <a:noFill/>
                </a:ln>
                <a:solidFill>
                  <a:sysClr val="windowText" lastClr="000000"/>
                </a:solidFill>
                <a:effectLst/>
                <a:uLnTx/>
                <a:uFillTx/>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 (DDL)</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94" name="AutoShape 49"/>
            <p:cNvSpPr>
              <a:spLocks noChangeShapeType="1"/>
            </p:cNvSpPr>
            <p:nvPr/>
          </p:nvSpPr>
          <p:spPr bwMode="auto">
            <a:xfrm flipV="1">
              <a:off x="2050308" y="4006579"/>
              <a:ext cx="314944" cy="8254"/>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Rectangle 48"/>
            <p:cNvSpPr>
              <a:spLocks noChangeArrowheads="1"/>
            </p:cNvSpPr>
            <p:nvPr/>
          </p:nvSpPr>
          <p:spPr bwMode="auto">
            <a:xfrm>
              <a:off x="13334" y="3931021"/>
              <a:ext cx="2137933" cy="462240"/>
            </a:xfrm>
            <a:prstGeom prst="rect">
              <a:avLst/>
            </a:prstGeom>
            <a:gradFill rotWithShape="0">
              <a:gsLst>
                <a:gs pos="0">
                  <a:srgbClr val="FFFFFF"/>
                </a:gs>
                <a:gs pos="100000">
                  <a:srgbClr val="CCC0D9"/>
                </a:gs>
              </a:gsLst>
              <a:lin ang="5400000" scaled="1"/>
            </a:gradFill>
            <a:ln w="12700">
              <a:solidFill>
                <a:srgbClr val="B2A1C7"/>
              </a:solidFill>
              <a:miter lim="800000"/>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Trimming DAC (4bit) (Diff. CS), Control I</a:t>
              </a:r>
              <a:r>
                <a:rPr kumimoji="0" lang="en-US" sz="1100" b="0" i="0" u="none" strike="noStrike" kern="0" cap="none" spc="0" normalizeH="0" baseline="-30000" noProof="0" smtClean="0">
                  <a:ln>
                    <a:noFill/>
                  </a:ln>
                  <a:solidFill>
                    <a:sysClr val="windowText" lastClr="000000"/>
                  </a:solidFill>
                  <a:effectLst/>
                  <a:uLnTx/>
                  <a:uFillTx/>
                  <a:latin typeface="Calibri" pitchFamily="34" charset="0"/>
                  <a:ea typeface="Calibri" pitchFamily="34" charset="0"/>
                  <a:cs typeface="Times New Roman" pitchFamily="18" charset="0"/>
                </a:rPr>
                <a:t>ds</a:t>
              </a:r>
              <a:r>
                <a:rPr kumimoji="0" lang="en-US" sz="11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 to remove offset in V</a:t>
              </a:r>
              <a:r>
                <a:rPr kumimoji="0" lang="en-US" sz="1100" b="0" i="0" u="none" strike="noStrike" kern="0" cap="none" spc="0" normalizeH="0" baseline="-30000" noProof="0" smtClean="0">
                  <a:ln>
                    <a:noFill/>
                  </a:ln>
                  <a:solidFill>
                    <a:sysClr val="windowText" lastClr="000000"/>
                  </a:solidFill>
                  <a:effectLst/>
                  <a:uLnTx/>
                  <a:uFillTx/>
                  <a:latin typeface="Calibri" pitchFamily="34" charset="0"/>
                  <a:ea typeface="Calibri" pitchFamily="34" charset="0"/>
                  <a:cs typeface="Times New Roman" pitchFamily="18" charset="0"/>
                </a:rPr>
                <a:t>gs</a:t>
              </a:r>
              <a:endParaRPr kumimoji="0" lang="en-US" sz="1100" b="0" i="0" u="none" strike="noStrike" kern="0" cap="none" spc="0" normalizeH="0" baseline="0" noProof="0" smtClean="0">
                <a:ln>
                  <a:noFill/>
                </a:ln>
                <a:solidFill>
                  <a:sysClr val="windowText" lastClr="000000"/>
                </a:solidFill>
                <a:effectLst/>
                <a:uLnTx/>
                <a:uFillTx/>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96" name="Text Box 47"/>
            <p:cNvSpPr txBox="1">
              <a:spLocks noChangeArrowheads="1"/>
            </p:cNvSpPr>
            <p:nvPr/>
          </p:nvSpPr>
          <p:spPr bwMode="auto">
            <a:xfrm>
              <a:off x="1788067" y="3704980"/>
              <a:ext cx="478765" cy="3098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VthH</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97" name="Text Box 46"/>
            <p:cNvSpPr txBox="1">
              <a:spLocks noChangeArrowheads="1"/>
            </p:cNvSpPr>
            <p:nvPr/>
          </p:nvSpPr>
          <p:spPr bwMode="auto">
            <a:xfrm>
              <a:off x="1706791" y="5404730"/>
              <a:ext cx="502259" cy="3098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VthL</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98" name="Text Box 45"/>
            <p:cNvSpPr txBox="1">
              <a:spLocks noChangeArrowheads="1"/>
            </p:cNvSpPr>
            <p:nvPr/>
          </p:nvSpPr>
          <p:spPr bwMode="auto">
            <a:xfrm>
              <a:off x="723862" y="4513266"/>
              <a:ext cx="1276283" cy="3098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Shaper Output</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99" name="Rectangle 44"/>
            <p:cNvSpPr>
              <a:spLocks noChangeArrowheads="1"/>
            </p:cNvSpPr>
            <p:nvPr/>
          </p:nvSpPr>
          <p:spPr bwMode="auto">
            <a:xfrm>
              <a:off x="4376192" y="4311988"/>
              <a:ext cx="758785" cy="699710"/>
            </a:xfrm>
            <a:prstGeom prst="rect">
              <a:avLst/>
            </a:prstGeom>
            <a:gradFill rotWithShape="0">
              <a:gsLst>
                <a:gs pos="0">
                  <a:srgbClr val="D99594"/>
                </a:gs>
                <a:gs pos="50000">
                  <a:srgbClr val="F2DBDB"/>
                </a:gs>
                <a:gs pos="100000">
                  <a:srgbClr val="D99594"/>
                </a:gs>
              </a:gsLst>
              <a:lin ang="18900000" scaled="1"/>
            </a:gradFill>
            <a:ln w="12700">
              <a:solidFill>
                <a:srgbClr val="D99594"/>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COUNTER/ SHIFT REGISTER (13bit)</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00" name="AutoShape 43"/>
            <p:cNvSpPr>
              <a:spLocks noChangeArrowheads="1"/>
            </p:cNvSpPr>
            <p:nvPr/>
          </p:nvSpPr>
          <p:spPr bwMode="auto">
            <a:xfrm rot="5400000">
              <a:off x="4613039" y="4075151"/>
              <a:ext cx="309854" cy="163821"/>
            </a:xfrm>
            <a:prstGeom prst="rightArrow">
              <a:avLst>
                <a:gd name="adj1" fmla="val 50000"/>
                <a:gd name="adj2" fmla="val 4728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 name="Text Box 42"/>
            <p:cNvSpPr txBox="1">
              <a:spLocks noChangeArrowheads="1"/>
            </p:cNvSpPr>
            <p:nvPr/>
          </p:nvSpPr>
          <p:spPr bwMode="auto">
            <a:xfrm>
              <a:off x="4376192" y="3770379"/>
              <a:ext cx="840696" cy="3098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Previous pixel</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02" name="AutoShape 41"/>
            <p:cNvSpPr>
              <a:spLocks noChangeArrowheads="1"/>
            </p:cNvSpPr>
            <p:nvPr/>
          </p:nvSpPr>
          <p:spPr bwMode="auto">
            <a:xfrm rot="5400000">
              <a:off x="4609864" y="5103128"/>
              <a:ext cx="309854" cy="163821"/>
            </a:xfrm>
            <a:prstGeom prst="rightArrow">
              <a:avLst>
                <a:gd name="adj1" fmla="val 50000"/>
                <a:gd name="adj2" fmla="val 4728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3" name="Text Box 40"/>
            <p:cNvSpPr txBox="1">
              <a:spLocks noChangeArrowheads="1"/>
            </p:cNvSpPr>
            <p:nvPr/>
          </p:nvSpPr>
          <p:spPr bwMode="auto">
            <a:xfrm>
              <a:off x="4455562" y="5367268"/>
              <a:ext cx="840696" cy="3098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Next pixel</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04" name="AutoShape 39"/>
            <p:cNvSpPr>
              <a:spLocks noChangeArrowheads="1"/>
            </p:cNvSpPr>
            <p:nvPr/>
          </p:nvSpPr>
          <p:spPr bwMode="auto">
            <a:xfrm rot="5400000">
              <a:off x="4362224" y="4429452"/>
              <a:ext cx="107941" cy="79371"/>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 name="AutoShape 38"/>
            <p:cNvSpPr>
              <a:spLocks noChangeShapeType="1"/>
            </p:cNvSpPr>
            <p:nvPr/>
          </p:nvSpPr>
          <p:spPr bwMode="auto">
            <a:xfrm>
              <a:off x="4138079" y="4452946"/>
              <a:ext cx="238113" cy="63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6" name="AutoShape 37"/>
            <p:cNvSpPr>
              <a:spLocks noChangeArrowheads="1"/>
            </p:cNvSpPr>
            <p:nvPr/>
          </p:nvSpPr>
          <p:spPr bwMode="auto">
            <a:xfrm rot="5400000">
              <a:off x="4362224" y="4863755"/>
              <a:ext cx="107941" cy="79371"/>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7" name="AutoShape 36"/>
            <p:cNvSpPr>
              <a:spLocks noChangeShapeType="1"/>
            </p:cNvSpPr>
            <p:nvPr/>
          </p:nvSpPr>
          <p:spPr bwMode="auto">
            <a:xfrm>
              <a:off x="4223799" y="4887884"/>
              <a:ext cx="152392" cy="63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8" name="AutoShape 35"/>
            <p:cNvSpPr>
              <a:spLocks noChangeShapeType="1"/>
            </p:cNvSpPr>
            <p:nvPr/>
          </p:nvSpPr>
          <p:spPr bwMode="auto">
            <a:xfrm flipV="1">
              <a:off x="4223799" y="4887884"/>
              <a:ext cx="635" cy="438113"/>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9" name="Text Box 34"/>
            <p:cNvSpPr txBox="1">
              <a:spLocks noChangeArrowheads="1"/>
            </p:cNvSpPr>
            <p:nvPr/>
          </p:nvSpPr>
          <p:spPr bwMode="auto">
            <a:xfrm>
              <a:off x="4026960" y="5325996"/>
              <a:ext cx="495909" cy="388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Shift Clock</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10" name="Text Box 33"/>
            <p:cNvSpPr txBox="1">
              <a:spLocks noChangeArrowheads="1"/>
            </p:cNvSpPr>
            <p:nvPr/>
          </p:nvSpPr>
          <p:spPr bwMode="auto">
            <a:xfrm>
              <a:off x="4068233" y="3981816"/>
              <a:ext cx="495909" cy="388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CountClock</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11" name="Text Box 32"/>
            <p:cNvSpPr txBox="1">
              <a:spLocks noChangeArrowheads="1"/>
            </p:cNvSpPr>
            <p:nvPr/>
          </p:nvSpPr>
          <p:spPr bwMode="auto">
            <a:xfrm>
              <a:off x="261606" y="6006023"/>
              <a:ext cx="702273" cy="791777"/>
            </a:xfrm>
            <a:prstGeom prst="rect">
              <a:avLst/>
            </a:prstGeom>
            <a:solidFill>
              <a:srgbClr val="FFFFFF"/>
            </a:solidFill>
            <a:ln w="63500" cmpd="thickThin">
              <a:solidFill>
                <a:srgbClr val="8064A2"/>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DAC-H D&lt;0:3&gt;</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12" name="Text Box 31"/>
            <p:cNvSpPr txBox="1">
              <a:spLocks noChangeArrowheads="1"/>
            </p:cNvSpPr>
            <p:nvPr/>
          </p:nvSpPr>
          <p:spPr bwMode="auto">
            <a:xfrm>
              <a:off x="963880" y="6006023"/>
              <a:ext cx="742911" cy="791777"/>
            </a:xfrm>
            <a:prstGeom prst="rect">
              <a:avLst/>
            </a:prstGeom>
            <a:solidFill>
              <a:srgbClr val="FFFFFF"/>
            </a:solidFill>
            <a:ln w="63500" cmpd="thickThin">
              <a:solidFill>
                <a:srgbClr val="8064A2"/>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DAC-L D&lt;0:3&gt;</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13" name="Text Box 30"/>
            <p:cNvSpPr txBox="1">
              <a:spLocks noChangeArrowheads="1"/>
            </p:cNvSpPr>
            <p:nvPr/>
          </p:nvSpPr>
          <p:spPr bwMode="auto">
            <a:xfrm>
              <a:off x="1755048" y="6006023"/>
              <a:ext cx="2229369" cy="791777"/>
            </a:xfrm>
            <a:prstGeom prst="rect">
              <a:avLst/>
            </a:prstGeom>
            <a:solidFill>
              <a:srgbClr val="FFFFFF"/>
            </a:solidFill>
            <a:ln w="63500" cmpd="thickThin">
              <a:solidFill>
                <a:srgbClr val="F79646"/>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pitchFamily="34" charset="0"/>
                  <a:ea typeface="Calibri" pitchFamily="34" charset="0"/>
                  <a:cs typeface="Times New Roman" pitchFamily="18" charset="0"/>
                </a:rPr>
                <a:t>Calibrate (3 bit)</a:t>
              </a:r>
              <a:endParaRPr kumimoji="0" lang="en-US" sz="1100" b="0" i="0" u="none" strike="noStrike" kern="0" cap="none" spc="0" normalizeH="0" baseline="0" noProof="0" dirty="0" smtClean="0">
                <a:ln>
                  <a:noFill/>
                </a:ln>
                <a:solidFill>
                  <a:sysClr val="windowText" lastClr="000000"/>
                </a:solidFill>
                <a:effectLst/>
                <a:uLnTx/>
                <a:uFillTx/>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pitchFamily="34" charset="0"/>
                  <a:ea typeface="Calibri" pitchFamily="34" charset="0"/>
                  <a:cs typeface="Times New Roman" pitchFamily="18" charset="0"/>
                </a:rPr>
                <a:t>000-Normal Operation; </a:t>
              </a:r>
              <a:endParaRPr kumimoji="0" lang="en-US" sz="1100" b="0" i="0" u="none" strike="noStrike" kern="0" cap="none" spc="0" normalizeH="0" baseline="0" noProof="0" dirty="0" smtClean="0">
                <a:ln>
                  <a:noFill/>
                </a:ln>
                <a:solidFill>
                  <a:sysClr val="windowText" lastClr="000000"/>
                </a:solidFill>
                <a:effectLst/>
                <a:uLnTx/>
                <a:uFillTx/>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pitchFamily="34" charset="0"/>
                  <a:ea typeface="Calibri" pitchFamily="34" charset="0"/>
                  <a:cs typeface="Times New Roman" pitchFamily="18" charset="0"/>
                </a:rPr>
                <a:t>001-Analog Output; 010-test input to counter; 011-CompL; 100-CompH; </a:t>
              </a:r>
              <a:endParaRPr kumimoji="0" lang="en-US" sz="1100" b="0" i="0" u="none" strike="noStrike" kern="0" cap="none" spc="0" normalizeH="0" baseline="0" noProof="0" dirty="0" smtClean="0">
                <a:ln>
                  <a:noFill/>
                </a:ln>
                <a:solidFill>
                  <a:sysClr val="windowText" lastClr="000000"/>
                </a:solidFill>
                <a:effectLst/>
                <a:uLnTx/>
                <a:uFillTx/>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pitchFamily="34" charset="0"/>
                  <a:ea typeface="Calibri" pitchFamily="34" charset="0"/>
                  <a:cs typeface="Times New Roman" pitchFamily="18" charset="0"/>
                </a:rPr>
                <a:t>111-pixel disable</a:t>
              </a:r>
              <a:endParaRPr kumimoji="0" lang="en-US" sz="1800" b="0" i="0" u="none" strike="noStrike" kern="0" cap="none" spc="0" normalizeH="0" baseline="0" noProof="0" dirty="0" smtClean="0">
                <a:ln>
                  <a:noFill/>
                </a:ln>
                <a:solidFill>
                  <a:sysClr val="windowText" lastClr="000000"/>
                </a:solidFill>
                <a:effectLst/>
                <a:uLnTx/>
                <a:uFillTx/>
                <a:latin typeface="Arial" pitchFamily="34" charset="0"/>
              </a:endParaRPr>
            </a:p>
          </p:txBody>
        </p:sp>
        <p:sp>
          <p:nvSpPr>
            <p:cNvPr id="114" name="Text Box 29"/>
            <p:cNvSpPr txBox="1">
              <a:spLocks noChangeArrowheads="1"/>
            </p:cNvSpPr>
            <p:nvPr/>
          </p:nvSpPr>
          <p:spPr bwMode="auto">
            <a:xfrm>
              <a:off x="433047" y="5795221"/>
              <a:ext cx="1937919" cy="3098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Pixel Configuration Register (11bit)</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15" name="Rectangle 28"/>
            <p:cNvSpPr>
              <a:spLocks noChangeArrowheads="1"/>
            </p:cNvSpPr>
            <p:nvPr/>
          </p:nvSpPr>
          <p:spPr bwMode="auto">
            <a:xfrm>
              <a:off x="2522088" y="5630770"/>
              <a:ext cx="914987" cy="210167"/>
            </a:xfrm>
            <a:prstGeom prst="rect">
              <a:avLst/>
            </a:prstGeom>
            <a:gradFill rotWithShape="0">
              <a:gsLst>
                <a:gs pos="0">
                  <a:srgbClr val="FABF8F"/>
                </a:gs>
                <a:gs pos="50000">
                  <a:srgbClr val="F79646"/>
                </a:gs>
                <a:gs pos="100000">
                  <a:srgbClr val="FABF8F"/>
                </a:gs>
              </a:gsLst>
              <a:lin ang="5400000" scaled="1"/>
            </a:gradFill>
            <a:ln w="12700">
              <a:solidFill>
                <a:srgbClr val="F79646"/>
              </a:solidFill>
              <a:miter lim="800000"/>
              <a:headEnd/>
              <a:tailEnd/>
            </a:ln>
            <a:effectLst>
              <a:outerShdw dist="28398" dir="3806097" algn="ctr" rotWithShape="0">
                <a:srgbClr val="974706"/>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(3-8) bit decoder</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16" name="AutoShape 27"/>
            <p:cNvSpPr>
              <a:spLocks noChangeShapeType="1"/>
            </p:cNvSpPr>
            <p:nvPr/>
          </p:nvSpPr>
          <p:spPr bwMode="auto">
            <a:xfrm flipV="1">
              <a:off x="3282144" y="4275161"/>
              <a:ext cx="635" cy="134926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 name="AutoShape 26"/>
            <p:cNvSpPr>
              <a:spLocks noChangeShapeType="1"/>
            </p:cNvSpPr>
            <p:nvPr/>
          </p:nvSpPr>
          <p:spPr bwMode="auto">
            <a:xfrm flipV="1">
              <a:off x="3233251" y="5139957"/>
              <a:ext cx="635" cy="488273"/>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 name="AutoShape 25"/>
            <p:cNvSpPr>
              <a:spLocks noChangeShapeType="1"/>
            </p:cNvSpPr>
            <p:nvPr/>
          </p:nvSpPr>
          <p:spPr bwMode="auto">
            <a:xfrm flipH="1">
              <a:off x="416538" y="5736171"/>
              <a:ext cx="2105550" cy="0"/>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9" name="Text Box 24"/>
            <p:cNvSpPr txBox="1">
              <a:spLocks noChangeArrowheads="1"/>
            </p:cNvSpPr>
            <p:nvPr/>
          </p:nvSpPr>
          <p:spPr bwMode="auto">
            <a:xfrm>
              <a:off x="587344" y="5531084"/>
              <a:ext cx="1679487" cy="2050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Preamplifier I/P test capacitor</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20" name="AutoShape 23"/>
            <p:cNvSpPr>
              <a:spLocks noChangeShapeType="1"/>
            </p:cNvSpPr>
            <p:nvPr/>
          </p:nvSpPr>
          <p:spPr bwMode="auto">
            <a:xfrm>
              <a:off x="2156982" y="4691051"/>
              <a:ext cx="1029281" cy="1270"/>
            </a:xfrm>
            <a:prstGeom prst="straightConnector1">
              <a:avLst/>
            </a:prstGeom>
            <a:noFill/>
            <a:ln w="9525">
              <a:solidFill>
                <a:srgbClr val="000000"/>
              </a:solidFill>
              <a:round/>
              <a:headEnd type="triangle" w="med" len="me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AutoShape 22"/>
            <p:cNvSpPr>
              <a:spLocks noChangeShapeType="1"/>
            </p:cNvSpPr>
            <p:nvPr/>
          </p:nvSpPr>
          <p:spPr bwMode="auto">
            <a:xfrm>
              <a:off x="3186899" y="4692321"/>
              <a:ext cx="635" cy="92956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2" name="AutoShape 21"/>
            <p:cNvSpPr>
              <a:spLocks noChangeArrowheads="1"/>
            </p:cNvSpPr>
            <p:nvPr/>
          </p:nvSpPr>
          <p:spPr bwMode="auto">
            <a:xfrm>
              <a:off x="2939262" y="5840937"/>
              <a:ext cx="90800" cy="165086"/>
            </a:xfrm>
            <a:prstGeom prst="upArrow">
              <a:avLst>
                <a:gd name="adj1" fmla="val 50000"/>
                <a:gd name="adj2" fmla="val 45455"/>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AutoShape 20"/>
            <p:cNvSpPr>
              <a:spLocks noChangeArrowheads="1"/>
            </p:cNvSpPr>
            <p:nvPr/>
          </p:nvSpPr>
          <p:spPr bwMode="auto">
            <a:xfrm rot="5400000">
              <a:off x="3461222" y="2756988"/>
              <a:ext cx="1037501" cy="1085793"/>
            </a:xfrm>
            <a:prstGeom prst="triangle">
              <a:avLst>
                <a:gd name="adj" fmla="val 50000"/>
              </a:avLst>
            </a:prstGeom>
            <a:solidFill>
              <a:srgbClr val="548DD4"/>
            </a:solidFill>
            <a:ln w="9525">
              <a:solidFill>
                <a:srgbClr val="0F243E"/>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sysClr val="windowText" lastClr="000000"/>
                  </a:solidFill>
                  <a:effectLst/>
                  <a:uLnTx/>
                  <a:uFillTx/>
                  <a:latin typeface="Calibri" pitchFamily="34" charset="0"/>
                  <a:ea typeface="Calibri" pitchFamily="34" charset="0"/>
                  <a:cs typeface="Times New Roman" pitchFamily="18" charset="0"/>
                </a:rPr>
                <a:t>Tristate Output Buffer</a:t>
              </a:r>
              <a:endParaRPr kumimoji="0" lang="en-US" sz="1800" b="0" i="0" u="none" strike="noStrike" kern="0" cap="none" spc="0" normalizeH="0" baseline="0" noProof="0" dirty="0" smtClean="0">
                <a:ln>
                  <a:noFill/>
                </a:ln>
                <a:solidFill>
                  <a:sysClr val="windowText" lastClr="000000"/>
                </a:solidFill>
                <a:effectLst/>
                <a:uLnTx/>
                <a:uFillTx/>
                <a:latin typeface="Arial" pitchFamily="34" charset="0"/>
              </a:endParaRPr>
            </a:p>
          </p:txBody>
        </p:sp>
        <p:sp>
          <p:nvSpPr>
            <p:cNvPr id="124" name="AutoShape 19"/>
            <p:cNvSpPr>
              <a:spLocks noChangeShapeType="1"/>
            </p:cNvSpPr>
            <p:nvPr/>
          </p:nvSpPr>
          <p:spPr bwMode="auto">
            <a:xfrm>
              <a:off x="4522869" y="3334807"/>
              <a:ext cx="1061030" cy="190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5" name="AutoShape 18"/>
            <p:cNvSpPr>
              <a:spLocks noChangeShapeType="1"/>
            </p:cNvSpPr>
            <p:nvPr/>
          </p:nvSpPr>
          <p:spPr bwMode="auto">
            <a:xfrm flipH="1">
              <a:off x="3233886" y="3334807"/>
              <a:ext cx="203189" cy="635"/>
            </a:xfrm>
            <a:prstGeom prst="straightConnector1">
              <a:avLst/>
            </a:prstGeom>
            <a:noFill/>
            <a:ln w="9525" cap="rnd">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6" name="AutoShape 17"/>
            <p:cNvSpPr>
              <a:spLocks noChangeShapeType="1"/>
            </p:cNvSpPr>
            <p:nvPr/>
          </p:nvSpPr>
          <p:spPr bwMode="auto">
            <a:xfrm>
              <a:off x="3240871" y="3334807"/>
              <a:ext cx="635" cy="1805151"/>
            </a:xfrm>
            <a:prstGeom prst="straightConnector1">
              <a:avLst/>
            </a:prstGeom>
            <a:noFill/>
            <a:ln w="9525">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7" name="Text Box 16"/>
            <p:cNvSpPr txBox="1">
              <a:spLocks noChangeArrowheads="1"/>
            </p:cNvSpPr>
            <p:nvPr/>
          </p:nvSpPr>
          <p:spPr bwMode="auto">
            <a:xfrm>
              <a:off x="4564142" y="3034477"/>
              <a:ext cx="1362639" cy="6609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smtClean="0">
                  <a:ln>
                    <a:noFill/>
                  </a:ln>
                  <a:solidFill>
                    <a:srgbClr val="0F243E"/>
                  </a:solidFill>
                  <a:effectLst/>
                  <a:uLnTx/>
                  <a:uFillTx/>
                  <a:latin typeface="Calibri" pitchFamily="34" charset="0"/>
                  <a:ea typeface="Calibri" pitchFamily="34" charset="0"/>
                  <a:cs typeface="Times New Roman" pitchFamily="18" charset="0"/>
                </a:rPr>
                <a:t>Multiplexed Output available at PAD during Calibration mode</a:t>
              </a:r>
              <a:endParaRPr kumimoji="0" lang="en-US" sz="1800" b="0" i="0" u="none" strike="noStrike" kern="0" cap="none" spc="0" normalizeH="0" baseline="0" noProof="0" dirty="0" smtClean="0">
                <a:ln>
                  <a:noFill/>
                </a:ln>
                <a:solidFill>
                  <a:sysClr val="windowText" lastClr="000000"/>
                </a:solidFill>
                <a:effectLst/>
                <a:uLnTx/>
                <a:uFillTx/>
                <a:latin typeface="Arial" pitchFamily="34" charset="0"/>
              </a:endParaRPr>
            </a:p>
          </p:txBody>
        </p:sp>
        <p:sp>
          <p:nvSpPr>
            <p:cNvPr id="128" name="AutoShape 15"/>
            <p:cNvSpPr>
              <a:spLocks noChangeArrowheads="1"/>
            </p:cNvSpPr>
            <p:nvPr/>
          </p:nvSpPr>
          <p:spPr bwMode="auto">
            <a:xfrm rot="5400000">
              <a:off x="499101" y="1487097"/>
              <a:ext cx="1015913" cy="1079444"/>
            </a:xfrm>
            <a:prstGeom prst="triangle">
              <a:avLst>
                <a:gd name="adj" fmla="val 50000"/>
              </a:avLst>
            </a:prstGeom>
            <a:solidFill>
              <a:srgbClr val="92CDDC"/>
            </a:solidFill>
            <a:ln w="38100">
              <a:solidFill>
                <a:srgbClr val="F2F2F2"/>
              </a:solidFill>
              <a:miter lim="800000"/>
              <a:headEnd/>
              <a:tailEnd/>
            </a:ln>
            <a:effectLst>
              <a:outerShdw dist="28398" dir="3806097" algn="ctr" rotWithShape="0">
                <a:srgbClr val="622423">
                  <a:alpha val="50000"/>
                </a:srgbClr>
              </a:outerShdw>
            </a:effectLst>
          </p:spPr>
          <p:txBody>
            <a:bodyPr rot="10800000" vert="eaVert"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29" name="AutoShape 14"/>
            <p:cNvSpPr>
              <a:spLocks noChangeShapeType="1"/>
            </p:cNvSpPr>
            <p:nvPr/>
          </p:nvSpPr>
          <p:spPr bwMode="auto">
            <a:xfrm>
              <a:off x="1546779" y="2033168"/>
              <a:ext cx="292085" cy="63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0" name="AutoShape 13"/>
            <p:cNvSpPr>
              <a:spLocks noChangeArrowheads="1"/>
            </p:cNvSpPr>
            <p:nvPr/>
          </p:nvSpPr>
          <p:spPr bwMode="auto">
            <a:xfrm rot="5400000">
              <a:off x="1870629" y="1487097"/>
              <a:ext cx="1015913" cy="1079444"/>
            </a:xfrm>
            <a:prstGeom prst="triangle">
              <a:avLst>
                <a:gd name="adj" fmla="val 50000"/>
              </a:avLst>
            </a:prstGeom>
            <a:solidFill>
              <a:srgbClr val="FABF8F"/>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1" name="Text Box 12"/>
            <p:cNvSpPr txBox="1">
              <a:spLocks noChangeArrowheads="1"/>
            </p:cNvSpPr>
            <p:nvPr/>
          </p:nvSpPr>
          <p:spPr bwMode="auto">
            <a:xfrm>
              <a:off x="522578" y="1866812"/>
              <a:ext cx="718782" cy="320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PREAMP</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32" name="Text Box 11"/>
            <p:cNvSpPr txBox="1">
              <a:spLocks noChangeArrowheads="1"/>
            </p:cNvSpPr>
            <p:nvPr/>
          </p:nvSpPr>
          <p:spPr bwMode="auto">
            <a:xfrm>
              <a:off x="1882677" y="1866812"/>
              <a:ext cx="718782" cy="5835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SHAPER + BLR</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33" name="AutoShape 10"/>
            <p:cNvSpPr>
              <a:spLocks noChangeShapeType="1"/>
            </p:cNvSpPr>
            <p:nvPr/>
          </p:nvSpPr>
          <p:spPr bwMode="auto">
            <a:xfrm flipV="1">
              <a:off x="2939262" y="2033168"/>
              <a:ext cx="848951" cy="63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 name="Text Box 9"/>
            <p:cNvSpPr txBox="1">
              <a:spLocks noChangeArrowheads="1"/>
            </p:cNvSpPr>
            <p:nvPr/>
          </p:nvSpPr>
          <p:spPr bwMode="auto">
            <a:xfrm>
              <a:off x="2601459" y="2087138"/>
              <a:ext cx="1382958" cy="3098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Shaper Output</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35" name="AutoShape 8"/>
            <p:cNvSpPr>
              <a:spLocks noChangeArrowheads="1"/>
            </p:cNvSpPr>
            <p:nvPr/>
          </p:nvSpPr>
          <p:spPr bwMode="auto">
            <a:xfrm rot="5400000">
              <a:off x="3843471" y="1410268"/>
              <a:ext cx="1015913" cy="1079444"/>
            </a:xfrm>
            <a:prstGeom prst="triangle">
              <a:avLst>
                <a:gd name="adj" fmla="val 50000"/>
              </a:avLst>
            </a:prstGeom>
            <a:solidFill>
              <a:srgbClr val="C4BC96"/>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 name="Text Box 7"/>
            <p:cNvSpPr txBox="1">
              <a:spLocks noChangeArrowheads="1"/>
            </p:cNvSpPr>
            <p:nvPr/>
          </p:nvSpPr>
          <p:spPr bwMode="auto">
            <a:xfrm>
              <a:off x="3855519" y="1789984"/>
              <a:ext cx="718782" cy="5835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Analog Buffer</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37" name="AutoShape 6"/>
            <p:cNvSpPr>
              <a:spLocks noChangeShapeType="1"/>
            </p:cNvSpPr>
            <p:nvPr/>
          </p:nvSpPr>
          <p:spPr bwMode="auto">
            <a:xfrm flipV="1">
              <a:off x="4899404" y="1954435"/>
              <a:ext cx="848951" cy="635"/>
            </a:xfrm>
            <a:prstGeom prst="straightConnector1">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AutoShape 5"/>
            <p:cNvSpPr>
              <a:spLocks noChangeArrowheads="1"/>
            </p:cNvSpPr>
            <p:nvPr/>
          </p:nvSpPr>
          <p:spPr bwMode="auto">
            <a:xfrm>
              <a:off x="2266832" y="2698591"/>
              <a:ext cx="1064204" cy="2865510"/>
            </a:xfrm>
            <a:prstGeom prst="roundRect">
              <a:avLst>
                <a:gd name="adj" fmla="val 16667"/>
              </a:avLst>
            </a:prstGeom>
            <a:noFill/>
            <a:ln w="63500" cmpd="thickThin">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AutoShape 4"/>
            <p:cNvSpPr>
              <a:spLocks noChangeShapeType="1"/>
            </p:cNvSpPr>
            <p:nvPr/>
          </p:nvSpPr>
          <p:spPr bwMode="auto">
            <a:xfrm flipV="1">
              <a:off x="2065547" y="5362823"/>
              <a:ext cx="314944" cy="8254"/>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Rectangle 3"/>
            <p:cNvSpPr>
              <a:spLocks noChangeArrowheads="1"/>
            </p:cNvSpPr>
            <p:nvPr/>
          </p:nvSpPr>
          <p:spPr bwMode="auto">
            <a:xfrm>
              <a:off x="13334" y="4988205"/>
              <a:ext cx="2137933" cy="462240"/>
            </a:xfrm>
            <a:prstGeom prst="rect">
              <a:avLst/>
            </a:prstGeom>
            <a:gradFill rotWithShape="0">
              <a:gsLst>
                <a:gs pos="0">
                  <a:srgbClr val="FFFFFF"/>
                </a:gs>
                <a:gs pos="100000">
                  <a:srgbClr val="CCC0D9"/>
                </a:gs>
              </a:gsLst>
              <a:lin ang="5400000" scaled="1"/>
            </a:gradFill>
            <a:ln w="12700">
              <a:solidFill>
                <a:srgbClr val="B2A1C7"/>
              </a:solidFill>
              <a:miter lim="800000"/>
              <a:headEnd/>
              <a:tailEnd/>
            </a:ln>
            <a:effectLst>
              <a:outerShdw dist="28398" dir="3806097" algn="ctr" rotWithShape="0">
                <a:srgbClr val="3F3151">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Trimming DAC (4bit) (Diff. CS), Control I</a:t>
              </a:r>
              <a:r>
                <a:rPr kumimoji="0" lang="en-US" sz="1100" b="0" i="0" u="none" strike="noStrike" kern="0" cap="none" spc="0" normalizeH="0" baseline="-30000" noProof="0" smtClean="0">
                  <a:ln>
                    <a:noFill/>
                  </a:ln>
                  <a:solidFill>
                    <a:sysClr val="windowText" lastClr="000000"/>
                  </a:solidFill>
                  <a:effectLst/>
                  <a:uLnTx/>
                  <a:uFillTx/>
                  <a:latin typeface="Calibri" pitchFamily="34" charset="0"/>
                  <a:ea typeface="Calibri" pitchFamily="34" charset="0"/>
                  <a:cs typeface="Times New Roman" pitchFamily="18" charset="0"/>
                </a:rPr>
                <a:t>ds</a:t>
              </a:r>
              <a:r>
                <a:rPr kumimoji="0" lang="en-US" sz="1100" b="0" i="0" u="none" strike="noStrike" kern="0" cap="none" spc="0" normalizeH="0" baseline="0" noProof="0" smtClean="0">
                  <a:ln>
                    <a:noFill/>
                  </a:ln>
                  <a:solidFill>
                    <a:sysClr val="windowText" lastClr="000000"/>
                  </a:solidFill>
                  <a:effectLst/>
                  <a:uLnTx/>
                  <a:uFillTx/>
                  <a:latin typeface="Calibri" pitchFamily="34" charset="0"/>
                  <a:ea typeface="Calibri" pitchFamily="34" charset="0"/>
                  <a:cs typeface="Times New Roman" pitchFamily="18" charset="0"/>
                </a:rPr>
                <a:t> to remove offset in V</a:t>
              </a:r>
              <a:r>
                <a:rPr kumimoji="0" lang="en-US" sz="1100" b="0" i="0" u="none" strike="noStrike" kern="0" cap="none" spc="0" normalizeH="0" baseline="-30000" noProof="0" smtClean="0">
                  <a:ln>
                    <a:noFill/>
                  </a:ln>
                  <a:solidFill>
                    <a:sysClr val="windowText" lastClr="000000"/>
                  </a:solidFill>
                  <a:effectLst/>
                  <a:uLnTx/>
                  <a:uFillTx/>
                  <a:latin typeface="Calibri" pitchFamily="34" charset="0"/>
                  <a:ea typeface="Calibri" pitchFamily="34" charset="0"/>
                  <a:cs typeface="Times New Roman" pitchFamily="18" charset="0"/>
                </a:rPr>
                <a:t>gs</a:t>
              </a:r>
              <a:endParaRPr kumimoji="0" lang="en-US" sz="1100" b="0" i="0" u="none" strike="noStrike" kern="0" cap="none" spc="0" normalizeH="0" baseline="0" noProof="0" smtClean="0">
                <a:ln>
                  <a:noFill/>
                </a:ln>
                <a:solidFill>
                  <a:sysClr val="windowText" lastClr="000000"/>
                </a:solidFill>
                <a:effectLst/>
                <a:uLnTx/>
                <a:uFillTx/>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sp>
          <p:nvSpPr>
            <p:cNvPr id="141" name="Text Box 2"/>
            <p:cNvSpPr txBox="1">
              <a:spLocks noChangeArrowheads="1"/>
            </p:cNvSpPr>
            <p:nvPr/>
          </p:nvSpPr>
          <p:spPr bwMode="auto">
            <a:xfrm>
              <a:off x="2522088" y="1442033"/>
              <a:ext cx="914987" cy="3479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smtClean="0">
                  <a:ln>
                    <a:noFill/>
                  </a:ln>
                  <a:solidFill>
                    <a:srgbClr val="984806"/>
                  </a:solidFill>
                  <a:effectLst/>
                  <a:uLnTx/>
                  <a:uFillTx/>
                  <a:latin typeface="Calibri" pitchFamily="34" charset="0"/>
                  <a:ea typeface="Calibri" pitchFamily="34" charset="0"/>
                  <a:cs typeface="Times New Roman" pitchFamily="18" charset="0"/>
                </a:rPr>
                <a:t>ANALOG</a:t>
              </a:r>
              <a:endParaRPr kumimoji="0" lang="en-US" sz="1800" b="0" i="0" u="none" strike="noStrike" kern="0" cap="none" spc="0" normalizeH="0" baseline="0" noProof="0" smtClean="0">
                <a:ln>
                  <a:noFill/>
                </a:ln>
                <a:solidFill>
                  <a:sysClr val="windowText" lastClr="000000"/>
                </a:solidFill>
                <a:effectLst/>
                <a:uLnTx/>
                <a:uFillTx/>
                <a:latin typeface="Arial" pitchFamily="34" charset="0"/>
              </a:endParaRPr>
            </a:p>
          </p:txBody>
        </p:sp>
      </p:grpSp>
      <p:grpSp>
        <p:nvGrpSpPr>
          <p:cNvPr id="155" name="Group 154"/>
          <p:cNvGrpSpPr/>
          <p:nvPr/>
        </p:nvGrpSpPr>
        <p:grpSpPr>
          <a:xfrm>
            <a:off x="808047" y="838200"/>
            <a:ext cx="6019800" cy="1355725"/>
            <a:chOff x="228600" y="1311275"/>
            <a:chExt cx="6019800" cy="1355725"/>
          </a:xfrm>
        </p:grpSpPr>
        <p:sp>
          <p:nvSpPr>
            <p:cNvPr id="83" name="AutoShape 72"/>
            <p:cNvSpPr>
              <a:spLocks noChangeArrowheads="1"/>
            </p:cNvSpPr>
            <p:nvPr/>
          </p:nvSpPr>
          <p:spPr bwMode="auto">
            <a:xfrm>
              <a:off x="228600" y="1311275"/>
              <a:ext cx="5962650" cy="1355725"/>
            </a:xfrm>
            <a:prstGeom prst="roundRect">
              <a:avLst>
                <a:gd name="adj" fmla="val 16667"/>
              </a:avLst>
            </a:prstGeom>
            <a:solidFill>
              <a:srgbClr val="FFFFFF">
                <a:alpha val="0"/>
              </a:srgbClr>
            </a:solidFill>
            <a:ln w="63500" cmpd="thickThin">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Text Box 71"/>
            <p:cNvSpPr txBox="1">
              <a:spLocks noChangeArrowheads="1"/>
            </p:cNvSpPr>
            <p:nvPr/>
          </p:nvSpPr>
          <p:spPr bwMode="auto">
            <a:xfrm>
              <a:off x="4886325" y="1663700"/>
              <a:ext cx="1362075" cy="66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smtClean="0">
                  <a:ln>
                    <a:noFill/>
                  </a:ln>
                  <a:solidFill>
                    <a:srgbClr val="0F243E"/>
                  </a:solidFill>
                  <a:effectLst/>
                  <a:uLnTx/>
                  <a:uFillTx/>
                  <a:latin typeface="Calibri" pitchFamily="34" charset="0"/>
                  <a:ea typeface="Calibri" pitchFamily="34" charset="0"/>
                  <a:cs typeface="Times New Roman" pitchFamily="18" charset="0"/>
                </a:rPr>
                <a:t>Multiplexed Output available at PAD during Calibration mode</a:t>
              </a:r>
              <a:endParaRPr kumimoji="0" lang="en-US" sz="1800" b="0" i="0" u="none" strike="noStrike" kern="0" cap="none" spc="0" normalizeH="0" baseline="0" noProof="0" dirty="0" smtClean="0">
                <a:ln>
                  <a:noFill/>
                </a:ln>
                <a:solidFill>
                  <a:sysClr val="windowText" lastClr="000000"/>
                </a:solidFill>
                <a:effectLst/>
                <a:uLnTx/>
                <a:uFillTx/>
                <a:latin typeface="Arial" pitchFamily="34" charset="0"/>
              </a:endParaRPr>
            </a:p>
          </p:txBody>
        </p:sp>
      </p:grpSp>
      <p:sp>
        <p:nvSpPr>
          <p:cNvPr id="156"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157" name="Title 3"/>
          <p:cNvSpPr>
            <a:spLocks/>
          </p:cNvSpPr>
          <p:nvPr/>
        </p:nvSpPr>
        <p:spPr bwMode="auto">
          <a:xfrm>
            <a:off x="228600" y="228600"/>
            <a:ext cx="859155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200" dirty="0" smtClean="0">
                <a:solidFill>
                  <a:srgbClr val="00FF00"/>
                </a:solidFill>
              </a:rPr>
              <a:t>MAMBO : Monolithic Active pixel Matrix with Binary </a:t>
            </a:r>
            <a:r>
              <a:rPr lang="en-US" sz="2200" dirty="0" err="1" smtClean="0">
                <a:solidFill>
                  <a:srgbClr val="00FF00"/>
                </a:solidFill>
              </a:rPr>
              <a:t>cOunters</a:t>
            </a:r>
            <a:endParaRPr lang="en-US" sz="2200" dirty="0" smtClean="0">
              <a:solidFill>
                <a:srgbClr val="00FF00"/>
              </a:solidFill>
            </a:endParaRPr>
          </a:p>
        </p:txBody>
      </p:sp>
      <p:sp>
        <p:nvSpPr>
          <p:cNvPr id="161" name="Content Placeholder 2"/>
          <p:cNvSpPr>
            <a:spLocks/>
          </p:cNvSpPr>
          <p:nvPr/>
        </p:nvSpPr>
        <p:spPr bwMode="auto">
          <a:xfrm>
            <a:off x="7010399" y="2895600"/>
            <a:ext cx="1981201" cy="3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6688" indent="-166688" algn="l" eaLnBrk="0" hangingPunct="0">
              <a:buClr>
                <a:srgbClr val="CCFFFF"/>
              </a:buClr>
              <a:buFontTx/>
              <a:buChar char="•"/>
            </a:pPr>
            <a:r>
              <a:rPr lang="en-US" sz="1800" b="0" dirty="0">
                <a:solidFill>
                  <a:srgbClr val="FFFF00"/>
                </a:solidFill>
              </a:rPr>
              <a:t>X</a:t>
            </a:r>
            <a:r>
              <a:rPr lang="en-US" sz="1800" b="0" dirty="0" smtClean="0">
                <a:solidFill>
                  <a:srgbClr val="FFFF00"/>
                </a:solidFill>
              </a:rPr>
              <a:t>-ray imaging </a:t>
            </a:r>
            <a:r>
              <a:rPr lang="en-US" sz="1800" b="0" dirty="0">
                <a:solidFill>
                  <a:srgbClr val="FFFF00"/>
                </a:solidFill>
              </a:rPr>
              <a:t>counting pixel chip</a:t>
            </a:r>
            <a:r>
              <a:rPr lang="pl-PL" sz="1800" b="0" dirty="0">
                <a:solidFill>
                  <a:srgbClr val="FFFF00"/>
                </a:solidFill>
              </a:rPr>
              <a:t> </a:t>
            </a:r>
            <a:r>
              <a:rPr lang="en-US" sz="1800" b="0" dirty="0">
                <a:solidFill>
                  <a:srgbClr val="FFFF00"/>
                </a:solidFill>
              </a:rPr>
              <a:t>with window discriminator </a:t>
            </a:r>
            <a:r>
              <a:rPr lang="en-US" sz="1800" b="0" dirty="0" smtClean="0">
                <a:solidFill>
                  <a:srgbClr val="FFFF00"/>
                </a:solidFill>
              </a:rPr>
              <a:t/>
            </a:r>
            <a:br>
              <a:rPr lang="en-US" sz="1800" b="0" dirty="0" smtClean="0">
                <a:solidFill>
                  <a:srgbClr val="FFFF00"/>
                </a:solidFill>
              </a:rPr>
            </a:br>
            <a:r>
              <a:rPr lang="pl-PL" sz="1800" b="0" dirty="0" smtClean="0">
                <a:solidFill>
                  <a:srgbClr val="FFFF00"/>
                </a:solidFill>
              </a:rPr>
              <a:t>(</a:t>
            </a:r>
            <a:r>
              <a:rPr lang="pl-PL" sz="1800" b="0" dirty="0">
                <a:solidFill>
                  <a:srgbClr val="FFFF00"/>
                </a:solidFill>
              </a:rPr>
              <a:t>f</a:t>
            </a:r>
            <a:r>
              <a:rPr lang="pl-PL" sz="1800" b="0" baseline="-25000" dirty="0">
                <a:solidFill>
                  <a:srgbClr val="FFFF00"/>
                </a:solidFill>
              </a:rPr>
              <a:t>MAX</a:t>
            </a:r>
            <a:r>
              <a:rPr lang="pl-PL" sz="1800" b="0" dirty="0">
                <a:solidFill>
                  <a:srgbClr val="FFFF00"/>
                </a:solidFill>
              </a:rPr>
              <a:t>=</a:t>
            </a:r>
            <a:r>
              <a:rPr lang="en-US" sz="1800" b="0" dirty="0">
                <a:solidFill>
                  <a:srgbClr val="FFFF00"/>
                </a:solidFill>
              </a:rPr>
              <a:t> ~ 1 MHz</a:t>
            </a:r>
            <a:r>
              <a:rPr lang="pl-PL" sz="1800" b="0" dirty="0">
                <a:solidFill>
                  <a:srgbClr val="FFFF00"/>
                </a:solidFill>
              </a:rPr>
              <a:t>)</a:t>
            </a:r>
            <a:endParaRPr lang="en-US" sz="1800" b="0" dirty="0">
              <a:solidFill>
                <a:srgbClr val="FFFF00"/>
              </a:solidFill>
            </a:endParaRPr>
          </a:p>
          <a:p>
            <a:pPr marL="166688" indent="-166688" algn="l" eaLnBrk="0" hangingPunct="0">
              <a:buClr>
                <a:srgbClr val="CCFFFF"/>
              </a:buClr>
              <a:buFontTx/>
              <a:buChar char="•"/>
            </a:pPr>
            <a:r>
              <a:rPr lang="en-US" sz="1800" b="0" dirty="0">
                <a:solidFill>
                  <a:srgbClr val="FFFF00"/>
                </a:solidFill>
              </a:rPr>
              <a:t>Each pixel: CSA, CR-RC</a:t>
            </a:r>
            <a:r>
              <a:rPr lang="en-US" sz="1800" b="0" baseline="30000" dirty="0">
                <a:solidFill>
                  <a:srgbClr val="FFFF00"/>
                </a:solidFill>
              </a:rPr>
              <a:t>2</a:t>
            </a:r>
            <a:r>
              <a:rPr lang="en-US" sz="1800" b="0" dirty="0">
                <a:solidFill>
                  <a:srgbClr val="FFFF00"/>
                </a:solidFill>
              </a:rPr>
              <a:t> </a:t>
            </a:r>
            <a:r>
              <a:rPr lang="pl-PL" sz="1800" b="0" dirty="0">
                <a:solidFill>
                  <a:srgbClr val="FFFF00"/>
                </a:solidFill>
              </a:rPr>
              <a:t>SHA</a:t>
            </a:r>
            <a:r>
              <a:rPr lang="en-US" sz="1800" b="0" dirty="0">
                <a:solidFill>
                  <a:srgbClr val="FFFF00"/>
                </a:solidFill>
              </a:rPr>
              <a:t>, </a:t>
            </a:r>
            <a:r>
              <a:rPr lang="pl-PL" sz="1800" b="0" dirty="0">
                <a:solidFill>
                  <a:srgbClr val="FFFF00"/>
                </a:solidFill>
              </a:rPr>
              <a:t>window </a:t>
            </a:r>
            <a:r>
              <a:rPr lang="en-US" sz="1800" b="0" dirty="0">
                <a:solidFill>
                  <a:srgbClr val="FFFF00"/>
                </a:solidFill>
              </a:rPr>
              <a:t>discriminator + 12 bit binary </a:t>
            </a:r>
            <a:r>
              <a:rPr lang="en-US" sz="1800" b="0" dirty="0" smtClean="0">
                <a:solidFill>
                  <a:srgbClr val="FFFF00"/>
                </a:solidFill>
              </a:rPr>
              <a:t>counter</a:t>
            </a:r>
            <a:endParaRPr lang="en-US" sz="1800" b="0" dirty="0">
              <a:solidFill>
                <a:srgbClr val="FFFF00"/>
              </a:solidFill>
            </a:endParaRPr>
          </a:p>
        </p:txBody>
      </p:sp>
    </p:spTree>
    <p:extLst>
      <p:ext uri="{BB962C8B-B14F-4D97-AF65-F5344CB8AC3E}">
        <p14:creationId xmlns:p14="http://schemas.microsoft.com/office/powerpoint/2010/main" val="12877374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54</a:t>
            </a:fld>
            <a:endParaRPr lang="en-US"/>
          </a:p>
        </p:txBody>
      </p:sp>
      <p:pic>
        <p:nvPicPr>
          <p:cNvPr id="13" name="Content Placeholder 3" descr="MAMBO3top.jpg"/>
          <p:cNvPicPr>
            <a:picLocks noChangeAspect="1"/>
          </p:cNvPicPr>
          <p:nvPr/>
        </p:nvPicPr>
        <p:blipFill>
          <a:blip r:embed="rId2"/>
          <a:stretch>
            <a:fillRect/>
          </a:stretch>
        </p:blipFill>
        <p:spPr>
          <a:xfrm>
            <a:off x="304800" y="609600"/>
            <a:ext cx="2743200" cy="2743200"/>
          </a:xfrm>
          <a:prstGeom prst="rect">
            <a:avLst/>
          </a:prstGeom>
        </p:spPr>
      </p:pic>
      <p:pic>
        <p:nvPicPr>
          <p:cNvPr id="15" name="Content Placeholder 3" descr="MAMBO3bottom.jpg"/>
          <p:cNvPicPr>
            <a:picLocks noChangeAspect="1"/>
          </p:cNvPicPr>
          <p:nvPr/>
        </p:nvPicPr>
        <p:blipFill>
          <a:blip r:embed="rId3"/>
          <a:stretch>
            <a:fillRect/>
          </a:stretch>
        </p:blipFill>
        <p:spPr>
          <a:xfrm>
            <a:off x="304800" y="3581400"/>
            <a:ext cx="2738221" cy="2743200"/>
          </a:xfrm>
          <a:prstGeom prst="rect">
            <a:avLst/>
          </a:prstGeom>
        </p:spPr>
      </p:pic>
      <p:pic>
        <p:nvPicPr>
          <p:cNvPr id="16" name="Content Placeholder 7" descr="PixelConnect3.jpg"/>
          <p:cNvPicPr>
            <a:picLocks noChangeAspect="1"/>
          </p:cNvPicPr>
          <p:nvPr/>
        </p:nvPicPr>
        <p:blipFill>
          <a:blip r:embed="rId4"/>
          <a:stretch>
            <a:fillRect/>
          </a:stretch>
        </p:blipFill>
        <p:spPr>
          <a:xfrm>
            <a:off x="3886200" y="685800"/>
            <a:ext cx="4953000" cy="3717622"/>
          </a:xfrm>
          <a:prstGeom prst="rect">
            <a:avLst/>
          </a:prstGeom>
        </p:spPr>
      </p:pic>
      <p:sp>
        <p:nvSpPr>
          <p:cNvPr id="17" name="TextBox 16"/>
          <p:cNvSpPr txBox="1"/>
          <p:nvPr/>
        </p:nvSpPr>
        <p:spPr>
          <a:xfrm>
            <a:off x="3505200" y="3962400"/>
            <a:ext cx="53340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lumMod val="65000"/>
                    <a:lumOff val="35000"/>
                  </a:sysClr>
                </a:solidFill>
                <a:effectLst/>
                <a:uLnTx/>
                <a:uFillTx/>
              </a:rPr>
              <a:t>single pixel (100µ x 100µ); ~950 transistors</a:t>
            </a:r>
          </a:p>
        </p:txBody>
      </p:sp>
      <p:sp>
        <p:nvSpPr>
          <p:cNvPr id="20" name="Title 3"/>
          <p:cNvSpPr>
            <a:spLocks/>
          </p:cNvSpPr>
          <p:nvPr/>
        </p:nvSpPr>
        <p:spPr bwMode="auto">
          <a:xfrm>
            <a:off x="228600" y="228600"/>
            <a:ext cx="859155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200" dirty="0" smtClean="0">
                <a:solidFill>
                  <a:srgbClr val="00FF00"/>
                </a:solidFill>
              </a:rPr>
              <a:t>MAMBO III: vehicle for exploring </a:t>
            </a:r>
            <a:r>
              <a:rPr lang="en-US" sz="2200" dirty="0" err="1" smtClean="0">
                <a:solidFill>
                  <a:srgbClr val="00FF00"/>
                </a:solidFill>
                <a:latin typeface="Symbol" pitchFamily="18" charset="2"/>
              </a:rPr>
              <a:t>m</a:t>
            </a:r>
            <a:r>
              <a:rPr lang="en-US" sz="2200" dirty="0" err="1" smtClean="0">
                <a:solidFill>
                  <a:srgbClr val="00FF00"/>
                </a:solidFill>
              </a:rPr>
              <a:t>bump</a:t>
            </a:r>
            <a:r>
              <a:rPr lang="en-US" sz="2200" dirty="0" smtClean="0">
                <a:solidFill>
                  <a:srgbClr val="00FF00"/>
                </a:solidFill>
              </a:rPr>
              <a:t>-bonding with T-micro</a:t>
            </a:r>
          </a:p>
        </p:txBody>
      </p:sp>
      <p:sp>
        <p:nvSpPr>
          <p:cNvPr id="21" name="TextBox 20"/>
          <p:cNvSpPr txBox="1"/>
          <p:nvPr/>
        </p:nvSpPr>
        <p:spPr>
          <a:xfrm>
            <a:off x="0" y="3276600"/>
            <a:ext cx="3657600" cy="369332"/>
          </a:xfrm>
          <a:prstGeom prst="rect">
            <a:avLst/>
          </a:prstGeom>
          <a:noFill/>
          <a:ln>
            <a:noFill/>
          </a:ln>
        </p:spPr>
        <p:txBody>
          <a:bodyPr wrap="square">
            <a:spAutoFit/>
          </a:bodyPr>
          <a:lstStyle/>
          <a:p>
            <a:pPr algn="l" defTabSz="457200" fontAlgn="auto">
              <a:spcBef>
                <a:spcPts val="0"/>
              </a:spcBef>
              <a:spcAft>
                <a:spcPts val="0"/>
              </a:spcAft>
              <a:buClrTx/>
              <a:buSzTx/>
              <a:buFontTx/>
              <a:buNone/>
              <a:defRPr/>
            </a:pPr>
            <a:r>
              <a:rPr lang="en-US" sz="1800" b="0" dirty="0">
                <a:solidFill>
                  <a:schemeClr val="tx2">
                    <a:lumMod val="20000"/>
                    <a:lumOff val="80000"/>
                  </a:schemeClr>
                </a:solidFill>
                <a:latin typeface="+mn-lt"/>
                <a:ea typeface="+mn-ea"/>
              </a:rPr>
              <a:t>MAMBO III : Top chip: Electronics</a:t>
            </a:r>
          </a:p>
        </p:txBody>
      </p:sp>
      <p:sp>
        <p:nvSpPr>
          <p:cNvPr id="22" name="TextBox 21"/>
          <p:cNvSpPr txBox="1"/>
          <p:nvPr/>
        </p:nvSpPr>
        <p:spPr>
          <a:xfrm>
            <a:off x="-18120" y="6260068"/>
            <a:ext cx="3904319" cy="369332"/>
          </a:xfrm>
          <a:prstGeom prst="rect">
            <a:avLst/>
          </a:prstGeom>
          <a:noFill/>
          <a:ln>
            <a:noFill/>
          </a:ln>
        </p:spPr>
        <p:txBody>
          <a:bodyPr wrap="square">
            <a:spAutoFit/>
          </a:bodyPr>
          <a:lstStyle/>
          <a:p>
            <a:pPr algn="l" defTabSz="457200" fontAlgn="auto">
              <a:spcBef>
                <a:spcPts val="0"/>
              </a:spcBef>
              <a:spcAft>
                <a:spcPts val="0"/>
              </a:spcAft>
              <a:buClrTx/>
              <a:buSzTx/>
              <a:buFontTx/>
              <a:buNone/>
              <a:defRPr/>
            </a:pPr>
            <a:r>
              <a:rPr lang="en-US" sz="1800" b="0" dirty="0">
                <a:solidFill>
                  <a:schemeClr val="tx2">
                    <a:lumMod val="20000"/>
                    <a:lumOff val="80000"/>
                  </a:schemeClr>
                </a:solidFill>
                <a:latin typeface="+mn-lt"/>
                <a:ea typeface="+mn-ea"/>
              </a:rPr>
              <a:t>MAMBO III : </a:t>
            </a:r>
            <a:r>
              <a:rPr lang="en-US" sz="1800" b="0" dirty="0" smtClean="0">
                <a:solidFill>
                  <a:schemeClr val="tx2">
                    <a:lumMod val="20000"/>
                    <a:lumOff val="80000"/>
                  </a:schemeClr>
                </a:solidFill>
                <a:latin typeface="+mn-lt"/>
                <a:ea typeface="+mn-ea"/>
              </a:rPr>
              <a:t>Bottom </a:t>
            </a:r>
            <a:r>
              <a:rPr lang="en-US" sz="1800" b="0" dirty="0">
                <a:solidFill>
                  <a:schemeClr val="tx2">
                    <a:lumMod val="20000"/>
                    <a:lumOff val="80000"/>
                  </a:schemeClr>
                </a:solidFill>
                <a:latin typeface="+mn-lt"/>
                <a:ea typeface="+mn-ea"/>
              </a:rPr>
              <a:t>chip: </a:t>
            </a:r>
            <a:r>
              <a:rPr lang="en-US" sz="1800" b="0" dirty="0" smtClean="0">
                <a:solidFill>
                  <a:schemeClr val="tx2">
                    <a:lumMod val="20000"/>
                    <a:lumOff val="80000"/>
                  </a:schemeClr>
                </a:solidFill>
                <a:latin typeface="+mn-lt"/>
                <a:ea typeface="+mn-ea"/>
              </a:rPr>
              <a:t>Detector</a:t>
            </a:r>
            <a:endParaRPr lang="en-US" sz="1800" b="0" dirty="0">
              <a:solidFill>
                <a:schemeClr val="tx2">
                  <a:lumMod val="20000"/>
                  <a:lumOff val="80000"/>
                </a:schemeClr>
              </a:solidFill>
              <a:latin typeface="+mn-lt"/>
              <a:ea typeface="+mn-ea"/>
            </a:endParaRPr>
          </a:p>
        </p:txBody>
      </p:sp>
      <p:sp>
        <p:nvSpPr>
          <p:cNvPr id="24" name="TextBox 23"/>
          <p:cNvSpPr txBox="1"/>
          <p:nvPr/>
        </p:nvSpPr>
        <p:spPr>
          <a:xfrm>
            <a:off x="3200400" y="4495800"/>
            <a:ext cx="5943600" cy="1865126"/>
          </a:xfrm>
          <a:prstGeom prst="rect">
            <a:avLst/>
          </a:prstGeom>
          <a:noFill/>
        </p:spPr>
        <p:txBody>
          <a:bodyPr wrap="square" rtlCol="0">
            <a:spAutoFit/>
          </a:bodyPr>
          <a:lstStyle/>
          <a:p>
            <a:pPr indent="225425" algn="l">
              <a:buFont typeface="Arial" pitchFamily="34" charset="0"/>
              <a:buChar char="•"/>
            </a:pPr>
            <a:r>
              <a:rPr lang="en-US" sz="1800" b="0" dirty="0" smtClean="0"/>
              <a:t>5x5mm</a:t>
            </a:r>
            <a:r>
              <a:rPr lang="en-US" sz="1800" b="0" baseline="30000" dirty="0" smtClean="0"/>
              <a:t>2</a:t>
            </a:r>
            <a:r>
              <a:rPr lang="en-US" sz="1800" b="0" dirty="0" smtClean="0"/>
              <a:t>, </a:t>
            </a:r>
            <a:r>
              <a:rPr lang="en-US" sz="1800" b="0" dirty="0" smtClean="0"/>
              <a:t>44x44 </a:t>
            </a:r>
            <a:r>
              <a:rPr lang="en-US" sz="1800" b="0" dirty="0" smtClean="0"/>
              <a:t>pixel matrix</a:t>
            </a:r>
          </a:p>
          <a:p>
            <a:pPr indent="225425" algn="l">
              <a:buFont typeface="Arial" pitchFamily="34" charset="0"/>
              <a:buChar char="•"/>
            </a:pPr>
            <a:r>
              <a:rPr lang="en-US" sz="1800" b="0" dirty="0" smtClean="0">
                <a:solidFill>
                  <a:srgbClr val="FFFF00"/>
                </a:solidFill>
              </a:rPr>
              <a:t>T-Micro: 3D </a:t>
            </a:r>
            <a:r>
              <a:rPr lang="en-US" sz="1800" b="0" dirty="0" err="1" smtClean="0">
                <a:solidFill>
                  <a:srgbClr val="FFFF00"/>
                </a:solidFill>
              </a:rPr>
              <a:t>AuIn</a:t>
            </a:r>
            <a:r>
              <a:rPr lang="en-US" sz="1800" b="0" dirty="0" smtClean="0">
                <a:solidFill>
                  <a:srgbClr val="FFFF00"/>
                </a:solidFill>
              </a:rPr>
              <a:t> µ-bump bonding – not really hope</a:t>
            </a:r>
            <a:br>
              <a:rPr lang="en-US" sz="1800" b="0" dirty="0" smtClean="0">
                <a:solidFill>
                  <a:srgbClr val="FFFF00"/>
                </a:solidFill>
              </a:rPr>
            </a:br>
            <a:r>
              <a:rPr lang="en-US" sz="1800" b="0" dirty="0" smtClean="0">
                <a:solidFill>
                  <a:srgbClr val="FFFF00"/>
                </a:solidFill>
              </a:rPr>
              <a:t>    to have this path accomplished!!!</a:t>
            </a:r>
          </a:p>
          <a:p>
            <a:pPr indent="225425" algn="l">
              <a:buFont typeface="Arial" pitchFamily="34" charset="0"/>
              <a:buChar char="•"/>
            </a:pPr>
            <a:r>
              <a:rPr lang="en-US" sz="1800" b="0" dirty="0" smtClean="0"/>
              <a:t>Bottom chip: matrix of detector pixels, no bond pads</a:t>
            </a:r>
            <a:br>
              <a:rPr lang="en-US" sz="1800" b="0" dirty="0" smtClean="0"/>
            </a:br>
            <a:r>
              <a:rPr lang="en-US" sz="1800" b="0" dirty="0" smtClean="0"/>
              <a:t>   contains only micro bump pads, aligned with the top</a:t>
            </a:r>
            <a:br>
              <a:rPr lang="en-US" sz="1800" b="0" dirty="0" smtClean="0"/>
            </a:br>
            <a:r>
              <a:rPr lang="en-US" sz="1800" b="0" dirty="0" smtClean="0"/>
              <a:t>   chip top chip: Pads with back metal opening</a:t>
            </a:r>
            <a:endParaRPr lang="en-US" sz="1800" b="0" dirty="0"/>
          </a:p>
        </p:txBody>
      </p:sp>
      <p:sp>
        <p:nvSpPr>
          <p:cNvPr id="25"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33654753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31"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2FE70CDE-074B-40BD-8D6F-589DB55145EC}" type="slidenum">
              <a:rPr lang="en-US" sz="1200" b="0">
                <a:solidFill>
                  <a:srgbClr val="FFFFFF"/>
                </a:solidFill>
              </a:rPr>
              <a:pPr algn="l" eaLnBrk="1" hangingPunct="1">
                <a:spcBef>
                  <a:spcPct val="0"/>
                </a:spcBef>
                <a:buClrTx/>
                <a:buSzTx/>
                <a:buFontTx/>
                <a:buNone/>
              </a:pPr>
              <a:t>55</a:t>
            </a:fld>
            <a:endParaRPr lang="en-US" sz="1200" b="0">
              <a:solidFill>
                <a:srgbClr val="FFFFFF"/>
              </a:solidFill>
            </a:endParaRPr>
          </a:p>
        </p:txBody>
      </p:sp>
      <p:pic>
        <p:nvPicPr>
          <p:cNvPr id="38934" name="Object 3"/>
          <p:cNvPicPr>
            <a:picLocks noChangeArrowheads="1"/>
          </p:cNvPicPr>
          <p:nvPr/>
        </p:nvPicPr>
        <p:blipFill>
          <a:blip r:embed="rId2">
            <a:extLst>
              <a:ext uri="{28A0092B-C50C-407E-A947-70E740481C1C}">
                <a14:useLocalDpi xmlns:a14="http://schemas.microsoft.com/office/drawing/2010/main" val="0"/>
              </a:ext>
            </a:extLst>
          </a:blip>
          <a:srcRect b="-333"/>
          <a:stretch>
            <a:fillRect/>
          </a:stretch>
        </p:blipFill>
        <p:spPr bwMode="auto">
          <a:xfrm>
            <a:off x="5638800" y="685800"/>
            <a:ext cx="33004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p:cNvSpPr>
            <a:spLocks noChangeArrowheads="1"/>
          </p:cNvSpPr>
          <p:nvPr/>
        </p:nvSpPr>
        <p:spPr bwMode="auto">
          <a:xfrm rot="16200000">
            <a:off x="4298950" y="1800225"/>
            <a:ext cx="2206625" cy="288925"/>
          </a:xfrm>
          <a:prstGeom prst="rect">
            <a:avLst/>
          </a:prstGeom>
          <a:solidFill>
            <a:schemeClr val="bg1"/>
          </a:solidFill>
          <a:ln>
            <a:noFill/>
          </a:ln>
          <a:extLst>
            <a:ext uri="{91240B29-F687-4F45-9708-019B960494DF}">
              <a14:hiddenLine xmlns:a14="http://schemas.microsoft.com/office/drawing/2010/main" w="25400" algn="ctr">
                <a:solidFill>
                  <a:srgbClr val="FF0000"/>
                </a:solidFill>
                <a:miter lim="800000"/>
                <a:headEnd/>
                <a:tailEnd/>
              </a14:hiddenLine>
            </a:ext>
          </a:extLst>
        </p:spPr>
        <p:txBody>
          <a:bodyPr wrap="none" lIns="45720" tIns="18288" rIns="45720" bIns="18288" anchor="ctr"/>
          <a:lstStyle/>
          <a:p>
            <a:pPr algn="ctr">
              <a:spcBef>
                <a:spcPct val="0"/>
              </a:spcBef>
              <a:buClrTx/>
              <a:buSzTx/>
              <a:buFontTx/>
              <a:buNone/>
            </a:pPr>
            <a:r>
              <a:rPr lang="pl-PL" sz="1400"/>
              <a:t>105 </a:t>
            </a:r>
            <a:r>
              <a:rPr lang="pl-PL" sz="1400">
                <a:latin typeface="Symbol" pitchFamily="18" charset="2"/>
              </a:rPr>
              <a:t>m</a:t>
            </a:r>
            <a:r>
              <a:rPr lang="pl-PL" sz="1400"/>
              <a:t>m </a:t>
            </a:r>
            <a:endParaRPr lang="en-US" sz="1400"/>
          </a:p>
        </p:txBody>
      </p:sp>
      <p:sp>
        <p:nvSpPr>
          <p:cNvPr id="38937" name="Line 25"/>
          <p:cNvSpPr>
            <a:spLocks noChangeShapeType="1"/>
          </p:cNvSpPr>
          <p:nvPr/>
        </p:nvSpPr>
        <p:spPr bwMode="auto">
          <a:xfrm>
            <a:off x="5562600" y="685800"/>
            <a:ext cx="0" cy="2590800"/>
          </a:xfrm>
          <a:prstGeom prst="line">
            <a:avLst/>
          </a:prstGeom>
          <a:noFill/>
          <a:ln w="317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Rectangle 5"/>
          <p:cNvSpPr>
            <a:spLocks noChangeArrowheads="1"/>
          </p:cNvSpPr>
          <p:nvPr/>
        </p:nvSpPr>
        <p:spPr bwMode="auto">
          <a:xfrm>
            <a:off x="6705600" y="381000"/>
            <a:ext cx="2206625" cy="288925"/>
          </a:xfrm>
          <a:prstGeom prst="rect">
            <a:avLst/>
          </a:prstGeom>
          <a:solidFill>
            <a:schemeClr val="bg1"/>
          </a:solidFill>
          <a:ln>
            <a:noFill/>
          </a:ln>
          <a:extLst>
            <a:ext uri="{91240B29-F687-4F45-9708-019B960494DF}">
              <a14:hiddenLine xmlns:a14="http://schemas.microsoft.com/office/drawing/2010/main" w="25400" algn="ctr">
                <a:solidFill>
                  <a:srgbClr val="FF0000"/>
                </a:solidFill>
                <a:miter lim="800000"/>
                <a:headEnd/>
                <a:tailEnd/>
              </a14:hiddenLine>
            </a:ext>
          </a:extLst>
        </p:spPr>
        <p:txBody>
          <a:bodyPr wrap="none" lIns="45720" tIns="18288" rIns="45720" bIns="18288" anchor="ctr"/>
          <a:lstStyle/>
          <a:p>
            <a:pPr algn="ctr">
              <a:spcBef>
                <a:spcPct val="0"/>
              </a:spcBef>
              <a:buClrTx/>
              <a:buSzTx/>
              <a:buFontTx/>
              <a:buNone/>
            </a:pPr>
            <a:r>
              <a:rPr lang="pl-PL" sz="1400" dirty="0"/>
              <a:t>MAMBO </a:t>
            </a:r>
            <a:r>
              <a:rPr lang="pl-PL" sz="1400" dirty="0" smtClean="0"/>
              <a:t>III</a:t>
            </a:r>
            <a:r>
              <a:rPr lang="en-US" sz="1400" dirty="0" smtClean="0"/>
              <a:t>,</a:t>
            </a:r>
            <a:r>
              <a:rPr lang="pl-PL" sz="1400" dirty="0" smtClean="0"/>
              <a:t> IV</a:t>
            </a:r>
            <a:r>
              <a:rPr lang="pl-PL" sz="1400" dirty="0"/>
              <a:t>, </a:t>
            </a:r>
            <a:r>
              <a:rPr lang="en-US" sz="1400" dirty="0" smtClean="0"/>
              <a:t>V </a:t>
            </a:r>
            <a:r>
              <a:rPr lang="pl-PL" sz="1400" dirty="0" smtClean="0"/>
              <a:t>pixel </a:t>
            </a:r>
            <a:endParaRPr lang="en-US" sz="1400" dirty="0"/>
          </a:p>
        </p:txBody>
      </p:sp>
      <p:sp>
        <p:nvSpPr>
          <p:cNvPr id="17"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19" name="TextBox 18"/>
          <p:cNvSpPr txBox="1"/>
          <p:nvPr/>
        </p:nvSpPr>
        <p:spPr>
          <a:xfrm>
            <a:off x="76200" y="228600"/>
            <a:ext cx="5318125" cy="3471720"/>
          </a:xfrm>
          <a:prstGeom prst="rect">
            <a:avLst/>
          </a:prstGeom>
          <a:noFill/>
        </p:spPr>
        <p:txBody>
          <a:bodyPr wrap="square" rtlCol="0">
            <a:spAutoFit/>
          </a:bodyPr>
          <a:lstStyle/>
          <a:p>
            <a:pPr algn="l"/>
            <a:r>
              <a:rPr lang="en-US" sz="1800" b="0" dirty="0" smtClean="0">
                <a:solidFill>
                  <a:srgbClr val="00FF00"/>
                </a:solidFill>
              </a:rPr>
              <a:t>Achievements and plans:</a:t>
            </a:r>
          </a:p>
          <a:p>
            <a:pPr indent="225425" algn="l">
              <a:buFont typeface="Arial" pitchFamily="34" charset="0"/>
              <a:buChar char="•"/>
            </a:pPr>
            <a:r>
              <a:rPr lang="en-US" sz="1800" b="0" dirty="0" smtClean="0"/>
              <a:t>The process has been improved:</a:t>
            </a:r>
          </a:p>
          <a:p>
            <a:pPr lvl="1" indent="225425" algn="l">
              <a:buFont typeface="Arial" pitchFamily="34" charset="0"/>
              <a:buChar char="•"/>
            </a:pPr>
            <a:r>
              <a:rPr lang="en-US" sz="1800" b="0" dirty="0" smtClean="0">
                <a:solidFill>
                  <a:srgbClr val="FFFF00"/>
                </a:solidFill>
              </a:rPr>
              <a:t>High resistivity FZ 7.1 k</a:t>
            </a:r>
            <a:r>
              <a:rPr lang="el-GR" sz="1800" b="0" dirty="0" smtClean="0">
                <a:solidFill>
                  <a:srgbClr val="FFFF00"/>
                </a:solidFill>
              </a:rPr>
              <a:t>Ω</a:t>
            </a:r>
            <a:r>
              <a:rPr lang="en-US" sz="1800" b="0" dirty="0" smtClean="0">
                <a:solidFill>
                  <a:srgbClr val="FFFF00"/>
                </a:solidFill>
              </a:rPr>
              <a:t>cm material</a:t>
            </a:r>
          </a:p>
          <a:p>
            <a:pPr lvl="1" indent="225425" algn="l">
              <a:buFont typeface="Arial" pitchFamily="34" charset="0"/>
              <a:buChar char="•"/>
            </a:pPr>
            <a:r>
              <a:rPr lang="en-US" sz="1800" b="0" dirty="0" smtClean="0">
                <a:solidFill>
                  <a:srgbClr val="FFFF00"/>
                </a:solidFill>
              </a:rPr>
              <a:t>Back gating remedied with BPW and </a:t>
            </a:r>
            <a:br>
              <a:rPr lang="en-US" sz="1800" b="0" dirty="0" smtClean="0">
                <a:solidFill>
                  <a:srgbClr val="FFFF00"/>
                </a:solidFill>
              </a:rPr>
            </a:br>
            <a:r>
              <a:rPr lang="en-US" sz="1800" b="0" dirty="0" smtClean="0">
                <a:solidFill>
                  <a:srgbClr val="FFFF00"/>
                </a:solidFill>
              </a:rPr>
              <a:t>    nested BNW/BPW</a:t>
            </a:r>
          </a:p>
          <a:p>
            <a:pPr marL="742950" lvl="1" indent="-285750" algn="l">
              <a:buFont typeface="Arial" pitchFamily="34" charset="0"/>
              <a:buChar char="•"/>
            </a:pPr>
            <a:r>
              <a:rPr lang="en-US" sz="1800" b="0" dirty="0" smtClean="0">
                <a:solidFill>
                  <a:srgbClr val="FFFF00"/>
                </a:solidFill>
              </a:rPr>
              <a:t>Improved PDK and models</a:t>
            </a:r>
          </a:p>
          <a:p>
            <a:pPr marL="285750" indent="-285750" algn="l">
              <a:buFont typeface="Arial" pitchFamily="34" charset="0"/>
              <a:buChar char="•"/>
            </a:pPr>
            <a:r>
              <a:rPr lang="en-US" sz="1800" b="0" dirty="0" smtClean="0"/>
              <a:t>Some positive results have been obtained</a:t>
            </a:r>
          </a:p>
          <a:p>
            <a:pPr marL="285750" indent="-285750" algn="l">
              <a:buFont typeface="Arial" pitchFamily="34" charset="0"/>
              <a:buChar char="•"/>
            </a:pPr>
            <a:r>
              <a:rPr lang="en-US" sz="1800" b="0" dirty="0" smtClean="0"/>
              <a:t>Design of the pixel and of the chip have been mastered; gained experience in pixel detectors and verify process improvements, </a:t>
            </a:r>
            <a:br>
              <a:rPr lang="en-US" sz="1800" b="0" dirty="0" smtClean="0"/>
            </a:br>
            <a:r>
              <a:rPr lang="en-US" sz="1800" b="0" dirty="0" smtClean="0"/>
              <a:t>and alternative ways of detector biasing</a:t>
            </a:r>
          </a:p>
        </p:txBody>
      </p:sp>
      <p:pic>
        <p:nvPicPr>
          <p:cNvPr id="20" name="Picture 2"/>
          <p:cNvPicPr>
            <a:picLocks noChangeAspect="1" noChangeArrowheads="1"/>
          </p:cNvPicPr>
          <p:nvPr/>
        </p:nvPicPr>
        <p:blipFill>
          <a:blip r:embed="rId3" cstate="print"/>
          <a:srcRect/>
          <a:stretch>
            <a:fillRect/>
          </a:stretch>
        </p:blipFill>
        <p:spPr bwMode="auto">
          <a:xfrm>
            <a:off x="3733800" y="3367644"/>
            <a:ext cx="5205413" cy="3117979"/>
          </a:xfrm>
          <a:prstGeom prst="rect">
            <a:avLst/>
          </a:prstGeom>
          <a:noFill/>
          <a:ln w="9525">
            <a:noFill/>
            <a:miter lim="800000"/>
            <a:headEnd/>
            <a:tailEnd/>
          </a:ln>
        </p:spPr>
      </p:pic>
      <p:sp>
        <p:nvSpPr>
          <p:cNvPr id="21" name="TextBox 20"/>
          <p:cNvSpPr txBox="1"/>
          <p:nvPr/>
        </p:nvSpPr>
        <p:spPr>
          <a:xfrm>
            <a:off x="5448300" y="5715000"/>
            <a:ext cx="2514600" cy="369332"/>
          </a:xfrm>
          <a:prstGeom prst="rect">
            <a:avLst/>
          </a:prstGeom>
          <a:noFill/>
        </p:spPr>
        <p:txBody>
          <a:bodyPr wrap="square" rtlCol="0">
            <a:spAutoFit/>
          </a:bodyPr>
          <a:lstStyle/>
          <a:p>
            <a:pPr lvl="1" indent="-457200" algn="l"/>
            <a:r>
              <a:rPr lang="en-US" sz="1800" b="0" dirty="0" smtClean="0">
                <a:solidFill>
                  <a:srgbClr val="003399"/>
                </a:solidFill>
              </a:rPr>
              <a:t>FZ 7.1 k</a:t>
            </a:r>
            <a:r>
              <a:rPr lang="el-GR" sz="1800" b="0" dirty="0" smtClean="0">
                <a:solidFill>
                  <a:srgbClr val="003399"/>
                </a:solidFill>
              </a:rPr>
              <a:t>Ω</a:t>
            </a:r>
            <a:r>
              <a:rPr lang="en-US" sz="1800" b="0" dirty="0" smtClean="0">
                <a:solidFill>
                  <a:srgbClr val="003399"/>
                </a:solidFill>
              </a:rPr>
              <a:t>cm ~485 </a:t>
            </a:r>
            <a:r>
              <a:rPr lang="en-US" sz="1800" b="0" dirty="0" smtClean="0">
                <a:solidFill>
                  <a:srgbClr val="003399"/>
                </a:solidFill>
                <a:latin typeface="Symbol" pitchFamily="18" charset="2"/>
              </a:rPr>
              <a:t>m</a:t>
            </a:r>
            <a:r>
              <a:rPr lang="en-US" sz="1800" b="0" dirty="0" smtClean="0">
                <a:solidFill>
                  <a:srgbClr val="003399"/>
                </a:solidFill>
              </a:rPr>
              <a:t>m</a:t>
            </a:r>
          </a:p>
        </p:txBody>
      </p:sp>
      <p:sp>
        <p:nvSpPr>
          <p:cNvPr id="22" name="TextBox 21"/>
          <p:cNvSpPr txBox="1"/>
          <p:nvPr/>
        </p:nvSpPr>
        <p:spPr>
          <a:xfrm>
            <a:off x="76200" y="3600879"/>
            <a:ext cx="3505200" cy="3028521"/>
          </a:xfrm>
          <a:prstGeom prst="rect">
            <a:avLst/>
          </a:prstGeom>
          <a:noFill/>
        </p:spPr>
        <p:txBody>
          <a:bodyPr wrap="square" rtlCol="0">
            <a:spAutoFit/>
          </a:bodyPr>
          <a:lstStyle/>
          <a:p>
            <a:pPr marL="285750" indent="-285750" algn="l">
              <a:buFont typeface="Arial" pitchFamily="34" charset="0"/>
              <a:buChar char="•"/>
            </a:pPr>
            <a:r>
              <a:rPr lang="en-US" sz="1800" b="0" dirty="0"/>
              <a:t>A</a:t>
            </a:r>
            <a:r>
              <a:rPr lang="en-US" sz="1800" b="0" dirty="0" smtClean="0"/>
              <a:t>ttractive detector R&amp;D</a:t>
            </a:r>
            <a:endParaRPr lang="en-US" sz="1800" b="0" dirty="0" smtClean="0"/>
          </a:p>
          <a:p>
            <a:pPr marL="285750" indent="-285750" algn="l">
              <a:buFont typeface="Arial" pitchFamily="34" charset="0"/>
              <a:buChar char="•"/>
            </a:pPr>
            <a:r>
              <a:rPr lang="en-US" sz="1800" b="0" dirty="0" smtClean="0"/>
              <a:t>SOI process by OKI can be used for further R&amp;D work </a:t>
            </a:r>
          </a:p>
          <a:p>
            <a:pPr marL="285750" indent="-285750" algn="l">
              <a:buFont typeface="Arial" pitchFamily="34" charset="0"/>
              <a:buChar char="•"/>
            </a:pPr>
            <a:r>
              <a:rPr lang="en-US" sz="1800" b="0" dirty="0"/>
              <a:t>T</a:t>
            </a:r>
            <a:r>
              <a:rPr lang="en-US" sz="1800" b="0" dirty="0" smtClean="0"/>
              <a:t>here are domestic opportunities </a:t>
            </a:r>
            <a:r>
              <a:rPr lang="en-US" sz="1800" b="0" i="1" dirty="0" smtClean="0"/>
              <a:t>(ASI with JAZZ, Honeywell)</a:t>
            </a:r>
          </a:p>
          <a:p>
            <a:pPr marL="285750" indent="-285750" algn="l">
              <a:buFont typeface="Arial" pitchFamily="34" charset="0"/>
              <a:buChar char="•"/>
            </a:pPr>
            <a:r>
              <a:rPr lang="en-US" sz="1800" b="0" dirty="0" smtClean="0">
                <a:solidFill>
                  <a:srgbClr val="FFFF00"/>
                </a:solidFill>
              </a:rPr>
              <a:t>continuation can be shifted into the background in the case of crystallization of the priority projects </a:t>
            </a:r>
            <a:endParaRPr lang="en-US" sz="1800" b="0" dirty="0">
              <a:solidFill>
                <a:srgbClr val="FFFF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56</a:t>
            </a:fld>
            <a:endParaRPr lang="en-US"/>
          </a:p>
        </p:txBody>
      </p:sp>
      <p:sp>
        <p:nvSpPr>
          <p:cNvPr id="4" name="Title 4"/>
          <p:cNvSpPr>
            <a:spLocks/>
          </p:cNvSpPr>
          <p:nvPr/>
        </p:nvSpPr>
        <p:spPr bwMode="auto">
          <a:xfrm>
            <a:off x="16002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800" b="0" dirty="0" smtClean="0">
                <a:solidFill>
                  <a:srgbClr val="FFFFFF"/>
                </a:solidFill>
              </a:rPr>
              <a:t>Look at the future: CMS pixels for HL LHC</a:t>
            </a:r>
            <a:endParaRPr lang="en-US" sz="2800" b="0" dirty="0">
              <a:solidFill>
                <a:srgbClr val="FFFFFF"/>
              </a:solidFill>
            </a:endParaRPr>
          </a:p>
        </p:txBody>
      </p:sp>
      <p:sp>
        <p:nvSpPr>
          <p:cNvPr id="7"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9" name="TextBox 8"/>
          <p:cNvSpPr txBox="1"/>
          <p:nvPr/>
        </p:nvSpPr>
        <p:spPr>
          <a:xfrm>
            <a:off x="304800" y="1703082"/>
            <a:ext cx="8686800" cy="3859518"/>
          </a:xfrm>
          <a:prstGeom prst="rect">
            <a:avLst/>
          </a:prstGeom>
          <a:noFill/>
        </p:spPr>
        <p:txBody>
          <a:bodyPr wrap="square" rtlCol="0">
            <a:spAutoFit/>
          </a:bodyPr>
          <a:lstStyle/>
          <a:p>
            <a:pPr algn="l"/>
            <a:r>
              <a:rPr lang="en-US" sz="1800" b="0" u="sng" dirty="0" smtClean="0">
                <a:solidFill>
                  <a:srgbClr val="00FF00"/>
                </a:solidFill>
              </a:rPr>
              <a:t>CMS Pixel ROC: context/motivation</a:t>
            </a:r>
            <a:endParaRPr lang="en-US" sz="1800" b="0" u="sng" dirty="0">
              <a:solidFill>
                <a:srgbClr val="00FF00"/>
              </a:solidFill>
            </a:endParaRPr>
          </a:p>
          <a:p>
            <a:pPr marL="285750" indent="-285750" algn="l">
              <a:buFont typeface="Arial" pitchFamily="34" charset="0"/>
              <a:buChar char="•"/>
            </a:pPr>
            <a:r>
              <a:rPr lang="en-US" sz="1800" b="0" dirty="0" smtClean="0"/>
              <a:t>LHC luminosity is (finally) high and getting higher </a:t>
            </a:r>
            <a:r>
              <a:rPr lang="en-US" sz="1800" b="0" dirty="0" smtClean="0">
                <a:solidFill>
                  <a:srgbClr val="FFFF00"/>
                </a:solidFill>
              </a:rPr>
              <a:t>fast</a:t>
            </a:r>
          </a:p>
          <a:p>
            <a:pPr marL="742950" lvl="1" indent="-285750" algn="l">
              <a:buFont typeface="Arial" pitchFamily="34" charset="0"/>
              <a:buChar char="•"/>
            </a:pPr>
            <a:r>
              <a:rPr lang="en-US" sz="1800" b="0" dirty="0" smtClean="0"/>
              <a:t>Current ROC will lose data</a:t>
            </a:r>
          </a:p>
          <a:p>
            <a:pPr marL="742950" lvl="1" indent="-285750" algn="l">
              <a:buFont typeface="Arial" pitchFamily="34" charset="0"/>
              <a:buChar char="•"/>
            </a:pPr>
            <a:r>
              <a:rPr lang="en-US" sz="1800" b="0" dirty="0" smtClean="0"/>
              <a:t>New version (evolutionary) in development at PSI for “Phase 1” replacement of pixel detector (4 barrel layers, 3 disks, CO</a:t>
            </a:r>
            <a:r>
              <a:rPr lang="en-US" sz="1800" b="0" dirty="0" smtClean="0">
                <a:latin typeface="Symbol" pitchFamily="18" charset="2"/>
              </a:rPr>
              <a:t>2</a:t>
            </a:r>
            <a:r>
              <a:rPr lang="en-US" sz="1800" b="0" dirty="0" smtClean="0"/>
              <a:t> cooling, digital readout)</a:t>
            </a:r>
          </a:p>
          <a:p>
            <a:pPr marL="285750" indent="-285750" algn="l">
              <a:buFont typeface="Arial" pitchFamily="34" charset="0"/>
              <a:buChar char="•"/>
            </a:pPr>
            <a:r>
              <a:rPr lang="en-US" sz="1800" b="0" dirty="0" smtClean="0"/>
              <a:t>Current sensors (not ROC) will die</a:t>
            </a:r>
          </a:p>
          <a:p>
            <a:pPr marL="742950" lvl="1" indent="-285750" algn="l">
              <a:buFont typeface="Arial" pitchFamily="34" charset="0"/>
              <a:buChar char="•"/>
            </a:pPr>
            <a:r>
              <a:rPr lang="en-US" sz="1800" b="0" dirty="0" smtClean="0"/>
              <a:t>Inner layer lifetime ≈ 1 year at 2×10</a:t>
            </a:r>
            <a:r>
              <a:rPr lang="en-US" sz="1800" b="0" baseline="30000" dirty="0" smtClean="0"/>
              <a:t>34</a:t>
            </a:r>
            <a:r>
              <a:rPr lang="en-US" sz="1800" b="0" dirty="0" smtClean="0"/>
              <a:t>/cm</a:t>
            </a:r>
            <a:r>
              <a:rPr lang="en-US" sz="1800" b="0" baseline="30000" dirty="0" smtClean="0"/>
              <a:t>2</a:t>
            </a:r>
            <a:r>
              <a:rPr lang="en-US" sz="1800" b="0" dirty="0" smtClean="0"/>
              <a:t>sec</a:t>
            </a:r>
          </a:p>
          <a:p>
            <a:pPr marL="742950" lvl="1" indent="-285750" algn="l">
              <a:buFont typeface="Arial" pitchFamily="34" charset="0"/>
              <a:buChar char="•"/>
            </a:pPr>
            <a:r>
              <a:rPr lang="en-US" sz="1800" b="0" dirty="0" smtClean="0"/>
              <a:t>High Luminosity (HL) LHC luminosity = 5×10</a:t>
            </a:r>
            <a:r>
              <a:rPr lang="en-US" sz="1800" b="0" baseline="30000" dirty="0" smtClean="0"/>
              <a:t>34</a:t>
            </a:r>
            <a:r>
              <a:rPr lang="en-US" sz="1800" b="0" dirty="0" smtClean="0"/>
              <a:t>/cm</a:t>
            </a:r>
            <a:r>
              <a:rPr lang="en-US" sz="1800" b="0" baseline="30000" dirty="0" smtClean="0"/>
              <a:t>2</a:t>
            </a:r>
            <a:r>
              <a:rPr lang="en-US" sz="1800" b="0" dirty="0" smtClean="0"/>
              <a:t>sec</a:t>
            </a:r>
          </a:p>
          <a:p>
            <a:pPr marL="285750" indent="-285750" algn="l">
              <a:buFont typeface="Arial" pitchFamily="34" charset="0"/>
              <a:buChar char="•"/>
            </a:pPr>
            <a:r>
              <a:rPr lang="en-US" sz="1800" b="0" dirty="0" smtClean="0"/>
              <a:t>Many L1 triggers will lose necessary selectivity</a:t>
            </a:r>
          </a:p>
          <a:p>
            <a:pPr marL="742950" lvl="1" indent="-285750" algn="l">
              <a:buFont typeface="Arial" pitchFamily="34" charset="0"/>
              <a:buChar char="•"/>
            </a:pPr>
            <a:r>
              <a:rPr lang="en-US" sz="1800" b="0" dirty="0" smtClean="0"/>
              <a:t>Electron/Tau trigger might be possible using data from a small fraction of the pixel detector (region of interest (ROI – </a:t>
            </a:r>
            <a:r>
              <a:rPr lang="en-US" sz="1800" b="0" i="1" dirty="0" smtClean="0"/>
              <a:t>know from some imaging applications</a:t>
            </a:r>
            <a:r>
              <a:rPr lang="en-US" sz="1800" b="0" dirty="0" smtClean="0"/>
              <a:t>) readout followed by fast reconstruction of stiff tracks)</a:t>
            </a:r>
          </a:p>
        </p:txBody>
      </p:sp>
    </p:spTree>
    <p:extLst>
      <p:ext uri="{BB962C8B-B14F-4D97-AF65-F5344CB8AC3E}">
        <p14:creationId xmlns:p14="http://schemas.microsoft.com/office/powerpoint/2010/main" val="37851651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57</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7" name="TextBox 6"/>
          <p:cNvSpPr txBox="1"/>
          <p:nvPr/>
        </p:nvSpPr>
        <p:spPr>
          <a:xfrm>
            <a:off x="304800" y="1703082"/>
            <a:ext cx="8686800" cy="2862322"/>
          </a:xfrm>
          <a:prstGeom prst="rect">
            <a:avLst/>
          </a:prstGeom>
          <a:noFill/>
        </p:spPr>
        <p:txBody>
          <a:bodyPr wrap="square" rtlCol="0">
            <a:spAutoFit/>
          </a:bodyPr>
          <a:lstStyle/>
          <a:p>
            <a:pPr algn="l"/>
            <a:r>
              <a:rPr lang="en-US" sz="1800" b="0" u="sng" dirty="0" smtClean="0">
                <a:solidFill>
                  <a:srgbClr val="00FF00"/>
                </a:solidFill>
              </a:rPr>
              <a:t>CMS Pixel ROC: Goals</a:t>
            </a:r>
            <a:endParaRPr lang="en-US" sz="1800" b="0" u="sng" dirty="0">
              <a:solidFill>
                <a:srgbClr val="00FF00"/>
              </a:solidFill>
            </a:endParaRPr>
          </a:p>
          <a:p>
            <a:pPr marL="285750" indent="-285750" algn="l">
              <a:buFont typeface="Arial" pitchFamily="34" charset="0"/>
              <a:buChar char="•"/>
            </a:pPr>
            <a:r>
              <a:rPr lang="en-US" sz="1800" b="0" dirty="0" smtClean="0"/>
              <a:t>Precise goals are under discussions</a:t>
            </a:r>
          </a:p>
          <a:p>
            <a:pPr marL="285750" indent="-285750" algn="l">
              <a:buFont typeface="Arial" pitchFamily="34" charset="0"/>
              <a:buChar char="•"/>
            </a:pPr>
            <a:r>
              <a:rPr lang="en-US" sz="1800" b="0" dirty="0" smtClean="0"/>
              <a:t>High radiation tolerance (~10</a:t>
            </a:r>
            <a:r>
              <a:rPr lang="en-US" sz="1800" b="0" baseline="30000" dirty="0" smtClean="0"/>
              <a:t>16</a:t>
            </a:r>
            <a:r>
              <a:rPr lang="en-US" sz="1800" b="0" dirty="0" smtClean="0"/>
              <a:t>/cm</a:t>
            </a:r>
            <a:r>
              <a:rPr lang="en-US" sz="1800" b="0" baseline="30000" dirty="0" smtClean="0"/>
              <a:t>2</a:t>
            </a:r>
            <a:r>
              <a:rPr lang="en-US" sz="1800" b="0" dirty="0" smtClean="0"/>
              <a:t> ≈ 10× current;  </a:t>
            </a:r>
            <a:r>
              <a:rPr lang="en-US" sz="1800" b="0" dirty="0"/>
              <a:t>t</a:t>
            </a:r>
            <a:r>
              <a:rPr lang="en-US" sz="1800" b="0" dirty="0" smtClean="0"/>
              <a:t>his is primarily a problem for the sensor </a:t>
            </a:r>
            <a:r>
              <a:rPr lang="en-US" sz="1800" b="0" i="1" dirty="0" smtClean="0"/>
              <a:t>(thin </a:t>
            </a:r>
            <a:r>
              <a:rPr lang="en-US" sz="1800" b="0" i="1" dirty="0" smtClean="0"/>
              <a:t>Si </a:t>
            </a:r>
            <a:r>
              <a:rPr lang="en-US" sz="1800" b="0" i="1" dirty="0" smtClean="0"/>
              <a:t>planar, 3D, planar diamond</a:t>
            </a:r>
            <a:r>
              <a:rPr lang="en-US" sz="1800" b="0" dirty="0" smtClean="0"/>
              <a:t>), but ROC must be matched to sensor – 1Grad level!)</a:t>
            </a:r>
          </a:p>
          <a:p>
            <a:pPr marL="285750" indent="-285750" algn="l">
              <a:buFont typeface="Arial" pitchFamily="34" charset="0"/>
              <a:buChar char="•"/>
            </a:pPr>
            <a:r>
              <a:rPr lang="en-US" sz="1800" b="0" dirty="0" smtClean="0"/>
              <a:t>High rate capability (~1% data loss at 1.5 GHz/cm</a:t>
            </a:r>
            <a:r>
              <a:rPr lang="en-US" sz="1800" b="0" baseline="30000" dirty="0" smtClean="0"/>
              <a:t>2</a:t>
            </a:r>
            <a:r>
              <a:rPr lang="en-US" sz="1800" b="0" dirty="0" smtClean="0"/>
              <a:t> - 10× current; slow degradation at higher rate)</a:t>
            </a:r>
          </a:p>
          <a:p>
            <a:pPr marL="285750" indent="-285750" algn="l">
              <a:buFont typeface="Arial" pitchFamily="34" charset="0"/>
              <a:buChar char="•"/>
            </a:pPr>
            <a:r>
              <a:rPr lang="en-US" sz="1800" b="0" dirty="0" smtClean="0"/>
              <a:t>Smaller pixels (current = 100</a:t>
            </a:r>
            <a:r>
              <a:rPr lang="en-US" sz="1800" b="0" dirty="0" smtClean="0">
                <a:latin typeface="Symbol" pitchFamily="18" charset="2"/>
              </a:rPr>
              <a:t>m</a:t>
            </a:r>
            <a:r>
              <a:rPr lang="en-US" sz="1800" b="0" dirty="0" smtClean="0"/>
              <a:t>m × 150</a:t>
            </a:r>
            <a:r>
              <a:rPr lang="en-US" sz="1800" b="0" dirty="0" smtClean="0">
                <a:latin typeface="Symbol" pitchFamily="18" charset="2"/>
              </a:rPr>
              <a:t>m</a:t>
            </a:r>
            <a:r>
              <a:rPr lang="en-US" sz="1800" b="0" dirty="0" smtClean="0"/>
              <a:t>m) – limits must be delineated</a:t>
            </a:r>
          </a:p>
          <a:p>
            <a:pPr marL="285750" indent="-285750" algn="l">
              <a:buFont typeface="Arial" pitchFamily="34" charset="0"/>
              <a:buChar char="•"/>
            </a:pPr>
            <a:r>
              <a:rPr lang="en-US" sz="1800" b="0" dirty="0" smtClean="0"/>
              <a:t>Support for intermediate level (region-of-interest) trigger</a:t>
            </a:r>
          </a:p>
        </p:txBody>
      </p:sp>
    </p:spTree>
    <p:extLst>
      <p:ext uri="{BB962C8B-B14F-4D97-AF65-F5344CB8AC3E}">
        <p14:creationId xmlns:p14="http://schemas.microsoft.com/office/powerpoint/2010/main" val="4704340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58</a:t>
            </a:fld>
            <a:endParaRPr lang="en-US"/>
          </a:p>
        </p:txBody>
      </p:sp>
      <p:sp>
        <p:nvSpPr>
          <p:cNvPr id="7" name="TextBox 6"/>
          <p:cNvSpPr txBox="1"/>
          <p:nvPr/>
        </p:nvSpPr>
        <p:spPr>
          <a:xfrm>
            <a:off x="304800" y="304800"/>
            <a:ext cx="8686800" cy="4089838"/>
          </a:xfrm>
          <a:prstGeom prst="rect">
            <a:avLst/>
          </a:prstGeom>
          <a:noFill/>
        </p:spPr>
        <p:txBody>
          <a:bodyPr wrap="square" rtlCol="0">
            <a:spAutoFit/>
          </a:bodyPr>
          <a:lstStyle/>
          <a:p>
            <a:pPr algn="l"/>
            <a:r>
              <a:rPr lang="en-US" sz="1800" b="0" u="sng" dirty="0" smtClean="0">
                <a:solidFill>
                  <a:srgbClr val="00FF00"/>
                </a:solidFill>
              </a:rPr>
              <a:t>CMS Pixel ROC: Initial R&amp;D Strategy</a:t>
            </a:r>
          </a:p>
          <a:p>
            <a:pPr marL="285750" indent="-285750" algn="l">
              <a:buFont typeface="Arial" pitchFamily="34" charset="0"/>
              <a:buChar char="•"/>
            </a:pPr>
            <a:r>
              <a:rPr lang="en-US" sz="1800" b="0" dirty="0" smtClean="0"/>
              <a:t>Radiation tests of transistors &amp; simple circuits in a variety of 130nm &amp; 65nm CMOS processes (rad-hard guidelines for 130nm were not carefully drawn)</a:t>
            </a:r>
          </a:p>
          <a:p>
            <a:pPr marL="285750" indent="-285750" algn="l">
              <a:buFont typeface="Arial" pitchFamily="34" charset="0"/>
              <a:buChar char="•"/>
            </a:pPr>
            <a:r>
              <a:rPr lang="en-US" sz="1800" b="0" dirty="0" smtClean="0"/>
              <a:t>Extract guidelines (such as when enclosed geometry transistors are required)</a:t>
            </a:r>
          </a:p>
          <a:p>
            <a:pPr marL="285750" indent="-285750" algn="l">
              <a:buFont typeface="Arial" pitchFamily="34" charset="0"/>
              <a:buChar char="•"/>
            </a:pPr>
            <a:r>
              <a:rPr lang="en-US" sz="1800" b="0" dirty="0" smtClean="0"/>
              <a:t>Develop circuit elements to explore limits of</a:t>
            </a:r>
          </a:p>
          <a:p>
            <a:pPr marL="742950" lvl="1" indent="-285750" algn="l">
              <a:spcBef>
                <a:spcPts val="100"/>
              </a:spcBef>
              <a:buFont typeface="Arial" pitchFamily="34" charset="0"/>
              <a:buChar char="•"/>
            </a:pPr>
            <a:r>
              <a:rPr lang="en-US" sz="1800" b="0" dirty="0" smtClean="0"/>
              <a:t>FE noise</a:t>
            </a:r>
          </a:p>
          <a:p>
            <a:pPr marL="742950" lvl="1" indent="-285750" algn="l">
              <a:spcBef>
                <a:spcPts val="100"/>
              </a:spcBef>
              <a:buFont typeface="Arial" pitchFamily="34" charset="0"/>
              <a:buChar char="•"/>
            </a:pPr>
            <a:r>
              <a:rPr lang="en-US" sz="1800" b="0" dirty="0" smtClean="0"/>
              <a:t>Signal speed</a:t>
            </a:r>
          </a:p>
          <a:p>
            <a:pPr marL="742950" lvl="1" indent="-285750" algn="l">
              <a:spcBef>
                <a:spcPts val="100"/>
              </a:spcBef>
              <a:buFont typeface="Arial" pitchFamily="34" charset="0"/>
              <a:buChar char="•"/>
            </a:pPr>
            <a:r>
              <a:rPr lang="en-US" sz="1800" b="0" dirty="0" smtClean="0"/>
              <a:t>Power requirements</a:t>
            </a:r>
          </a:p>
          <a:p>
            <a:pPr marL="742950" lvl="1" indent="-285750" algn="l">
              <a:spcBef>
                <a:spcPts val="100"/>
              </a:spcBef>
              <a:buFont typeface="Arial" pitchFamily="34" charset="0"/>
              <a:buChar char="•"/>
            </a:pPr>
            <a:r>
              <a:rPr lang="en-US" sz="1800" b="0" dirty="0" smtClean="0"/>
              <a:t>Size requirements (pixel size; size of periphery)</a:t>
            </a:r>
          </a:p>
          <a:p>
            <a:pPr marL="742950" lvl="1" indent="-285750" algn="l">
              <a:spcBef>
                <a:spcPts val="100"/>
              </a:spcBef>
              <a:buFont typeface="Arial" pitchFamily="34" charset="0"/>
              <a:buChar char="•"/>
            </a:pPr>
            <a:r>
              <a:rPr lang="en-US" sz="1800" b="0" dirty="0" smtClean="0"/>
              <a:t>Minimum achievable discrimination threshold</a:t>
            </a:r>
          </a:p>
          <a:p>
            <a:pPr marL="285750" indent="-285750" algn="l">
              <a:buFont typeface="Arial" pitchFamily="34" charset="0"/>
              <a:buChar char="•"/>
            </a:pPr>
            <a:r>
              <a:rPr lang="en-US" sz="1800" b="0" dirty="0" smtClean="0"/>
              <a:t>Simulate readout architectures</a:t>
            </a:r>
          </a:p>
          <a:p>
            <a:pPr marL="285750" indent="-285750" algn="l">
              <a:buFont typeface="Arial" pitchFamily="34" charset="0"/>
              <a:buChar char="•"/>
            </a:pPr>
            <a:r>
              <a:rPr lang="en-US" sz="1800" b="0" dirty="0" smtClean="0"/>
              <a:t>Understand readout interface requirements (GBT)</a:t>
            </a:r>
          </a:p>
          <a:p>
            <a:pPr marL="285750" indent="-285750" algn="l">
              <a:buFont typeface="Arial" pitchFamily="34" charset="0"/>
              <a:buChar char="•"/>
            </a:pPr>
            <a:r>
              <a:rPr lang="en-US" sz="1800" b="0" dirty="0" smtClean="0"/>
              <a:t>Explore use of (ATLAS) FEI4 circuit elements (work with FEI4 folks)</a:t>
            </a:r>
          </a:p>
        </p:txBody>
      </p:sp>
      <p:pic>
        <p:nvPicPr>
          <p:cNvPr id="5632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8159" b="21133"/>
          <a:stretch/>
        </p:blipFill>
        <p:spPr bwMode="auto">
          <a:xfrm>
            <a:off x="1419225" y="4404360"/>
            <a:ext cx="6048375" cy="2377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003399"/>
                </a:solidFill>
              </a:rPr>
              <a:t>ASIC Development Group Review, </a:t>
            </a:r>
            <a:r>
              <a:rPr lang="en-US" sz="1200" dirty="0" smtClean="0">
                <a:solidFill>
                  <a:srgbClr val="003399"/>
                </a:solidFill>
              </a:rPr>
              <a:t>Dec. 12, </a:t>
            </a:r>
            <a:r>
              <a:rPr lang="en-US" sz="1200" dirty="0" smtClean="0">
                <a:solidFill>
                  <a:srgbClr val="003399"/>
                </a:solidFill>
              </a:rPr>
              <a:t>2011</a:t>
            </a:r>
          </a:p>
        </p:txBody>
      </p:sp>
    </p:spTree>
    <p:extLst>
      <p:ext uri="{BB962C8B-B14F-4D97-AF65-F5344CB8AC3E}">
        <p14:creationId xmlns:p14="http://schemas.microsoft.com/office/powerpoint/2010/main" val="12980198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59</a:t>
            </a:fld>
            <a:endParaRPr lang="en-US"/>
          </a:p>
        </p:txBody>
      </p:sp>
      <p:sp>
        <p:nvSpPr>
          <p:cNvPr id="5" name="TextBox 4"/>
          <p:cNvSpPr txBox="1"/>
          <p:nvPr/>
        </p:nvSpPr>
        <p:spPr>
          <a:xfrm>
            <a:off x="304800" y="76200"/>
            <a:ext cx="8686800" cy="3305520"/>
          </a:xfrm>
          <a:prstGeom prst="rect">
            <a:avLst/>
          </a:prstGeom>
          <a:noFill/>
        </p:spPr>
        <p:txBody>
          <a:bodyPr wrap="square" rtlCol="0">
            <a:spAutoFit/>
          </a:bodyPr>
          <a:lstStyle/>
          <a:p>
            <a:pPr algn="l"/>
            <a:r>
              <a:rPr lang="en-US" sz="1800" b="0" u="sng" dirty="0" smtClean="0">
                <a:solidFill>
                  <a:srgbClr val="00FF00"/>
                </a:solidFill>
              </a:rPr>
              <a:t>CMS Pixel ROC: Collaboration</a:t>
            </a:r>
          </a:p>
          <a:p>
            <a:pPr marL="285750" indent="-285750" algn="l">
              <a:buFont typeface="Arial" pitchFamily="34" charset="0"/>
              <a:buChar char="•"/>
            </a:pPr>
            <a:r>
              <a:rPr lang="en-US" sz="1800" b="0" dirty="0" smtClean="0"/>
              <a:t>Circuit design:</a:t>
            </a:r>
          </a:p>
          <a:p>
            <a:pPr marL="742950" lvl="1" indent="-285750" algn="l">
              <a:buFont typeface="Arial" pitchFamily="34" charset="0"/>
              <a:buChar char="•"/>
            </a:pPr>
            <a:r>
              <a:rPr lang="en-US" sz="1800" b="0" dirty="0" smtClean="0"/>
              <a:t>2 “lead” institutions: FNAL &amp; Torino (Torino started already </a:t>
            </a:r>
            <a:r>
              <a:rPr lang="en-US" sz="1800" b="0" dirty="0"/>
              <a:t>V</a:t>
            </a:r>
            <a:r>
              <a:rPr lang="en-US" sz="1800" b="0" dirty="0" smtClean="0"/>
              <a:t>erilog based analyses for architecture) + contributions from other Italian groups</a:t>
            </a:r>
          </a:p>
          <a:p>
            <a:pPr marL="742950" lvl="1" indent="-285750" algn="l">
              <a:buFont typeface="Arial" pitchFamily="34" charset="0"/>
              <a:buChar char="•"/>
            </a:pPr>
            <a:r>
              <a:rPr lang="en-US" sz="1800" b="0" dirty="0" smtClean="0"/>
              <a:t>PSI participation; at least design review/consultation</a:t>
            </a:r>
          </a:p>
          <a:p>
            <a:pPr marL="285750" indent="-285750" algn="l">
              <a:buFont typeface="Arial" pitchFamily="34" charset="0"/>
              <a:buChar char="•"/>
            </a:pPr>
            <a:r>
              <a:rPr lang="en-US" sz="1800" b="0" dirty="0" smtClean="0"/>
              <a:t>“Physics” Simulation:</a:t>
            </a:r>
          </a:p>
          <a:p>
            <a:pPr marL="742950" lvl="1" indent="-285750" algn="l">
              <a:buFont typeface="Arial" pitchFamily="34" charset="0"/>
              <a:buChar char="•"/>
            </a:pPr>
            <a:r>
              <a:rPr lang="en-US" sz="1800" b="0" dirty="0" smtClean="0"/>
              <a:t>CMS Monte Carlo studies (sensor, readout, trigger)</a:t>
            </a:r>
          </a:p>
          <a:p>
            <a:pPr marL="742950" lvl="1" indent="-285750" algn="l">
              <a:buFont typeface="Arial" pitchFamily="34" charset="0"/>
              <a:buChar char="•"/>
            </a:pPr>
            <a:r>
              <a:rPr lang="en-US" sz="1800" b="0" dirty="0" smtClean="0"/>
              <a:t>FNAL, US Universities, Italian groups</a:t>
            </a:r>
          </a:p>
          <a:p>
            <a:pPr marL="742950" lvl="1" indent="-285750" algn="l">
              <a:buFont typeface="Arial" pitchFamily="34" charset="0"/>
              <a:buChar char="•"/>
            </a:pPr>
            <a:r>
              <a:rPr lang="en-US" sz="1800" b="0" dirty="0" smtClean="0"/>
              <a:t>Simulation of thin planar sensors</a:t>
            </a:r>
          </a:p>
          <a:p>
            <a:pPr marL="742950" lvl="1" indent="-285750" algn="l">
              <a:buFont typeface="Arial" pitchFamily="34" charset="0"/>
              <a:buChar char="•"/>
            </a:pPr>
            <a:r>
              <a:rPr lang="en-US" sz="1800" b="0" dirty="0" smtClean="0"/>
              <a:t>JHU</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55943"/>
            <a:ext cx="5257800" cy="3802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003399"/>
                </a:solidFill>
              </a:rPr>
              <a:t>ASIC Development Group Review, </a:t>
            </a:r>
            <a:r>
              <a:rPr lang="en-US" sz="1200" dirty="0" smtClean="0">
                <a:solidFill>
                  <a:srgbClr val="003399"/>
                </a:solidFill>
              </a:rPr>
              <a:t>Dec. 12, </a:t>
            </a:r>
            <a:r>
              <a:rPr lang="en-US" sz="1200" dirty="0" smtClean="0">
                <a:solidFill>
                  <a:srgbClr val="003399"/>
                </a:solidFill>
              </a:rPr>
              <a:t>2011</a:t>
            </a:r>
          </a:p>
        </p:txBody>
      </p:sp>
    </p:spTree>
    <p:extLst>
      <p:ext uri="{BB962C8B-B14F-4D97-AF65-F5344CB8AC3E}">
        <p14:creationId xmlns:p14="http://schemas.microsoft.com/office/powerpoint/2010/main" val="831963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6</a:t>
            </a:fld>
            <a:endParaRPr lang="en-US"/>
          </a:p>
        </p:txBody>
      </p:sp>
      <p:sp>
        <p:nvSpPr>
          <p:cNvPr id="5" name="TextBox 4"/>
          <p:cNvSpPr txBox="1"/>
          <p:nvPr/>
        </p:nvSpPr>
        <p:spPr>
          <a:xfrm>
            <a:off x="971550" y="2238375"/>
            <a:ext cx="2095500" cy="276225"/>
          </a:xfrm>
          <a:prstGeom prst="rect">
            <a:avLst/>
          </a:prstGeom>
          <a:ln/>
        </p:spPr>
        <p:style>
          <a:lnRef idx="1">
            <a:schemeClr val="accent5"/>
          </a:lnRef>
          <a:fillRef idx="3">
            <a:schemeClr val="accent5"/>
          </a:fillRef>
          <a:effectRef idx="2">
            <a:schemeClr val="accent5"/>
          </a:effectRef>
          <a:fontRef idx="minor">
            <a:schemeClr val="lt1"/>
          </a:fontRef>
        </p:style>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chemeClr val="bg1"/>
                </a:solidFill>
                <a:effectLst/>
                <a:uLnTx/>
                <a:uFillTx/>
                <a:latin typeface="Arial"/>
                <a:ea typeface="+mn-ea"/>
                <a:cs typeface="+mn-cs"/>
              </a:rPr>
              <a:t>Schematic Capture</a:t>
            </a:r>
          </a:p>
        </p:txBody>
      </p:sp>
      <p:sp>
        <p:nvSpPr>
          <p:cNvPr id="6" name="TextBox 5"/>
          <p:cNvSpPr txBox="1"/>
          <p:nvPr/>
        </p:nvSpPr>
        <p:spPr>
          <a:xfrm>
            <a:off x="3429000" y="2847975"/>
            <a:ext cx="1905000" cy="276225"/>
          </a:xfrm>
          <a:prstGeom prst="rect">
            <a:avLst/>
          </a:prstGeom>
          <a:gradFill rotWithShape="1">
            <a:gsLst>
              <a:gs pos="0">
                <a:srgbClr val="BBE0E3">
                  <a:tint val="50000"/>
                  <a:satMod val="300000"/>
                </a:srgbClr>
              </a:gs>
              <a:gs pos="35000">
                <a:srgbClr val="BBE0E3">
                  <a:tint val="37000"/>
                  <a:satMod val="300000"/>
                </a:srgbClr>
              </a:gs>
              <a:gs pos="100000">
                <a:srgbClr val="BBE0E3">
                  <a:tint val="15000"/>
                  <a:satMod val="350000"/>
                </a:srgbClr>
              </a:gs>
            </a:gsLst>
            <a:lin ang="16200000" scaled="1"/>
          </a:gradFill>
          <a:ln w="9525" cap="flat" cmpd="sng" algn="ctr">
            <a:solidFill>
              <a:srgbClr val="BBE0E3">
                <a:shade val="95000"/>
                <a:satMod val="105000"/>
              </a:srgbClr>
            </a:solidFill>
            <a:prstDash val="solid"/>
          </a:ln>
          <a:effectLst>
            <a:outerShdw blurRad="40000" dist="20000" dir="5400000" rotWithShape="0">
              <a:srgbClr val="000000">
                <a:alpha val="38000"/>
              </a:srgbClr>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latin typeface="Arial"/>
                <a:ea typeface="+mn-ea"/>
                <a:cs typeface="+mn-cs"/>
              </a:rPr>
              <a:t>Place &amp; Route</a:t>
            </a:r>
          </a:p>
        </p:txBody>
      </p:sp>
      <p:sp>
        <p:nvSpPr>
          <p:cNvPr id="7" name="TextBox 6"/>
          <p:cNvSpPr txBox="1"/>
          <p:nvPr/>
        </p:nvSpPr>
        <p:spPr>
          <a:xfrm>
            <a:off x="2996045" y="5029200"/>
            <a:ext cx="1731818" cy="276999"/>
          </a:xfrm>
          <a:prstGeom prst="rect">
            <a:avLst/>
          </a:prstGeom>
          <a:solidFill>
            <a:srgbClr val="BBE0E3"/>
          </a:solidFill>
          <a:ln>
            <a:solidFill>
              <a:srgbClr val="000000"/>
            </a:solidFill>
          </a:ln>
          <a:effectLst>
            <a:innerShdw blurRad="63500" dist="50800" dir="10800000">
              <a:prstClr val="black">
                <a:alpha val="50000"/>
              </a:prstClr>
            </a:inn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ysClr val="windowText" lastClr="000000"/>
                </a:solidFill>
                <a:effectLst/>
                <a:uLnTx/>
                <a:uFillTx/>
              </a:rPr>
              <a:t>Parasitic Extraction </a:t>
            </a:r>
          </a:p>
        </p:txBody>
      </p:sp>
      <p:cxnSp>
        <p:nvCxnSpPr>
          <p:cNvPr id="8" name="Straight Arrow Connector 73"/>
          <p:cNvCxnSpPr>
            <a:cxnSpLocks noChangeShapeType="1"/>
          </p:cNvCxnSpPr>
          <p:nvPr/>
        </p:nvCxnSpPr>
        <p:spPr bwMode="auto">
          <a:xfrm>
            <a:off x="1981200" y="1952625"/>
            <a:ext cx="0" cy="285750"/>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1"/>
          <p:cNvCxnSpPr>
            <a:cxnSpLocks noChangeShapeType="1"/>
          </p:cNvCxnSpPr>
          <p:nvPr/>
        </p:nvCxnSpPr>
        <p:spPr bwMode="auto">
          <a:xfrm>
            <a:off x="1981200" y="2514600"/>
            <a:ext cx="0" cy="333375"/>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83"/>
          <p:cNvCxnSpPr>
            <a:cxnSpLocks noChangeShapeType="1"/>
          </p:cNvCxnSpPr>
          <p:nvPr/>
        </p:nvCxnSpPr>
        <p:spPr bwMode="auto">
          <a:xfrm rot="5400000">
            <a:off x="3720739" y="4914106"/>
            <a:ext cx="207818" cy="1588"/>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71550" y="2847975"/>
            <a:ext cx="2095500" cy="276225"/>
          </a:xfrm>
          <a:prstGeom prst="rect">
            <a:avLst/>
          </a:prstGeom>
          <a:ln/>
        </p:spPr>
        <p:style>
          <a:lnRef idx="1">
            <a:schemeClr val="accent5"/>
          </a:lnRef>
          <a:fillRef idx="3">
            <a:schemeClr val="accent5"/>
          </a:fillRef>
          <a:effectRef idx="2">
            <a:schemeClr val="accent5"/>
          </a:effectRef>
          <a:fontRef idx="minor">
            <a:schemeClr val="lt1"/>
          </a:fontRef>
        </p:style>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chemeClr val="bg1"/>
                </a:solidFill>
                <a:effectLst/>
                <a:uLnTx/>
                <a:uFillTx/>
                <a:latin typeface="Arial"/>
                <a:ea typeface="+mn-ea"/>
                <a:cs typeface="+mn-cs"/>
              </a:rPr>
              <a:t>Layout</a:t>
            </a:r>
          </a:p>
        </p:txBody>
      </p:sp>
      <p:sp>
        <p:nvSpPr>
          <p:cNvPr id="12" name="TextBox 11"/>
          <p:cNvSpPr txBox="1"/>
          <p:nvPr/>
        </p:nvSpPr>
        <p:spPr>
          <a:xfrm>
            <a:off x="2996045" y="5486400"/>
            <a:ext cx="1731818" cy="461665"/>
          </a:xfrm>
          <a:prstGeom prst="rect">
            <a:avLst/>
          </a:prstGeom>
          <a:solidFill>
            <a:srgbClr val="BBE0E3"/>
          </a:solidFill>
          <a:ln>
            <a:solidFill>
              <a:srgbClr val="000000"/>
            </a:solidFill>
          </a:ln>
          <a:effectLst>
            <a:innerShdw blurRad="63500" dist="50800" dir="10800000">
              <a:prstClr val="black">
                <a:alpha val="50000"/>
              </a:prstClr>
            </a:inn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ysClr val="windowText" lastClr="000000"/>
                </a:solidFill>
                <a:effectLst/>
                <a:uLnTx/>
                <a:uFillTx/>
              </a:rPr>
              <a:t>Post – Layout Simulation</a:t>
            </a:r>
          </a:p>
        </p:txBody>
      </p:sp>
      <p:sp>
        <p:nvSpPr>
          <p:cNvPr id="15" name="Rounded Rectangle 53"/>
          <p:cNvSpPr>
            <a:spLocks noChangeArrowheads="1"/>
          </p:cNvSpPr>
          <p:nvPr/>
        </p:nvSpPr>
        <p:spPr bwMode="auto">
          <a:xfrm>
            <a:off x="2999510" y="6096000"/>
            <a:ext cx="1728354" cy="304800"/>
          </a:xfrm>
          <a:prstGeom prst="roundRect">
            <a:avLst>
              <a:gd name="adj" fmla="val 16667"/>
            </a:avLst>
          </a:prstGeom>
          <a:solidFill>
            <a:srgbClr val="BBE0E3"/>
          </a:solidFill>
          <a:ln w="9525" algn="ctr">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err="1" smtClean="0">
                <a:ln>
                  <a:noFill/>
                </a:ln>
                <a:solidFill>
                  <a:srgbClr val="FF0000"/>
                </a:solidFill>
                <a:effectLst/>
                <a:uLnTx/>
                <a:uFillTx/>
              </a:rPr>
              <a:t>Tapeout</a:t>
            </a:r>
            <a:endParaRPr kumimoji="0" lang="en-US" sz="1200" i="0" u="none" strike="noStrike" kern="0" cap="none" spc="0" normalizeH="0" baseline="0" noProof="0" dirty="0" smtClean="0">
              <a:ln>
                <a:noFill/>
              </a:ln>
              <a:solidFill>
                <a:srgbClr val="FF0000"/>
              </a:solidFill>
              <a:effectLst/>
              <a:uLnTx/>
              <a:uFillTx/>
            </a:endParaRPr>
          </a:p>
        </p:txBody>
      </p:sp>
      <p:sp>
        <p:nvSpPr>
          <p:cNvPr id="16" name="Rounded Rectangle 54"/>
          <p:cNvSpPr>
            <a:spLocks noChangeArrowheads="1"/>
          </p:cNvSpPr>
          <p:nvPr/>
        </p:nvSpPr>
        <p:spPr bwMode="auto">
          <a:xfrm>
            <a:off x="3581400" y="838200"/>
            <a:ext cx="1905000" cy="533400"/>
          </a:xfrm>
          <a:prstGeom prst="roundRect">
            <a:avLst>
              <a:gd name="adj" fmla="val 16667"/>
            </a:avLst>
          </a:prstGeom>
          <a:solidFill>
            <a:srgbClr val="BBE0E3"/>
          </a:solidFill>
          <a:ln w="9525" algn="ctr">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smtClean="0">
                <a:ln>
                  <a:noFill/>
                </a:ln>
                <a:solidFill>
                  <a:srgbClr val="FF0000"/>
                </a:solidFill>
                <a:effectLst/>
                <a:uLnTx/>
                <a:uFillTx/>
              </a:rPr>
              <a:t>Design </a:t>
            </a:r>
            <a:r>
              <a:rPr kumimoji="0" lang="en-US" sz="1400" i="0" u="none" strike="noStrike" kern="0" cap="none" spc="0" normalizeH="0" baseline="0" noProof="0" dirty="0" smtClean="0">
                <a:ln>
                  <a:noFill/>
                </a:ln>
                <a:solidFill>
                  <a:srgbClr val="FF0000"/>
                </a:solidFill>
                <a:effectLst/>
                <a:uLnTx/>
                <a:uFillTx/>
              </a:rPr>
              <a:t>Specifications</a:t>
            </a:r>
          </a:p>
        </p:txBody>
      </p:sp>
      <p:sp>
        <p:nvSpPr>
          <p:cNvPr id="17" name="TextBox 16"/>
          <p:cNvSpPr txBox="1"/>
          <p:nvPr/>
        </p:nvSpPr>
        <p:spPr>
          <a:xfrm>
            <a:off x="5943600" y="2133600"/>
            <a:ext cx="1905000" cy="276225"/>
          </a:xfrm>
          <a:prstGeom prst="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err="1">
                <a:ln>
                  <a:noFill/>
                </a:ln>
                <a:solidFill>
                  <a:srgbClr val="000000"/>
                </a:solidFill>
                <a:effectLst/>
                <a:uLnTx/>
                <a:uFillTx/>
                <a:latin typeface="Arial"/>
                <a:ea typeface="+mn-ea"/>
                <a:cs typeface="+mn-cs"/>
              </a:rPr>
              <a:t>Verilog</a:t>
            </a:r>
            <a:r>
              <a:rPr kumimoji="0" lang="en-US" sz="1200" i="0" u="none" strike="noStrike" kern="0" cap="none" spc="0" normalizeH="0" baseline="0" noProof="0" dirty="0">
                <a:ln>
                  <a:noFill/>
                </a:ln>
                <a:solidFill>
                  <a:srgbClr val="000000"/>
                </a:solidFill>
                <a:effectLst/>
                <a:uLnTx/>
                <a:uFillTx/>
                <a:latin typeface="Arial"/>
                <a:ea typeface="+mn-ea"/>
                <a:cs typeface="+mn-cs"/>
              </a:rPr>
              <a:t>/VHDL</a:t>
            </a:r>
          </a:p>
        </p:txBody>
      </p:sp>
      <p:sp>
        <p:nvSpPr>
          <p:cNvPr id="18" name="TextBox 17"/>
          <p:cNvSpPr txBox="1"/>
          <p:nvPr/>
        </p:nvSpPr>
        <p:spPr>
          <a:xfrm>
            <a:off x="5943600" y="3195637"/>
            <a:ext cx="1905000" cy="276225"/>
          </a:xfrm>
          <a:prstGeom prst="rect">
            <a:avLst/>
          </a:prstGeom>
          <a:gradFill rotWithShape="1">
            <a:gsLst>
              <a:gs pos="0">
                <a:srgbClr val="333399">
                  <a:tint val="50000"/>
                  <a:satMod val="300000"/>
                </a:srgbClr>
              </a:gs>
              <a:gs pos="35000">
                <a:srgbClr val="333399">
                  <a:tint val="37000"/>
                  <a:satMod val="300000"/>
                </a:srgbClr>
              </a:gs>
              <a:gs pos="100000">
                <a:srgbClr val="333399">
                  <a:tint val="15000"/>
                  <a:satMod val="350000"/>
                </a:srgbClr>
              </a:gs>
            </a:gsLst>
            <a:lin ang="16200000" scaled="1"/>
          </a:gradFill>
          <a:ln w="9525" cap="flat" cmpd="sng" algn="ctr">
            <a:solidFill>
              <a:srgbClr val="333399">
                <a:shade val="95000"/>
                <a:satMod val="105000"/>
              </a:srgbClr>
            </a:solidFill>
            <a:prstDash val="solid"/>
          </a:ln>
          <a:effectLst>
            <a:outerShdw blurRad="40000" dist="20000" dir="5400000" rotWithShape="0">
              <a:srgbClr val="000000">
                <a:alpha val="38000"/>
              </a:srgbClr>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smtClean="0">
                <a:ln>
                  <a:noFill/>
                </a:ln>
                <a:solidFill>
                  <a:srgbClr val="000000"/>
                </a:solidFill>
                <a:effectLst/>
                <a:uLnTx/>
                <a:uFillTx/>
                <a:latin typeface="Arial"/>
                <a:ea typeface="+mn-ea"/>
                <a:cs typeface="+mn-cs"/>
              </a:rPr>
              <a:t>Synthesis (</a:t>
            </a:r>
            <a:r>
              <a:rPr lang="en-US" sz="1200" kern="0" dirty="0">
                <a:solidFill>
                  <a:srgbClr val="000000"/>
                </a:solidFill>
                <a:latin typeface="Arial"/>
                <a:ea typeface="+mn-ea"/>
              </a:rPr>
              <a:t>d</a:t>
            </a:r>
            <a:r>
              <a:rPr kumimoji="0" lang="en-US" sz="1200" i="0" u="none" strike="noStrike" kern="0" cap="none" spc="0" normalizeH="0" baseline="0" noProof="0" dirty="0" err="1" smtClean="0">
                <a:ln>
                  <a:noFill/>
                </a:ln>
                <a:solidFill>
                  <a:srgbClr val="000000"/>
                </a:solidFill>
                <a:effectLst/>
                <a:uLnTx/>
                <a:uFillTx/>
                <a:latin typeface="Arial"/>
                <a:ea typeface="+mn-ea"/>
                <a:cs typeface="+mn-cs"/>
              </a:rPr>
              <a:t>on’t</a:t>
            </a:r>
            <a:r>
              <a:rPr kumimoji="0" lang="en-US" sz="1200" i="0" u="none" strike="noStrike" kern="0" cap="none" spc="0" normalizeH="0" baseline="0" noProof="0" dirty="0" smtClean="0">
                <a:ln>
                  <a:noFill/>
                </a:ln>
                <a:solidFill>
                  <a:srgbClr val="000000"/>
                </a:solidFill>
                <a:effectLst/>
                <a:uLnTx/>
                <a:uFillTx/>
                <a:latin typeface="Arial"/>
                <a:ea typeface="+mn-ea"/>
                <a:cs typeface="+mn-cs"/>
              </a:rPr>
              <a:t> </a:t>
            </a:r>
            <a:r>
              <a:rPr kumimoji="0" lang="en-US" sz="1200" i="0" u="none" strike="noStrike" kern="0" cap="none" spc="0" normalizeH="0" baseline="0" noProof="0" dirty="0">
                <a:ln>
                  <a:noFill/>
                </a:ln>
                <a:solidFill>
                  <a:srgbClr val="000000"/>
                </a:solidFill>
                <a:effectLst/>
                <a:uLnTx/>
                <a:uFillTx/>
                <a:latin typeface="Arial"/>
                <a:ea typeface="+mn-ea"/>
                <a:cs typeface="+mn-cs"/>
              </a:rPr>
              <a:t>have)</a:t>
            </a:r>
          </a:p>
        </p:txBody>
      </p:sp>
      <p:sp>
        <p:nvSpPr>
          <p:cNvPr id="19" name="TextBox 18"/>
          <p:cNvSpPr txBox="1"/>
          <p:nvPr/>
        </p:nvSpPr>
        <p:spPr>
          <a:xfrm>
            <a:off x="5943600" y="3652837"/>
            <a:ext cx="1905000" cy="461963"/>
          </a:xfrm>
          <a:prstGeom prst="rect">
            <a:avLst/>
          </a:prstGeom>
          <a:gradFill rotWithShape="1">
            <a:gsLst>
              <a:gs pos="0">
                <a:srgbClr val="333399">
                  <a:tint val="50000"/>
                  <a:satMod val="300000"/>
                </a:srgbClr>
              </a:gs>
              <a:gs pos="35000">
                <a:srgbClr val="333399">
                  <a:tint val="37000"/>
                  <a:satMod val="300000"/>
                </a:srgbClr>
              </a:gs>
              <a:gs pos="100000">
                <a:srgbClr val="333399">
                  <a:tint val="15000"/>
                  <a:satMod val="350000"/>
                </a:srgbClr>
              </a:gs>
            </a:gsLst>
            <a:lin ang="16200000" scaled="1"/>
          </a:gradFill>
          <a:ln w="9525" cap="flat" cmpd="sng" algn="ctr">
            <a:solidFill>
              <a:srgbClr val="333399">
                <a:shade val="95000"/>
                <a:satMod val="105000"/>
              </a:srgbClr>
            </a:solidFill>
            <a:prstDash val="solid"/>
          </a:ln>
          <a:effectLst>
            <a:outerShdw blurRad="40000" dist="20000" dir="5400000" rotWithShape="0">
              <a:srgbClr val="000000">
                <a:alpha val="38000"/>
              </a:srgbClr>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latin typeface="Arial"/>
                <a:ea typeface="+mn-ea"/>
                <a:cs typeface="+mn-cs"/>
              </a:rPr>
              <a:t>Place &amp; Route Timing </a:t>
            </a:r>
            <a:r>
              <a:rPr kumimoji="0" lang="en-US" sz="1200" i="0" u="none" strike="noStrike" kern="0" cap="none" spc="0" normalizeH="0" baseline="0" noProof="0" dirty="0" smtClean="0">
                <a:ln>
                  <a:noFill/>
                </a:ln>
                <a:solidFill>
                  <a:srgbClr val="000000"/>
                </a:solidFill>
                <a:effectLst/>
                <a:uLnTx/>
                <a:uFillTx/>
                <a:latin typeface="Arial"/>
                <a:ea typeface="+mn-ea"/>
                <a:cs typeface="+mn-cs"/>
              </a:rPr>
              <a:t>Driven (</a:t>
            </a:r>
            <a:r>
              <a:rPr lang="en-US" sz="1200" kern="0" dirty="0">
                <a:solidFill>
                  <a:srgbClr val="000000"/>
                </a:solidFill>
                <a:latin typeface="Arial"/>
                <a:ea typeface="+mn-ea"/>
              </a:rPr>
              <a:t>d</a:t>
            </a:r>
            <a:r>
              <a:rPr kumimoji="0" lang="en-US" sz="1200" i="0" u="none" strike="noStrike" kern="0" cap="none" spc="0" normalizeH="0" baseline="0" noProof="0" dirty="0" err="1" smtClean="0">
                <a:ln>
                  <a:noFill/>
                </a:ln>
                <a:solidFill>
                  <a:srgbClr val="000000"/>
                </a:solidFill>
                <a:effectLst/>
                <a:uLnTx/>
                <a:uFillTx/>
                <a:latin typeface="Arial"/>
                <a:ea typeface="+mn-ea"/>
                <a:cs typeface="+mn-cs"/>
              </a:rPr>
              <a:t>on’t</a:t>
            </a:r>
            <a:r>
              <a:rPr kumimoji="0" lang="en-US" sz="1200" i="0" u="none" strike="noStrike" kern="0" cap="none" spc="0" normalizeH="0" baseline="0" noProof="0" dirty="0" smtClean="0">
                <a:ln>
                  <a:noFill/>
                </a:ln>
                <a:solidFill>
                  <a:srgbClr val="000000"/>
                </a:solidFill>
                <a:effectLst/>
                <a:uLnTx/>
                <a:uFillTx/>
                <a:latin typeface="Arial"/>
                <a:ea typeface="+mn-ea"/>
                <a:cs typeface="+mn-cs"/>
              </a:rPr>
              <a:t> </a:t>
            </a:r>
            <a:r>
              <a:rPr kumimoji="0" lang="en-US" sz="1200" i="0" u="none" strike="noStrike" kern="0" cap="none" spc="0" normalizeH="0" baseline="0" noProof="0" dirty="0">
                <a:ln>
                  <a:noFill/>
                </a:ln>
                <a:solidFill>
                  <a:srgbClr val="000000"/>
                </a:solidFill>
                <a:effectLst/>
                <a:uLnTx/>
                <a:uFillTx/>
                <a:latin typeface="Arial"/>
                <a:ea typeface="+mn-ea"/>
                <a:cs typeface="+mn-cs"/>
              </a:rPr>
              <a:t>have)</a:t>
            </a:r>
          </a:p>
        </p:txBody>
      </p:sp>
      <p:sp>
        <p:nvSpPr>
          <p:cNvPr id="20" name="TextBox 19"/>
          <p:cNvSpPr txBox="1"/>
          <p:nvPr/>
        </p:nvSpPr>
        <p:spPr>
          <a:xfrm>
            <a:off x="3429000" y="2133600"/>
            <a:ext cx="1905000" cy="461963"/>
          </a:xfrm>
          <a:prstGeom prst="rect">
            <a:avLst/>
          </a:prstGeom>
          <a:gradFill rotWithShape="1">
            <a:gsLst>
              <a:gs pos="0">
                <a:srgbClr val="BBE0E3">
                  <a:tint val="50000"/>
                  <a:satMod val="300000"/>
                </a:srgbClr>
              </a:gs>
              <a:gs pos="35000">
                <a:srgbClr val="BBE0E3">
                  <a:tint val="37000"/>
                  <a:satMod val="300000"/>
                </a:srgbClr>
              </a:gs>
              <a:gs pos="100000">
                <a:srgbClr val="BBE0E3">
                  <a:tint val="15000"/>
                  <a:satMod val="350000"/>
                </a:srgbClr>
              </a:gs>
            </a:gsLst>
            <a:lin ang="16200000" scaled="1"/>
          </a:gradFill>
          <a:ln w="9525" cap="flat" cmpd="sng" algn="ctr">
            <a:solidFill>
              <a:srgbClr val="BBE0E3">
                <a:shade val="95000"/>
                <a:satMod val="105000"/>
              </a:srgbClr>
            </a:solidFill>
            <a:prstDash val="solid"/>
          </a:ln>
          <a:effectLst>
            <a:outerShdw blurRad="40000" dist="20000" dir="5400000" rotWithShape="0">
              <a:srgbClr val="000000">
                <a:alpha val="38000"/>
              </a:srgbClr>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err="1">
                <a:ln>
                  <a:noFill/>
                </a:ln>
                <a:solidFill>
                  <a:srgbClr val="000000"/>
                </a:solidFill>
                <a:effectLst/>
                <a:uLnTx/>
                <a:uFillTx/>
                <a:latin typeface="Arial"/>
                <a:ea typeface="+mn-ea"/>
                <a:cs typeface="+mn-cs"/>
              </a:rPr>
              <a:t>Simulation:Mixed</a:t>
            </a:r>
            <a:r>
              <a:rPr kumimoji="0" lang="en-US" sz="1200" i="0" u="none" strike="noStrike" kern="0" cap="none" spc="0" normalizeH="0" baseline="0" noProof="0" dirty="0">
                <a:ln>
                  <a:noFill/>
                </a:ln>
                <a:solidFill>
                  <a:srgbClr val="000000"/>
                </a:solidFill>
                <a:effectLst/>
                <a:uLnTx/>
                <a:uFillTx/>
                <a:latin typeface="Arial"/>
                <a:ea typeface="+mn-ea"/>
                <a:cs typeface="+mn-cs"/>
              </a:rPr>
              <a:t> </a:t>
            </a:r>
            <a:r>
              <a:rPr kumimoji="0" lang="en-US" sz="1200" i="0" u="none" strike="noStrike" kern="0" cap="none" spc="0" normalizeH="0" baseline="0" noProof="0" dirty="0" err="1">
                <a:ln>
                  <a:noFill/>
                </a:ln>
                <a:solidFill>
                  <a:srgbClr val="000000"/>
                </a:solidFill>
                <a:effectLst/>
                <a:uLnTx/>
                <a:uFillTx/>
                <a:latin typeface="Arial"/>
                <a:ea typeface="+mn-ea"/>
                <a:cs typeface="+mn-cs"/>
              </a:rPr>
              <a:t>Mode,Digital,Analog</a:t>
            </a:r>
            <a:endParaRPr kumimoji="0" lang="en-US" sz="1200" i="0" u="none" strike="noStrike" kern="0" cap="none" spc="0" normalizeH="0" baseline="0" noProof="0" dirty="0">
              <a:ln>
                <a:noFill/>
              </a:ln>
              <a:solidFill>
                <a:srgbClr val="000000"/>
              </a:solidFill>
              <a:effectLst/>
              <a:uLnTx/>
              <a:uFillTx/>
              <a:latin typeface="Arial"/>
              <a:ea typeface="+mn-ea"/>
              <a:cs typeface="+mn-cs"/>
            </a:endParaRPr>
          </a:p>
        </p:txBody>
      </p:sp>
      <p:sp>
        <p:nvSpPr>
          <p:cNvPr id="21" name="TextBox 20"/>
          <p:cNvSpPr txBox="1"/>
          <p:nvPr/>
        </p:nvSpPr>
        <p:spPr>
          <a:xfrm>
            <a:off x="5943600" y="1676400"/>
            <a:ext cx="1905000" cy="276225"/>
          </a:xfrm>
          <a:prstGeom prst="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rgbClr val="000000"/>
                </a:solidFill>
                <a:effectLst/>
                <a:uLnTx/>
                <a:uFillTx/>
                <a:latin typeface="Arial"/>
                <a:ea typeface="+mn-ea"/>
                <a:cs typeface="+mn-cs"/>
              </a:rPr>
              <a:t>Digital</a:t>
            </a:r>
          </a:p>
        </p:txBody>
      </p:sp>
      <p:sp>
        <p:nvSpPr>
          <p:cNvPr id="22" name="TextBox 21"/>
          <p:cNvSpPr txBox="1"/>
          <p:nvPr/>
        </p:nvSpPr>
        <p:spPr>
          <a:xfrm>
            <a:off x="971550" y="1676400"/>
            <a:ext cx="2095500" cy="276225"/>
          </a:xfrm>
          <a:prstGeom prst="rect">
            <a:avLst/>
          </a:prstGeom>
          <a:ln/>
        </p:spPr>
        <p:style>
          <a:lnRef idx="1">
            <a:schemeClr val="accent5"/>
          </a:lnRef>
          <a:fillRef idx="3">
            <a:schemeClr val="accent5"/>
          </a:fillRef>
          <a:effectRef idx="2">
            <a:schemeClr val="accent5"/>
          </a:effectRef>
          <a:fontRef idx="minor">
            <a:schemeClr val="lt1"/>
          </a:fontRef>
        </p:style>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chemeClr val="bg1"/>
                </a:solidFill>
                <a:effectLst/>
                <a:uLnTx/>
                <a:uFillTx/>
                <a:latin typeface="Arial"/>
                <a:ea typeface="+mn-ea"/>
                <a:cs typeface="+mn-cs"/>
              </a:rPr>
              <a:t>Analog</a:t>
            </a:r>
          </a:p>
        </p:txBody>
      </p:sp>
      <p:cxnSp>
        <p:nvCxnSpPr>
          <p:cNvPr id="25" name="Straight Arrow Connector 61"/>
          <p:cNvCxnSpPr>
            <a:cxnSpLocks noChangeShapeType="1"/>
            <a:stCxn id="21" idx="2"/>
            <a:endCxn id="17" idx="0"/>
          </p:cNvCxnSpPr>
          <p:nvPr/>
        </p:nvCxnSpPr>
        <p:spPr bwMode="auto">
          <a:xfrm>
            <a:off x="6896100" y="1952625"/>
            <a:ext cx="0" cy="180975"/>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7" idx="2"/>
            <a:endCxn id="18" idx="0"/>
          </p:cNvCxnSpPr>
          <p:nvPr/>
        </p:nvCxnSpPr>
        <p:spPr bwMode="auto">
          <a:xfrm>
            <a:off x="6896100" y="2409825"/>
            <a:ext cx="0" cy="785812"/>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67"/>
          <p:cNvCxnSpPr>
            <a:cxnSpLocks noChangeShapeType="1"/>
            <a:stCxn id="18" idx="2"/>
            <a:endCxn id="19" idx="0"/>
          </p:cNvCxnSpPr>
          <p:nvPr/>
        </p:nvCxnSpPr>
        <p:spPr bwMode="auto">
          <a:xfrm>
            <a:off x="6896100" y="3471862"/>
            <a:ext cx="0" cy="180975"/>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cxnSp>
        <p:nvCxnSpPr>
          <p:cNvPr id="28" name="Elbow Connector 73"/>
          <p:cNvCxnSpPr>
            <a:cxnSpLocks noChangeShapeType="1"/>
            <a:stCxn id="16" idx="2"/>
            <a:endCxn id="21" idx="0"/>
          </p:cNvCxnSpPr>
          <p:nvPr/>
        </p:nvCxnSpPr>
        <p:spPr bwMode="auto">
          <a:xfrm rot="16200000" flipH="1">
            <a:off x="5562600" y="342900"/>
            <a:ext cx="304800" cy="2362200"/>
          </a:xfrm>
          <a:prstGeom prst="bentConnector3">
            <a:avLst>
              <a:gd name="adj1" fmla="val 46104"/>
            </a:avLst>
          </a:prstGeom>
          <a:ln>
            <a:headEnd/>
            <a:tailEnd type="arrow" w="med" len="med"/>
          </a:ln>
        </p:spPr>
        <p:style>
          <a:lnRef idx="2">
            <a:schemeClr val="accent1"/>
          </a:lnRef>
          <a:fillRef idx="0">
            <a:schemeClr val="accent1"/>
          </a:fillRef>
          <a:effectRef idx="1">
            <a:schemeClr val="accent1"/>
          </a:effectRef>
          <a:fontRef idx="minor">
            <a:schemeClr val="tx1"/>
          </a:fontRef>
        </p:style>
      </p:cxnSp>
      <p:cxnSp>
        <p:nvCxnSpPr>
          <p:cNvPr id="29" name="Shape 75"/>
          <p:cNvCxnSpPr>
            <a:cxnSpLocks noChangeShapeType="1"/>
          </p:cNvCxnSpPr>
          <p:nvPr/>
        </p:nvCxnSpPr>
        <p:spPr bwMode="auto">
          <a:xfrm rot="10800000" flipV="1">
            <a:off x="1981200" y="1523998"/>
            <a:ext cx="2628900" cy="152401"/>
          </a:xfrm>
          <a:prstGeom prst="bentConnector2">
            <a:avLst/>
          </a:prstGeom>
          <a:ln>
            <a:headEn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38"/>
          <p:cNvCxnSpPr>
            <a:cxnSpLocks noChangeShapeType="1"/>
            <a:stCxn id="11" idx="3"/>
            <a:endCxn id="6" idx="1"/>
          </p:cNvCxnSpPr>
          <p:nvPr/>
        </p:nvCxnSpPr>
        <p:spPr bwMode="auto">
          <a:xfrm>
            <a:off x="3067050" y="2986088"/>
            <a:ext cx="361950" cy="0"/>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cxnSp>
        <p:nvCxnSpPr>
          <p:cNvPr id="31" name="Elbow Connector 46"/>
          <p:cNvCxnSpPr>
            <a:cxnSpLocks noChangeShapeType="1"/>
            <a:endCxn id="6" idx="3"/>
          </p:cNvCxnSpPr>
          <p:nvPr/>
        </p:nvCxnSpPr>
        <p:spPr bwMode="auto">
          <a:xfrm rot="10800000" flipV="1">
            <a:off x="5334000" y="2986084"/>
            <a:ext cx="1562100" cy="3"/>
          </a:xfrm>
          <a:prstGeom prst="bentConnector3">
            <a:avLst>
              <a:gd name="adj1" fmla="val 50000"/>
            </a:avLst>
          </a:prstGeom>
          <a:ln>
            <a:headEnd/>
            <a:tailEnd type="arrow" w="med" len="med"/>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971800" y="4114800"/>
            <a:ext cx="2743201" cy="646331"/>
          </a:xfrm>
          <a:prstGeom prst="rect">
            <a:avLst/>
          </a:prstGeom>
          <a:solidFill>
            <a:srgbClr val="BBE0E3"/>
          </a:solidFill>
          <a:ln>
            <a:solidFill>
              <a:srgbClr val="000000"/>
            </a:solidFill>
          </a:ln>
          <a:effectLst>
            <a:innerShdw blurRad="63500" dist="50800" dir="10800000">
              <a:prstClr val="black">
                <a:alpha val="50000"/>
              </a:prstClr>
            </a:inn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smtClean="0">
                <a:ln>
                  <a:noFill/>
                </a:ln>
                <a:solidFill>
                  <a:sysClr val="windowText" lastClr="000000"/>
                </a:solidFill>
                <a:effectLst/>
                <a:uLnTx/>
                <a:uFillTx/>
              </a:rPr>
              <a:t>DRC/LVS physical verification: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smtClean="0">
                <a:ln>
                  <a:noFill/>
                </a:ln>
                <a:solidFill>
                  <a:sysClr val="windowText" lastClr="000000"/>
                </a:solidFill>
                <a:effectLst/>
                <a:uLnTx/>
                <a:uFillTx/>
              </a:rPr>
              <a:t>Design </a:t>
            </a:r>
            <a:r>
              <a:rPr kumimoji="0" lang="en-US" sz="1200" i="0" u="none" strike="noStrike" kern="0" cap="none" spc="0" normalizeH="0" baseline="0" noProof="0" dirty="0">
                <a:ln>
                  <a:noFill/>
                </a:ln>
                <a:solidFill>
                  <a:sysClr val="windowText" lastClr="000000"/>
                </a:solidFill>
                <a:effectLst/>
                <a:uLnTx/>
                <a:uFillTx/>
              </a:rPr>
              <a:t>Rule </a:t>
            </a:r>
            <a:r>
              <a:rPr kumimoji="0" lang="en-US" sz="1200" i="0" u="none" strike="noStrike" kern="0" cap="none" spc="0" normalizeH="0" baseline="0" noProof="0" dirty="0" smtClean="0">
                <a:ln>
                  <a:noFill/>
                </a:ln>
                <a:solidFill>
                  <a:sysClr val="windowText" lastClr="000000"/>
                </a:solidFill>
                <a:effectLst/>
                <a:uLnTx/>
                <a:uFillTx/>
              </a:rPr>
              <a:t>Check / </a:t>
            </a:r>
            <a:br>
              <a:rPr kumimoji="0" lang="en-US" sz="1200" i="0" u="none" strike="noStrike" kern="0" cap="none" spc="0" normalizeH="0" baseline="0" noProof="0" dirty="0" smtClean="0">
                <a:ln>
                  <a:noFill/>
                </a:ln>
                <a:solidFill>
                  <a:sysClr val="windowText" lastClr="000000"/>
                </a:solidFill>
                <a:effectLst/>
                <a:uLnTx/>
                <a:uFillTx/>
              </a:rPr>
            </a:br>
            <a:r>
              <a:rPr kumimoji="0" lang="en-US" sz="1200" i="0" u="none" strike="noStrike" kern="0" cap="none" spc="0" normalizeH="0" baseline="0" noProof="0" dirty="0" smtClean="0">
                <a:ln>
                  <a:noFill/>
                </a:ln>
                <a:solidFill>
                  <a:sysClr val="windowText" lastClr="000000"/>
                </a:solidFill>
                <a:effectLst/>
                <a:uLnTx/>
                <a:uFillTx/>
              </a:rPr>
              <a:t>Layout  </a:t>
            </a:r>
            <a:r>
              <a:rPr kumimoji="0" lang="en-US" sz="1200" i="0" u="none" strike="noStrike" kern="0" cap="none" spc="0" normalizeH="0" baseline="0" noProof="0" dirty="0">
                <a:ln>
                  <a:noFill/>
                </a:ln>
                <a:solidFill>
                  <a:sysClr val="windowText" lastClr="000000"/>
                </a:solidFill>
                <a:effectLst/>
                <a:uLnTx/>
                <a:uFillTx/>
              </a:rPr>
              <a:t>vs. Schematic </a:t>
            </a:r>
          </a:p>
        </p:txBody>
      </p:sp>
      <p:cxnSp>
        <p:nvCxnSpPr>
          <p:cNvPr id="33" name="Straight Arrow Connector 34"/>
          <p:cNvCxnSpPr>
            <a:cxnSpLocks noChangeShapeType="1"/>
            <a:stCxn id="6" idx="2"/>
          </p:cNvCxnSpPr>
          <p:nvPr/>
        </p:nvCxnSpPr>
        <p:spPr bwMode="auto">
          <a:xfrm>
            <a:off x="4381500" y="3124200"/>
            <a:ext cx="0" cy="990600"/>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sp>
        <p:nvSpPr>
          <p:cNvPr id="35" name="Rectangle 1"/>
          <p:cNvSpPr>
            <a:spLocks noChangeArrowheads="1"/>
          </p:cNvSpPr>
          <p:nvPr/>
        </p:nvSpPr>
        <p:spPr bwMode="auto">
          <a:xfrm>
            <a:off x="2971800" y="304800"/>
            <a:ext cx="3124200" cy="400110"/>
          </a:xfrm>
          <a:prstGeom prst="rect">
            <a:avLst/>
          </a:prstGeom>
          <a:solidFill>
            <a:srgbClr val="BBE0E3">
              <a:lumMod val="90000"/>
            </a:srgbClr>
          </a:solidFill>
          <a:ln w="9525">
            <a:noFill/>
            <a:miter lim="800000"/>
            <a:headEnd/>
            <a:tailEnd/>
          </a:ln>
          <a:effectLst>
            <a:innerShdw blurRad="114300">
              <a:prstClr val="black"/>
            </a:inn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smtClean="0">
                <a:ln>
                  <a:noFill/>
                </a:ln>
                <a:solidFill>
                  <a:srgbClr val="000000"/>
                </a:solidFill>
                <a:effectLst/>
                <a:uLnTx/>
                <a:uFillTx/>
              </a:rPr>
              <a:t>Custom IC Design Flow </a:t>
            </a:r>
            <a:endParaRPr kumimoji="0" lang="en-US" sz="2000" b="0" i="0" u="sng" strike="noStrike" kern="0" cap="none" spc="0" normalizeH="0" baseline="0" noProof="0" dirty="0">
              <a:ln>
                <a:noFill/>
              </a:ln>
              <a:solidFill>
                <a:srgbClr val="000000"/>
              </a:solidFill>
              <a:effectLst/>
              <a:uLnTx/>
              <a:uFillTx/>
            </a:endParaRPr>
          </a:p>
        </p:txBody>
      </p:sp>
      <p:cxnSp>
        <p:nvCxnSpPr>
          <p:cNvPr id="40" name="Straight Arrow Connector 38"/>
          <p:cNvCxnSpPr>
            <a:cxnSpLocks noChangeShapeType="1"/>
          </p:cNvCxnSpPr>
          <p:nvPr/>
        </p:nvCxnSpPr>
        <p:spPr bwMode="auto">
          <a:xfrm flipH="1">
            <a:off x="5342525" y="2288381"/>
            <a:ext cx="639808" cy="1"/>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cxnSp>
        <p:nvCxnSpPr>
          <p:cNvPr id="56" name="Straight Arrow Connector 38"/>
          <p:cNvCxnSpPr>
            <a:cxnSpLocks noChangeShapeType="1"/>
          </p:cNvCxnSpPr>
          <p:nvPr/>
        </p:nvCxnSpPr>
        <p:spPr bwMode="auto">
          <a:xfrm>
            <a:off x="3067050" y="2376487"/>
            <a:ext cx="361950" cy="0"/>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cxnSp>
        <p:nvCxnSpPr>
          <p:cNvPr id="66" name="Elbow Connector 46"/>
          <p:cNvCxnSpPr>
            <a:cxnSpLocks noChangeShapeType="1"/>
          </p:cNvCxnSpPr>
          <p:nvPr/>
        </p:nvCxnSpPr>
        <p:spPr bwMode="auto">
          <a:xfrm rot="10800000" flipV="1">
            <a:off x="4402138" y="3903610"/>
            <a:ext cx="1562100" cy="3"/>
          </a:xfrm>
          <a:prstGeom prst="bentConnector3">
            <a:avLst>
              <a:gd name="adj1" fmla="val 50000"/>
            </a:avLst>
          </a:prstGeom>
          <a:ln>
            <a:headEnd/>
            <a:tailEnd type="arrow" w="med" len="med"/>
          </a:ln>
        </p:spPr>
        <p:style>
          <a:lnRef idx="2">
            <a:schemeClr val="accent1"/>
          </a:lnRef>
          <a:fillRef idx="0">
            <a:schemeClr val="accent1"/>
          </a:fillRef>
          <a:effectRef idx="1">
            <a:schemeClr val="accent1"/>
          </a:effectRef>
          <a:fontRef idx="minor">
            <a:schemeClr val="tx1"/>
          </a:fontRef>
        </p:style>
      </p:cxnSp>
      <p:cxnSp>
        <p:nvCxnSpPr>
          <p:cNvPr id="72" name="Straight Arrow Connector 83"/>
          <p:cNvCxnSpPr>
            <a:cxnSpLocks noChangeShapeType="1"/>
          </p:cNvCxnSpPr>
          <p:nvPr/>
        </p:nvCxnSpPr>
        <p:spPr bwMode="auto">
          <a:xfrm rot="5400000">
            <a:off x="3728598" y="5381697"/>
            <a:ext cx="188925" cy="1588"/>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cxnSp>
        <p:nvCxnSpPr>
          <p:cNvPr id="73" name="Straight Arrow Connector 83"/>
          <p:cNvCxnSpPr>
            <a:cxnSpLocks noChangeShapeType="1"/>
          </p:cNvCxnSpPr>
          <p:nvPr/>
        </p:nvCxnSpPr>
        <p:spPr bwMode="auto">
          <a:xfrm rot="5400000">
            <a:off x="3730186" y="6046715"/>
            <a:ext cx="188925" cy="1588"/>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sp>
        <p:nvSpPr>
          <p:cNvPr id="74" name="Rounded Rectangle 53"/>
          <p:cNvSpPr>
            <a:spLocks noChangeArrowheads="1"/>
          </p:cNvSpPr>
          <p:nvPr/>
        </p:nvSpPr>
        <p:spPr bwMode="auto">
          <a:xfrm>
            <a:off x="5192961" y="5742709"/>
            <a:ext cx="1066800" cy="304800"/>
          </a:xfrm>
          <a:prstGeom prst="roundRect">
            <a:avLst>
              <a:gd name="adj" fmla="val 16667"/>
            </a:avLst>
          </a:prstGeom>
          <a:solidFill>
            <a:srgbClr val="BBE0E3"/>
          </a:solidFill>
          <a:ln w="9525" algn="ctr">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smtClean="0">
                <a:ln>
                  <a:noFill/>
                </a:ln>
                <a:solidFill>
                  <a:schemeClr val="bg1"/>
                </a:solidFill>
                <a:effectLst/>
                <a:uLnTx/>
                <a:uFillTx/>
              </a:rPr>
              <a:t>Fabrication</a:t>
            </a:r>
          </a:p>
        </p:txBody>
      </p:sp>
      <p:cxnSp>
        <p:nvCxnSpPr>
          <p:cNvPr id="75" name="Straight Arrow Connector 38"/>
          <p:cNvCxnSpPr>
            <a:cxnSpLocks noChangeShapeType="1"/>
            <a:endCxn id="74" idx="1"/>
          </p:cNvCxnSpPr>
          <p:nvPr/>
        </p:nvCxnSpPr>
        <p:spPr bwMode="auto">
          <a:xfrm flipV="1">
            <a:off x="4727863" y="5895109"/>
            <a:ext cx="465098" cy="353291"/>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sp>
        <p:nvSpPr>
          <p:cNvPr id="77" name="Rounded Rectangle 53"/>
          <p:cNvSpPr>
            <a:spLocks noChangeArrowheads="1"/>
          </p:cNvSpPr>
          <p:nvPr/>
        </p:nvSpPr>
        <p:spPr bwMode="auto">
          <a:xfrm>
            <a:off x="6896100" y="4528469"/>
            <a:ext cx="1066800" cy="639230"/>
          </a:xfrm>
          <a:prstGeom prst="roundRect">
            <a:avLst>
              <a:gd name="adj" fmla="val 16667"/>
            </a:avLst>
          </a:prstGeom>
          <a:solidFill>
            <a:srgbClr val="BBE0E3"/>
          </a:solidFill>
          <a:ln w="9525" algn="ctr">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smtClean="0">
                <a:ln>
                  <a:noFill/>
                </a:ln>
                <a:solidFill>
                  <a:schemeClr val="bg1"/>
                </a:solidFill>
                <a:effectLst/>
                <a:uLnTx/>
                <a:uFillTx/>
              </a:rPr>
              <a:t>Bench (laboratory tests)</a:t>
            </a:r>
          </a:p>
        </p:txBody>
      </p:sp>
      <p:sp>
        <p:nvSpPr>
          <p:cNvPr id="78" name="Rounded Rectangle 53"/>
          <p:cNvSpPr>
            <a:spLocks noChangeArrowheads="1"/>
          </p:cNvSpPr>
          <p:nvPr/>
        </p:nvSpPr>
        <p:spPr bwMode="auto">
          <a:xfrm>
            <a:off x="6896100" y="5633431"/>
            <a:ext cx="1066800" cy="639230"/>
          </a:xfrm>
          <a:prstGeom prst="roundRect">
            <a:avLst>
              <a:gd name="adj" fmla="val 16667"/>
            </a:avLst>
          </a:prstGeom>
          <a:solidFill>
            <a:srgbClr val="BBE0E3"/>
          </a:solidFill>
          <a:ln w="9525" algn="ctr">
            <a:solidFill>
              <a:srgbClr val="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smtClean="0">
                <a:ln>
                  <a:noFill/>
                </a:ln>
                <a:solidFill>
                  <a:schemeClr val="bg1"/>
                </a:solidFill>
                <a:effectLst/>
                <a:uLnTx/>
                <a:uFillTx/>
              </a:rPr>
              <a:t>Production (automated tests)</a:t>
            </a:r>
          </a:p>
        </p:txBody>
      </p:sp>
      <p:cxnSp>
        <p:nvCxnSpPr>
          <p:cNvPr id="79" name="Straight Arrow Connector 38"/>
          <p:cNvCxnSpPr>
            <a:cxnSpLocks noChangeShapeType="1"/>
            <a:endCxn id="77" idx="1"/>
          </p:cNvCxnSpPr>
          <p:nvPr/>
        </p:nvCxnSpPr>
        <p:spPr bwMode="auto">
          <a:xfrm flipV="1">
            <a:off x="6259761" y="4848084"/>
            <a:ext cx="636339" cy="1013829"/>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cxnSp>
        <p:nvCxnSpPr>
          <p:cNvPr id="81" name="Straight Arrow Connector 38"/>
          <p:cNvCxnSpPr>
            <a:cxnSpLocks noChangeShapeType="1"/>
            <a:endCxn id="78" idx="1"/>
          </p:cNvCxnSpPr>
          <p:nvPr/>
        </p:nvCxnSpPr>
        <p:spPr bwMode="auto">
          <a:xfrm>
            <a:off x="6259761" y="5861574"/>
            <a:ext cx="636339" cy="91472"/>
          </a:xfrm>
          <a:prstGeom prst="straightConnector1">
            <a:avLst/>
          </a:prstGeom>
          <a:ln>
            <a:headEnd/>
            <a:tailEnd type="arrow" w="med" len="med"/>
          </a:ln>
        </p:spPr>
        <p:style>
          <a:lnRef idx="2">
            <a:schemeClr val="accent1"/>
          </a:lnRef>
          <a:fillRef idx="0">
            <a:schemeClr val="accent1"/>
          </a:fillRef>
          <a:effectRef idx="1">
            <a:schemeClr val="accent1"/>
          </a:effectRef>
          <a:fontRef idx="minor">
            <a:schemeClr val="tx1"/>
          </a:fontRef>
        </p:style>
      </p:cxnSp>
      <p:sp>
        <p:nvSpPr>
          <p:cNvPr id="8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18622759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60</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1" y="170213"/>
            <a:ext cx="4701639" cy="333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193242"/>
            <a:ext cx="4419600" cy="3311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1" y="3657600"/>
            <a:ext cx="4701639" cy="2650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1" y="3505200"/>
            <a:ext cx="4419599" cy="29498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31714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61</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61617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4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170" y="762000"/>
            <a:ext cx="4527830" cy="2151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4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47254"/>
            <a:ext cx="4657725" cy="2953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4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095" y="3581400"/>
            <a:ext cx="4523905" cy="26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39044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62</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7" name="TextBox 6"/>
          <p:cNvSpPr txBox="1"/>
          <p:nvPr/>
        </p:nvSpPr>
        <p:spPr>
          <a:xfrm>
            <a:off x="304800" y="914400"/>
            <a:ext cx="8686800" cy="5189113"/>
          </a:xfrm>
          <a:prstGeom prst="rect">
            <a:avLst/>
          </a:prstGeom>
          <a:noFill/>
        </p:spPr>
        <p:txBody>
          <a:bodyPr wrap="square" rtlCol="0">
            <a:spAutoFit/>
          </a:bodyPr>
          <a:lstStyle/>
          <a:p>
            <a:pPr algn="l"/>
            <a:r>
              <a:rPr lang="en-US" sz="1800" b="0" u="sng" dirty="0" smtClean="0">
                <a:solidFill>
                  <a:srgbClr val="00FF00"/>
                </a:solidFill>
              </a:rPr>
              <a:t>CMS Pixel ROC: Short Term Goals</a:t>
            </a:r>
          </a:p>
          <a:p>
            <a:pPr marL="285750" indent="-285750" algn="l">
              <a:buFont typeface="Arial" pitchFamily="34" charset="0"/>
              <a:buChar char="•"/>
            </a:pPr>
            <a:endParaRPr lang="en-US" sz="1800" b="0" dirty="0" smtClean="0"/>
          </a:p>
          <a:p>
            <a:pPr marL="285750" indent="-285750" algn="l">
              <a:buFont typeface="Arial" pitchFamily="34" charset="0"/>
              <a:buChar char="•"/>
            </a:pPr>
            <a:r>
              <a:rPr lang="en-US" sz="1800" b="0" dirty="0" smtClean="0"/>
              <a:t>Green light for CMS Pixel ROC means that efforts should start without any delay</a:t>
            </a:r>
          </a:p>
          <a:p>
            <a:pPr marL="285750" indent="-285750" algn="l">
              <a:buFont typeface="Arial" pitchFamily="34" charset="0"/>
              <a:buChar char="•"/>
            </a:pPr>
            <a:r>
              <a:rPr lang="en-US" sz="1800" b="0" dirty="0" smtClean="0"/>
              <a:t>Initial efforts at </a:t>
            </a:r>
            <a:r>
              <a:rPr lang="en-US" sz="1800" b="0" dirty="0" err="1" smtClean="0"/>
              <a:t>Fermilab</a:t>
            </a:r>
            <a:r>
              <a:rPr lang="en-US" sz="1800" b="0" dirty="0" smtClean="0"/>
              <a:t>:</a:t>
            </a:r>
          </a:p>
          <a:p>
            <a:pPr marL="742950" lvl="1" indent="-285750" algn="l">
              <a:buFont typeface="Arial" pitchFamily="34" charset="0"/>
              <a:buChar char="•"/>
            </a:pPr>
            <a:r>
              <a:rPr lang="en-US" sz="1800" b="0" dirty="0" smtClean="0"/>
              <a:t>Analyze pixel size (limits for smallest size noise (capacitance) vs. power)</a:t>
            </a:r>
          </a:p>
          <a:p>
            <a:pPr marL="742950" lvl="1" indent="-285750" algn="l">
              <a:buFont typeface="Arial" pitchFamily="34" charset="0"/>
              <a:buChar char="•"/>
            </a:pPr>
            <a:r>
              <a:rPr lang="en-US" sz="1800" b="0" dirty="0" smtClean="0"/>
              <a:t>Get NDAs signed for set of 130nm and 65nm processes</a:t>
            </a:r>
          </a:p>
          <a:p>
            <a:pPr marL="742950" lvl="1" indent="-285750" algn="l">
              <a:buFont typeface="Arial" pitchFamily="34" charset="0"/>
              <a:buChar char="•"/>
            </a:pPr>
            <a:r>
              <a:rPr lang="en-US" sz="1800" b="0" dirty="0" smtClean="0"/>
              <a:t>Build and submit radiation characterization tests structures</a:t>
            </a:r>
          </a:p>
          <a:p>
            <a:pPr marL="742950" lvl="1" indent="-285750" algn="l">
              <a:buFont typeface="Arial" pitchFamily="34" charset="0"/>
              <a:buChar char="•"/>
            </a:pPr>
            <a:r>
              <a:rPr lang="en-US" sz="1800" b="0" dirty="0" smtClean="0"/>
              <a:t>Complete acquisition of X-Ray irradiation station (Al. </a:t>
            </a:r>
            <a:r>
              <a:rPr lang="en-US" sz="1800" b="0" dirty="0" err="1" smtClean="0"/>
              <a:t>Baumbaugh</a:t>
            </a:r>
            <a:r>
              <a:rPr lang="en-US" sz="1800" b="0" dirty="0" smtClean="0"/>
              <a:t> is preparing sound proposal for building this facility)</a:t>
            </a:r>
          </a:p>
          <a:p>
            <a:pPr marL="742950" lvl="1" indent="-285750" algn="l">
              <a:buFont typeface="Arial" pitchFamily="34" charset="0"/>
              <a:buChar char="•"/>
            </a:pPr>
            <a:r>
              <a:rPr lang="en-US" sz="1800" b="0" dirty="0" smtClean="0"/>
              <a:t>Perform irradiation studies</a:t>
            </a:r>
          </a:p>
          <a:p>
            <a:pPr marL="742950" lvl="1" indent="-285750" algn="l">
              <a:buFont typeface="Arial" pitchFamily="34" charset="0"/>
              <a:buChar char="•"/>
            </a:pPr>
            <a:r>
              <a:rPr lang="en-US" sz="1800" b="0" dirty="0" smtClean="0"/>
              <a:t>Match work on architecture (use integrated mixed-mode simulation environment + synthesis and router)</a:t>
            </a:r>
          </a:p>
          <a:p>
            <a:pPr marL="742950" lvl="1" indent="-285750" algn="l">
              <a:buFont typeface="Arial" pitchFamily="34" charset="0"/>
              <a:buChar char="•"/>
            </a:pPr>
            <a:endParaRPr lang="en-US" sz="1800" b="0" dirty="0" smtClean="0"/>
          </a:p>
          <a:p>
            <a:pPr marL="285750" indent="-285750" algn="l">
              <a:buFont typeface="Arial" pitchFamily="34" charset="0"/>
              <a:buChar char="•"/>
            </a:pPr>
            <a:r>
              <a:rPr lang="en-US" sz="1800" b="0" dirty="0" smtClean="0"/>
              <a:t>Expect activity to be funded by generic R&amp;D funds in FY12, mostly by CMS in FY13, exclusively by CMS in FY14 &amp; beyond</a:t>
            </a:r>
          </a:p>
          <a:p>
            <a:pPr marL="742950" lvl="1" indent="-285750" algn="l">
              <a:buFont typeface="Arial" pitchFamily="34" charset="0"/>
              <a:buChar char="•"/>
            </a:pPr>
            <a:endParaRPr lang="en-US" sz="1800" b="0" dirty="0" smtClean="0"/>
          </a:p>
        </p:txBody>
      </p:sp>
    </p:spTree>
    <p:extLst>
      <p:ext uri="{BB962C8B-B14F-4D97-AF65-F5344CB8AC3E}">
        <p14:creationId xmlns:p14="http://schemas.microsoft.com/office/powerpoint/2010/main" val="41666285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Fermilab Institutional Review, June 6-9, 2011</a:t>
            </a:r>
            <a:endParaRPr lang="en-US"/>
          </a:p>
        </p:txBody>
      </p:sp>
      <p:sp>
        <p:nvSpPr>
          <p:cNvPr id="3" name="Slide Number Placeholder 2"/>
          <p:cNvSpPr>
            <a:spLocks noGrp="1"/>
          </p:cNvSpPr>
          <p:nvPr>
            <p:ph type="sldNum" sz="quarter" idx="11"/>
          </p:nvPr>
        </p:nvSpPr>
        <p:spPr/>
        <p:txBody>
          <a:bodyPr/>
          <a:lstStyle/>
          <a:p>
            <a:fld id="{1F597AEA-F634-4E04-B1E3-4A37FE116748}" type="slidenum">
              <a:rPr lang="en-US" smtClean="0"/>
              <a:pPr/>
              <a:t>63</a:t>
            </a:fld>
            <a:endParaRPr lang="en-US"/>
          </a:p>
        </p:txBody>
      </p:sp>
      <p:sp>
        <p:nvSpPr>
          <p:cNvPr id="4" name="Title 3"/>
          <p:cNvSpPr>
            <a:spLocks/>
          </p:cNvSpPr>
          <p:nvPr/>
        </p:nvSpPr>
        <p:spPr bwMode="auto">
          <a:xfrm>
            <a:off x="304800" y="762000"/>
            <a:ext cx="716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pl-PL" b="0" dirty="0">
                <a:solidFill>
                  <a:srgbClr val="00FF00"/>
                </a:solidFill>
              </a:rPr>
              <a:t>Technology for in liquid Argon operation:</a:t>
            </a:r>
            <a:endParaRPr lang="en-US" sz="2000" b="0" i="1" dirty="0">
              <a:solidFill>
                <a:srgbClr val="00FF00"/>
              </a:solidFill>
            </a:endParaRPr>
          </a:p>
        </p:txBody>
      </p:sp>
      <p:sp>
        <p:nvSpPr>
          <p:cNvPr id="5" name="Title 4"/>
          <p:cNvSpPr>
            <a:spLocks/>
          </p:cNvSpPr>
          <p:nvPr/>
        </p:nvSpPr>
        <p:spPr bwMode="auto">
          <a:xfrm>
            <a:off x="16002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800" b="0" dirty="0" smtClean="0">
                <a:solidFill>
                  <a:srgbClr val="FFFFFF"/>
                </a:solidFill>
              </a:rPr>
              <a:t>Cold electronics for </a:t>
            </a:r>
            <a:r>
              <a:rPr lang="en-US" sz="2800" b="0" dirty="0" err="1" smtClean="0">
                <a:solidFill>
                  <a:srgbClr val="FFFFFF"/>
                </a:solidFill>
              </a:rPr>
              <a:t>lAr</a:t>
            </a:r>
            <a:r>
              <a:rPr lang="en-US" sz="2800" b="0" dirty="0" smtClean="0">
                <a:solidFill>
                  <a:srgbClr val="FFFFFF"/>
                </a:solidFill>
              </a:rPr>
              <a:t> TPC at LBNE</a:t>
            </a:r>
            <a:endParaRPr lang="en-US" sz="2800" b="0" dirty="0">
              <a:solidFill>
                <a:srgbClr val="FFFFFF"/>
              </a:solidFill>
            </a:endParaRPr>
          </a:p>
        </p:txBody>
      </p:sp>
      <p:sp>
        <p:nvSpPr>
          <p:cNvPr id="6" name="Content Placeholder 1"/>
          <p:cNvSpPr>
            <a:spLocks/>
          </p:cNvSpPr>
          <p:nvPr/>
        </p:nvSpPr>
        <p:spPr bwMode="auto">
          <a:xfrm>
            <a:off x="152400" y="1295400"/>
            <a:ext cx="8839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80000"/>
              </a:lnSpc>
              <a:buClr>
                <a:srgbClr val="CCFFFF"/>
              </a:buClr>
              <a:buFontTx/>
              <a:buChar char="•"/>
            </a:pPr>
            <a:r>
              <a:rPr lang="en-US" sz="1600" b="0" dirty="0" smtClean="0"/>
              <a:t>Depending upon strategic </a:t>
            </a:r>
            <a:r>
              <a:rPr lang="en-US" sz="1600" b="0" dirty="0" smtClean="0">
                <a:solidFill>
                  <a:srgbClr val="FFFF00"/>
                </a:solidFill>
              </a:rPr>
              <a:t>decision on </a:t>
            </a:r>
            <a:r>
              <a:rPr lang="en-US" sz="1600" b="0" dirty="0" smtClean="0"/>
              <a:t>technology (water </a:t>
            </a:r>
            <a:r>
              <a:rPr lang="en-US" sz="1600" b="0" dirty="0" err="1" smtClean="0"/>
              <a:t>Čerenkov</a:t>
            </a:r>
            <a:r>
              <a:rPr lang="en-US" sz="1600" b="0" dirty="0" smtClean="0"/>
              <a:t> vs. </a:t>
            </a:r>
            <a:r>
              <a:rPr lang="en-US" sz="1600" b="0" dirty="0" err="1" smtClean="0"/>
              <a:t>lAr</a:t>
            </a:r>
            <a:r>
              <a:rPr lang="en-US" sz="1600" b="0" dirty="0" smtClean="0"/>
              <a:t> TPC), </a:t>
            </a:r>
            <a:r>
              <a:rPr lang="en-US" sz="1600" b="0" dirty="0" err="1" smtClean="0"/>
              <a:t>Fermilab</a:t>
            </a:r>
            <a:r>
              <a:rPr lang="en-US" sz="1600" b="0" dirty="0" smtClean="0"/>
              <a:t>, sharing responsibilities with BNL may be</a:t>
            </a:r>
            <a:r>
              <a:rPr lang="en-US" sz="1600" b="0" dirty="0" smtClean="0"/>
              <a:t> involved in developing integrated readout electronics which </a:t>
            </a:r>
            <a:r>
              <a:rPr lang="en-US" sz="1600" b="0" dirty="0" smtClean="0">
                <a:solidFill>
                  <a:srgbClr val="FFFF00"/>
                </a:solidFill>
              </a:rPr>
              <a:t>need to operate at cryogenic temperatures</a:t>
            </a:r>
          </a:p>
          <a:p>
            <a:pPr marL="342900" indent="-342900" algn="l">
              <a:lnSpc>
                <a:spcPct val="80000"/>
              </a:lnSpc>
              <a:buClr>
                <a:srgbClr val="CCFFFF"/>
              </a:buClr>
              <a:buFontTx/>
              <a:buChar char="•"/>
            </a:pPr>
            <a:endParaRPr lang="en-US" sz="1600" b="0" dirty="0" smtClean="0">
              <a:solidFill>
                <a:srgbClr val="FFFF00"/>
              </a:solidFill>
            </a:endParaRPr>
          </a:p>
          <a:p>
            <a:pPr marL="342900" indent="-342900" algn="l">
              <a:lnSpc>
                <a:spcPct val="80000"/>
              </a:lnSpc>
              <a:buClr>
                <a:srgbClr val="CCFFFF"/>
              </a:buClr>
              <a:buFontTx/>
              <a:buChar char="•"/>
            </a:pPr>
            <a:r>
              <a:rPr lang="en-US" sz="1600" b="0" dirty="0" smtClean="0"/>
              <a:t>BNL – responsible for front end part (analog + ADC + first buffering), </a:t>
            </a:r>
            <a:r>
              <a:rPr lang="en-US" sz="1600" b="0" dirty="0" err="1" smtClean="0"/>
              <a:t>Fermilab</a:t>
            </a:r>
            <a:r>
              <a:rPr lang="en-US" sz="1600" b="0" dirty="0" smtClean="0"/>
              <a:t> – responsible for digital multiplexing and transmission of data to outside of cryostat</a:t>
            </a:r>
            <a:endParaRPr lang="en-US" sz="1600" b="0" dirty="0"/>
          </a:p>
          <a:p>
            <a:pPr marL="342900" indent="-342900" algn="l">
              <a:lnSpc>
                <a:spcPct val="80000"/>
              </a:lnSpc>
              <a:buClr>
                <a:srgbClr val="CCFFFF"/>
              </a:buClr>
              <a:buFontTx/>
              <a:buChar char="•"/>
            </a:pPr>
            <a:endParaRPr lang="en-US" sz="1600" b="0" dirty="0" smtClean="0">
              <a:solidFill>
                <a:srgbClr val="FFFF00"/>
              </a:solidFill>
            </a:endParaRPr>
          </a:p>
          <a:p>
            <a:pPr marL="342900" indent="-342900" algn="l">
              <a:lnSpc>
                <a:spcPct val="80000"/>
              </a:lnSpc>
              <a:buClr>
                <a:srgbClr val="CCFFFF"/>
              </a:buClr>
              <a:buFontTx/>
              <a:buChar char="•"/>
            </a:pPr>
            <a:r>
              <a:rPr lang="en-US" sz="1600" b="0" dirty="0" smtClean="0">
                <a:solidFill>
                  <a:srgbClr val="FFFF00"/>
                </a:solidFill>
              </a:rPr>
              <a:t>Lifetime </a:t>
            </a:r>
            <a:r>
              <a:rPr lang="en-US" sz="1600" b="0" dirty="0">
                <a:solidFill>
                  <a:srgbClr val="FFFF00"/>
                </a:solidFill>
              </a:rPr>
              <a:t>r</a:t>
            </a:r>
            <a:r>
              <a:rPr lang="pl-PL" sz="1600" b="0" dirty="0" smtClean="0">
                <a:solidFill>
                  <a:srgbClr val="FFFF00"/>
                </a:solidFill>
              </a:rPr>
              <a:t>eliability </a:t>
            </a:r>
            <a:r>
              <a:rPr lang="pl-PL" sz="1600" b="0" dirty="0">
                <a:solidFill>
                  <a:srgbClr val="FFFF00"/>
                </a:solidFill>
              </a:rPr>
              <a:t>is </a:t>
            </a:r>
            <a:r>
              <a:rPr lang="en-US" sz="1600" b="0" dirty="0" smtClean="0">
                <a:solidFill>
                  <a:srgbClr val="FFFF00"/>
                </a:solidFill>
              </a:rPr>
              <a:t>brought </a:t>
            </a:r>
            <a:r>
              <a:rPr lang="pl-PL" sz="1600" b="0" dirty="0" smtClean="0">
                <a:solidFill>
                  <a:srgbClr val="FFFF00"/>
                </a:solidFill>
              </a:rPr>
              <a:t>anticipated </a:t>
            </a:r>
            <a:r>
              <a:rPr lang="pl-PL" sz="1600" b="0" dirty="0">
                <a:solidFill>
                  <a:srgbClr val="FFFF00"/>
                </a:solidFill>
              </a:rPr>
              <a:t>challenge</a:t>
            </a:r>
            <a:r>
              <a:rPr lang="pl-PL" sz="1600" b="0" dirty="0"/>
              <a:t>, </a:t>
            </a:r>
            <a:r>
              <a:rPr lang="en-US" sz="1600" b="0" dirty="0"/>
              <a:t>hot carrier effects (HCE</a:t>
            </a:r>
            <a:r>
              <a:rPr lang="pl-PL" sz="1600" b="0" dirty="0"/>
              <a:t>) at </a:t>
            </a:r>
            <a:r>
              <a:rPr lang="en-US" sz="1600" b="0" dirty="0"/>
              <a:t>cryogenic temperatures</a:t>
            </a:r>
            <a:r>
              <a:rPr lang="pl-PL" sz="1600" b="0" dirty="0"/>
              <a:t> </a:t>
            </a:r>
            <a:r>
              <a:rPr lang="pl-PL" sz="1600" b="0" dirty="0" smtClean="0">
                <a:latin typeface="Wingdings" pitchFamily="2" charset="2"/>
              </a:rPr>
              <a:t>è</a:t>
            </a:r>
            <a:r>
              <a:rPr lang="pl-PL" sz="1600" b="0" dirty="0" smtClean="0"/>
              <a:t> </a:t>
            </a:r>
            <a:r>
              <a:rPr lang="pl-PL" sz="1600" b="0" dirty="0"/>
              <a:t>decrease of </a:t>
            </a:r>
            <a:r>
              <a:rPr lang="pl-PL" sz="1600" b="0" dirty="0" smtClean="0"/>
              <a:t>lifetime</a:t>
            </a:r>
            <a:endParaRPr lang="en-US" sz="1600" b="0" dirty="0" smtClean="0"/>
          </a:p>
          <a:p>
            <a:pPr marL="342900" indent="-342900" algn="l">
              <a:lnSpc>
                <a:spcPct val="80000"/>
              </a:lnSpc>
              <a:buClr>
                <a:srgbClr val="CCFFFF"/>
              </a:buClr>
              <a:buFontTx/>
              <a:buChar char="•"/>
            </a:pPr>
            <a:endParaRPr lang="en-US" sz="1600" b="0" dirty="0"/>
          </a:p>
          <a:p>
            <a:pPr marL="342900" indent="-342900" algn="l">
              <a:lnSpc>
                <a:spcPct val="80000"/>
              </a:lnSpc>
              <a:buClr>
                <a:srgbClr val="CCFFFF"/>
              </a:buClr>
              <a:buFontTx/>
              <a:buChar char="•"/>
            </a:pPr>
            <a:r>
              <a:rPr lang="en-US" sz="1600" b="0" dirty="0"/>
              <a:t>F</a:t>
            </a:r>
            <a:r>
              <a:rPr lang="en-US" sz="1600" b="0" dirty="0" smtClean="0"/>
              <a:t>irst step, which seemed to be most sensible in waiting for decisions for detector technology, was to make </a:t>
            </a:r>
            <a:r>
              <a:rPr lang="en-US" sz="1600" b="0" dirty="0" smtClean="0">
                <a:solidFill>
                  <a:srgbClr val="FFFF00"/>
                </a:solidFill>
              </a:rPr>
              <a:t>studies of process technology</a:t>
            </a:r>
            <a:r>
              <a:rPr lang="en-US" sz="1600" b="0" dirty="0" smtClean="0"/>
              <a:t> that would be, as much as possible, immune to HCE degradation and to develop design techniques to avoid exposure to such damage </a:t>
            </a:r>
          </a:p>
          <a:p>
            <a:pPr marL="342900" indent="-342900" algn="l">
              <a:lnSpc>
                <a:spcPct val="80000"/>
              </a:lnSpc>
              <a:buClr>
                <a:srgbClr val="CCFFFF"/>
              </a:buClr>
              <a:buFontTx/>
              <a:buChar char="•"/>
            </a:pPr>
            <a:endParaRPr lang="en-US" sz="1600" b="0" dirty="0"/>
          </a:p>
          <a:p>
            <a:pPr marL="342900" indent="-342900" algn="l">
              <a:lnSpc>
                <a:spcPct val="80000"/>
              </a:lnSpc>
              <a:buClr>
                <a:srgbClr val="CCFFFF"/>
              </a:buClr>
              <a:buFontTx/>
              <a:buChar char="•"/>
            </a:pPr>
            <a:r>
              <a:rPr lang="en-US" sz="1600" b="0" dirty="0" smtClean="0"/>
              <a:t>Strategic (macroscopic understanding) </a:t>
            </a:r>
            <a:r>
              <a:rPr lang="en-US" sz="1600" b="0" dirty="0" smtClean="0">
                <a:solidFill>
                  <a:srgbClr val="FFFF00"/>
                </a:solidFill>
              </a:rPr>
              <a:t>goals</a:t>
            </a:r>
            <a:r>
              <a:rPr lang="en-US" sz="1600" b="0" dirty="0" smtClean="0"/>
              <a:t> of process evaluation </a:t>
            </a:r>
            <a:r>
              <a:rPr lang="en-US" sz="1600" b="0" dirty="0" smtClean="0">
                <a:solidFill>
                  <a:srgbClr val="FFFF00"/>
                </a:solidFill>
              </a:rPr>
              <a:t>were achieved</a:t>
            </a:r>
            <a:r>
              <a:rPr lang="en-US" sz="1600" b="0" dirty="0" smtClean="0"/>
              <a:t>. There is </a:t>
            </a:r>
            <a:r>
              <a:rPr lang="en-US" sz="1600" b="0" dirty="0" smtClean="0">
                <a:solidFill>
                  <a:srgbClr val="FFFF00"/>
                </a:solidFill>
              </a:rPr>
              <a:t>recommendation</a:t>
            </a:r>
            <a:r>
              <a:rPr lang="en-US" sz="1600" b="0" dirty="0" smtClean="0"/>
              <a:t> (</a:t>
            </a:r>
            <a:r>
              <a:rPr lang="en-US" sz="1600" b="0" dirty="0" err="1" smtClean="0"/>
              <a:t>Veljko</a:t>
            </a:r>
            <a:r>
              <a:rPr lang="en-US" sz="1600" b="0" dirty="0" smtClean="0"/>
              <a:t> </a:t>
            </a:r>
            <a:r>
              <a:rPr lang="en-US" sz="1600" b="0" dirty="0" err="1" smtClean="0"/>
              <a:t>Radeka</a:t>
            </a:r>
            <a:r>
              <a:rPr lang="en-US" sz="1600" b="0" dirty="0" smtClean="0"/>
              <a:t>, BNL) </a:t>
            </a:r>
            <a:r>
              <a:rPr lang="en-US" sz="1600" b="0" dirty="0" smtClean="0">
                <a:solidFill>
                  <a:srgbClr val="FFFF00"/>
                </a:solidFill>
              </a:rPr>
              <a:t>to deepen the understanding</a:t>
            </a:r>
            <a:r>
              <a:rPr lang="en-US" sz="1600" b="0" dirty="0" smtClean="0"/>
              <a:t>, clarify on correctness of predictions under stressing, make precision measurements – dedicated, optimized tests structures submitted on the MOSIS 3D-IC MPRW </a:t>
            </a:r>
            <a:r>
              <a:rPr lang="en-US" sz="1600" b="0" dirty="0"/>
              <a:t>r</a:t>
            </a:r>
            <a:r>
              <a:rPr lang="en-US" sz="1600" b="0" dirty="0" smtClean="0"/>
              <a:t>un in Nov. 2011</a:t>
            </a:r>
            <a:r>
              <a:rPr lang="en-US" sz="1600" b="0" dirty="0" smtClean="0">
                <a:solidFill>
                  <a:srgbClr val="FFFF00"/>
                </a:solidFill>
              </a:rPr>
              <a:t>, need </a:t>
            </a:r>
            <a:r>
              <a:rPr lang="en-US" sz="1600" b="0" dirty="0" err="1" smtClean="0">
                <a:solidFill>
                  <a:srgbClr val="FFFF00"/>
                </a:solidFill>
              </a:rPr>
              <a:t>cryo</a:t>
            </a:r>
            <a:r>
              <a:rPr lang="en-US" sz="1600" b="0" dirty="0" smtClean="0">
                <a:solidFill>
                  <a:srgbClr val="FFFF00"/>
                </a:solidFill>
              </a:rPr>
              <a:t>-cooler </a:t>
            </a:r>
            <a:r>
              <a:rPr lang="en-US" sz="1600" b="0" dirty="0" smtClean="0"/>
              <a:t>to allow conveying measurements in robust conditions </a:t>
            </a:r>
          </a:p>
          <a:p>
            <a:pPr marL="342900" indent="-342900" algn="l">
              <a:lnSpc>
                <a:spcPct val="80000"/>
              </a:lnSpc>
              <a:buClr>
                <a:srgbClr val="CCFFFF"/>
              </a:buClr>
              <a:buFontTx/>
              <a:buChar char="•"/>
            </a:pPr>
            <a:endParaRPr lang="en-US" sz="1600" b="0" dirty="0"/>
          </a:p>
          <a:p>
            <a:pPr marL="342900" indent="-342900" algn="l">
              <a:lnSpc>
                <a:spcPct val="80000"/>
              </a:lnSpc>
              <a:buClr>
                <a:srgbClr val="CCFFFF"/>
              </a:buClr>
              <a:buFontTx/>
              <a:buChar char="•"/>
            </a:pPr>
            <a:r>
              <a:rPr lang="en-US" sz="1600" b="0" dirty="0" smtClean="0"/>
              <a:t>Actual work on the electronic design can start when technology decision is made. Starting point could be the GOL chip (designed by CERN for LHC) database of which was obtained from CERN – manpower is needed (source: collaboration with SMU) </a:t>
            </a:r>
            <a:r>
              <a:rPr lang="pl-PL" sz="1600" b="0" dirty="0"/>
              <a:t/>
            </a:r>
            <a:br>
              <a:rPr lang="pl-PL" sz="1600" b="0" dirty="0"/>
            </a:br>
            <a:endParaRPr lang="pl-PL" sz="1600" b="0" dirty="0"/>
          </a:p>
          <a:p>
            <a:pPr marL="342900" indent="-342900" algn="l">
              <a:lnSpc>
                <a:spcPct val="80000"/>
              </a:lnSpc>
              <a:buClr>
                <a:srgbClr val="CCFFFF"/>
              </a:buClr>
              <a:buFontTx/>
              <a:buChar char="•"/>
            </a:pPr>
            <a:endParaRPr lang="en-US" sz="1600" b="0" dirty="0"/>
          </a:p>
        </p:txBody>
      </p:sp>
    </p:spTree>
    <p:extLst>
      <p:ext uri="{BB962C8B-B14F-4D97-AF65-F5344CB8AC3E}">
        <p14:creationId xmlns:p14="http://schemas.microsoft.com/office/powerpoint/2010/main" val="10465159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Slide Number Placeholder 2"/>
          <p:cNvSpPr txBox="1">
            <a:spLocks noGrp="1"/>
          </p:cNvSpPr>
          <p:nvPr/>
        </p:nvSpPr>
        <p:spPr bwMode="auto">
          <a:xfrm>
            <a:off x="38100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69643746-2D62-4872-AAD6-D26FF54DC724}" type="slidenum">
              <a:rPr lang="en-US" sz="1200" b="0">
                <a:solidFill>
                  <a:srgbClr val="FFFFFF"/>
                </a:solidFill>
              </a:rPr>
              <a:pPr algn="l" eaLnBrk="1" hangingPunct="1">
                <a:spcBef>
                  <a:spcPct val="0"/>
                </a:spcBef>
                <a:buClrTx/>
                <a:buSzTx/>
                <a:buFontTx/>
                <a:buNone/>
              </a:pPr>
              <a:t>64</a:t>
            </a:fld>
            <a:endParaRPr lang="en-US" sz="1200" b="0">
              <a:solidFill>
                <a:srgbClr val="FFFFFF"/>
              </a:solidFill>
            </a:endParaRPr>
          </a:p>
        </p:txBody>
      </p:sp>
      <p:sp>
        <p:nvSpPr>
          <p:cNvPr id="10"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294" name="Picture 29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9272" y="1144187"/>
            <a:ext cx="4435475" cy="3427813"/>
          </a:xfrm>
          <a:prstGeom prst="rect">
            <a:avLst/>
          </a:prstGeom>
          <a:noFill/>
          <a:extLst>
            <a:ext uri="{909E8E84-426E-40DD-AFC4-6F175D3DCCD1}">
              <a14:hiddenFill xmlns:a14="http://schemas.microsoft.com/office/drawing/2010/main">
                <a:solidFill>
                  <a:srgbClr val="FFFFFF"/>
                </a:solidFill>
              </a14:hiddenFill>
            </a:ext>
          </a:extLst>
        </p:spPr>
      </p:pic>
      <p:pic>
        <p:nvPicPr>
          <p:cNvPr id="322" name="Picture 3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138248"/>
            <a:ext cx="4486353" cy="3433751"/>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1"/>
          <p:cNvSpPr>
            <a:spLocks/>
          </p:cNvSpPr>
          <p:nvPr/>
        </p:nvSpPr>
        <p:spPr bwMode="auto">
          <a:xfrm>
            <a:off x="152400" y="4667250"/>
            <a:ext cx="88392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80000"/>
              </a:lnSpc>
              <a:buClr>
                <a:srgbClr val="CCFFFF"/>
              </a:buClr>
              <a:buFontTx/>
              <a:buChar char="•"/>
            </a:pPr>
            <a:r>
              <a:rPr lang="en-US" sz="1600" b="0" dirty="0" smtClean="0"/>
              <a:t>Lifetime is </a:t>
            </a:r>
            <a:r>
              <a:rPr lang="pl-PL" sz="1600" b="0" dirty="0"/>
              <a:t>derived from limited time measurements </a:t>
            </a:r>
            <a:r>
              <a:rPr lang="pl-PL" sz="1600" b="0" dirty="0">
                <a:solidFill>
                  <a:srgbClr val="FFFF00"/>
                </a:solidFill>
              </a:rPr>
              <a:t>under worst stress</a:t>
            </a:r>
            <a:r>
              <a:rPr lang="pl-PL" sz="1600" b="0" dirty="0"/>
              <a:t> conditions and extrapolation of lifetime towards full time of the experiment </a:t>
            </a:r>
            <a:r>
              <a:rPr lang="pl-PL" sz="1600" b="0" dirty="0" smtClean="0"/>
              <a:t>operation</a:t>
            </a:r>
            <a:r>
              <a:rPr lang="en-US" sz="1600" b="0" dirty="0" smtClean="0"/>
              <a:t> (criteria for end-of-life are to some extend arbitrary)</a:t>
            </a:r>
            <a:endParaRPr lang="en-US" sz="1600" b="0" dirty="0"/>
          </a:p>
          <a:p>
            <a:pPr marL="342900" indent="-342900" algn="l">
              <a:lnSpc>
                <a:spcPct val="80000"/>
              </a:lnSpc>
              <a:buClr>
                <a:srgbClr val="CCFFFF"/>
              </a:buClr>
              <a:buFontTx/>
              <a:buChar char="•"/>
            </a:pPr>
            <a:r>
              <a:rPr lang="en-US" sz="1600" b="0" dirty="0" smtClean="0"/>
              <a:t>The results show that the difference in lifetime for room temperature operation and cryogenic operation for this process are not great and the lifetimes at both 300K and at 77K can be projected to more than 20 years at the nominal voltage (1.5V) for this technology</a:t>
            </a:r>
          </a:p>
          <a:p>
            <a:pPr marL="342900" indent="-342900" algn="l">
              <a:lnSpc>
                <a:spcPct val="80000"/>
              </a:lnSpc>
              <a:buClr>
                <a:srgbClr val="CCFFFF"/>
              </a:buClr>
              <a:buFontTx/>
              <a:buChar char="•"/>
            </a:pPr>
            <a:r>
              <a:rPr lang="en-US" sz="1600" b="0" dirty="0" smtClean="0"/>
              <a:t>LBNE will be able to rely on three mainstream CMOS or </a:t>
            </a:r>
            <a:r>
              <a:rPr lang="en-US" sz="1600" b="0" dirty="0" err="1" smtClean="0"/>
              <a:t>BiCMOS</a:t>
            </a:r>
            <a:r>
              <a:rPr lang="en-US" sz="1600" b="0" dirty="0" smtClean="0"/>
              <a:t> processes (0.18 </a:t>
            </a:r>
            <a:r>
              <a:rPr lang="en-US" sz="1600" b="0" dirty="0" smtClean="0">
                <a:latin typeface="Symbol" pitchFamily="18" charset="2"/>
              </a:rPr>
              <a:t>m</a:t>
            </a:r>
            <a:r>
              <a:rPr lang="en-US" sz="1600" b="0" dirty="0" smtClean="0"/>
              <a:t>m TSMC studied at BNL, with a tested ASIC prototype for </a:t>
            </a:r>
            <a:r>
              <a:rPr lang="en-US" sz="1600" b="0" dirty="0" err="1" smtClean="0"/>
              <a:t>MicroBooNE</a:t>
            </a:r>
            <a:r>
              <a:rPr lang="en-US" sz="1600" b="0" dirty="0" smtClean="0"/>
              <a:t>, 0.35 </a:t>
            </a:r>
            <a:r>
              <a:rPr lang="en-US" sz="1600" b="0" dirty="0" smtClean="0">
                <a:latin typeface="Symbol" pitchFamily="18" charset="2"/>
              </a:rPr>
              <a:t>m</a:t>
            </a:r>
            <a:r>
              <a:rPr lang="en-US" sz="1600" b="0" dirty="0" smtClean="0"/>
              <a:t>m IBM studied at Georgia Tech, and </a:t>
            </a:r>
            <a:r>
              <a:rPr lang="en-US" sz="1600" b="0" dirty="0" smtClean="0">
                <a:solidFill>
                  <a:srgbClr val="FFFF00"/>
                </a:solidFill>
              </a:rPr>
              <a:t>0.13 </a:t>
            </a:r>
            <a:r>
              <a:rPr lang="en-US" sz="1600" b="0" dirty="0" smtClean="0">
                <a:solidFill>
                  <a:srgbClr val="FFFF00"/>
                </a:solidFill>
                <a:latin typeface="Symbol" pitchFamily="18" charset="2"/>
              </a:rPr>
              <a:t>m</a:t>
            </a:r>
            <a:r>
              <a:rPr lang="en-US" sz="1600" b="0" dirty="0" smtClean="0">
                <a:solidFill>
                  <a:srgbClr val="FFFF00"/>
                </a:solidFill>
              </a:rPr>
              <a:t>m Global Foundries studied at FNA</a:t>
            </a:r>
            <a:r>
              <a:rPr lang="en-US" sz="1600" b="0" dirty="0" smtClean="0"/>
              <a:t>L).</a:t>
            </a:r>
            <a:endParaRPr lang="en-US" sz="1600" b="0" dirty="0"/>
          </a:p>
        </p:txBody>
      </p:sp>
      <p:sp>
        <p:nvSpPr>
          <p:cNvPr id="17" name="TextBox 16"/>
          <p:cNvSpPr txBox="1"/>
          <p:nvPr/>
        </p:nvSpPr>
        <p:spPr>
          <a:xfrm>
            <a:off x="304800" y="268069"/>
            <a:ext cx="8686800" cy="923330"/>
          </a:xfrm>
          <a:prstGeom prst="rect">
            <a:avLst/>
          </a:prstGeom>
          <a:noFill/>
        </p:spPr>
        <p:txBody>
          <a:bodyPr wrap="square" rtlCol="0">
            <a:spAutoFit/>
          </a:bodyPr>
          <a:lstStyle/>
          <a:p>
            <a:pPr algn="l"/>
            <a:r>
              <a:rPr lang="en-US" sz="1800" b="0" u="sng" dirty="0" smtClean="0">
                <a:solidFill>
                  <a:srgbClr val="00FF00"/>
                </a:solidFill>
              </a:rPr>
              <a:t>Tests performed on 0.13 </a:t>
            </a:r>
            <a:r>
              <a:rPr lang="en-US" sz="1800" b="0" u="sng" dirty="0" smtClean="0">
                <a:solidFill>
                  <a:srgbClr val="00FF00"/>
                </a:solidFill>
                <a:latin typeface="Symbol" pitchFamily="18" charset="2"/>
              </a:rPr>
              <a:t>m</a:t>
            </a:r>
            <a:r>
              <a:rPr lang="en-US" sz="1800" b="0" u="sng" dirty="0" smtClean="0">
                <a:solidFill>
                  <a:srgbClr val="00FF00"/>
                </a:solidFill>
              </a:rPr>
              <a:t>m Global Foundries transistors from TX and TY chips from 3D-IC MPW run translated to broader analyses due to complex nature of observed mechanisms – </a:t>
            </a:r>
            <a:r>
              <a:rPr lang="en-US" sz="1800" b="0" u="sng" dirty="0" err="1" smtClean="0">
                <a:solidFill>
                  <a:srgbClr val="00FF00"/>
                </a:solidFill>
              </a:rPr>
              <a:t>colse</a:t>
            </a:r>
            <a:r>
              <a:rPr lang="en-US" sz="1800" b="0" u="sng" dirty="0" smtClean="0">
                <a:solidFill>
                  <a:srgbClr val="00FF00"/>
                </a:solidFill>
              </a:rPr>
              <a:t> collaboration with experts from Georgia Tech.</a:t>
            </a:r>
            <a:endParaRPr lang="en-US" sz="1800" b="0" u="sng" dirty="0">
              <a:solidFill>
                <a:srgbClr val="00FF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3" descr="ThreeFrontiersGraphic_RGB_060108.jpg"/>
          <p:cNvPicPr>
            <a:picLocks noGrp="1" noChangeAspect="1"/>
          </p:cNvPicPr>
          <p:nvPr>
            <p:ph idx="1"/>
          </p:nvPr>
        </p:nvPicPr>
        <p:blipFill rotWithShape="1">
          <a:blip r:embed="rId2" cstate="print"/>
          <a:srcRect l="6344" t="6059" r="4223" b="5592"/>
          <a:stretch/>
        </p:blipFill>
        <p:spPr>
          <a:xfrm>
            <a:off x="121920" y="1752600"/>
            <a:ext cx="4297680" cy="4038600"/>
          </a:xfrm>
          <a:scene3d>
            <a:camera prst="orthographicFront">
              <a:rot lat="0" lon="0" rev="0"/>
            </a:camera>
            <a:lightRig rig="threePt" dir="t"/>
          </a:scene3d>
        </p:spPr>
      </p:pic>
      <p:sp>
        <p:nvSpPr>
          <p:cNvPr id="22" name="Freeform 21"/>
          <p:cNvSpPr/>
          <p:nvPr/>
        </p:nvSpPr>
        <p:spPr>
          <a:xfrm>
            <a:off x="1677663" y="3581400"/>
            <a:ext cx="1187457" cy="685800"/>
          </a:xfrm>
          <a:custGeom>
            <a:avLst/>
            <a:gdLst>
              <a:gd name="connsiteX0" fmla="*/ 0 w 1748333"/>
              <a:gd name="connsiteY0" fmla="*/ 958291 h 1038759"/>
              <a:gd name="connsiteX1" fmla="*/ 21946 w 1748333"/>
              <a:gd name="connsiteY1" fmla="*/ 651053 h 1038759"/>
              <a:gd name="connsiteX2" fmla="*/ 387706 w 1748333"/>
              <a:gd name="connsiteY2" fmla="*/ 0 h 1038759"/>
              <a:gd name="connsiteX3" fmla="*/ 1331367 w 1748333"/>
              <a:gd name="connsiteY3" fmla="*/ 0 h 1038759"/>
              <a:gd name="connsiteX4" fmla="*/ 1645920 w 1748333"/>
              <a:gd name="connsiteY4" fmla="*/ 621792 h 1038759"/>
              <a:gd name="connsiteX5" fmla="*/ 1748333 w 1748333"/>
              <a:gd name="connsiteY5" fmla="*/ 907085 h 1038759"/>
              <a:gd name="connsiteX6" fmla="*/ 1719072 w 1748333"/>
              <a:gd name="connsiteY6" fmla="*/ 1024128 h 1038759"/>
              <a:gd name="connsiteX7" fmla="*/ 87783 w 1748333"/>
              <a:gd name="connsiteY7" fmla="*/ 1038759 h 1038759"/>
              <a:gd name="connsiteX8" fmla="*/ 0 w 1748333"/>
              <a:gd name="connsiteY8" fmla="*/ 958291 h 103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333" h="1038759">
                <a:moveTo>
                  <a:pt x="0" y="958291"/>
                </a:moveTo>
                <a:lnTo>
                  <a:pt x="21946" y="651053"/>
                </a:lnTo>
                <a:lnTo>
                  <a:pt x="387706" y="0"/>
                </a:lnTo>
                <a:lnTo>
                  <a:pt x="1331367" y="0"/>
                </a:lnTo>
                <a:lnTo>
                  <a:pt x="1645920" y="621792"/>
                </a:lnTo>
                <a:lnTo>
                  <a:pt x="1748333" y="907085"/>
                </a:lnTo>
                <a:lnTo>
                  <a:pt x="1719072" y="1024128"/>
                </a:lnTo>
                <a:lnTo>
                  <a:pt x="87783" y="1038759"/>
                </a:lnTo>
                <a:lnTo>
                  <a:pt x="0" y="958291"/>
                </a:lnTo>
                <a:close/>
              </a:path>
            </a:pathLst>
          </a:cu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11"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13" name="Title 4"/>
          <p:cNvSpPr>
            <a:spLocks/>
          </p:cNvSpPr>
          <p:nvPr/>
        </p:nvSpPr>
        <p:spPr bwMode="auto">
          <a:xfrm>
            <a:off x="16002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800" b="0" dirty="0" smtClean="0">
                <a:solidFill>
                  <a:srgbClr val="FFFFFF"/>
                </a:solidFill>
              </a:rPr>
              <a:t>3D </a:t>
            </a:r>
            <a:r>
              <a:rPr lang="en-US" sz="2800" b="0" dirty="0" err="1" smtClean="0">
                <a:solidFill>
                  <a:srgbClr val="FFFFFF"/>
                </a:solidFill>
              </a:rPr>
              <a:t>SiPMs</a:t>
            </a:r>
            <a:endParaRPr lang="en-US" sz="2800" b="0" dirty="0">
              <a:solidFill>
                <a:srgbClr val="FFFFFF"/>
              </a:solidFill>
            </a:endParaRPr>
          </a:p>
        </p:txBody>
      </p:sp>
      <p:sp>
        <p:nvSpPr>
          <p:cNvPr id="19" name="TextBox 18"/>
          <p:cNvSpPr txBox="1"/>
          <p:nvPr/>
        </p:nvSpPr>
        <p:spPr>
          <a:xfrm>
            <a:off x="1493520" y="3682425"/>
            <a:ext cx="1524000" cy="61555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ysClr val="windowText" lastClr="000000">
                    <a:lumMod val="85000"/>
                    <a:lumOff val="15000"/>
                  </a:sysClr>
                </a:solidFill>
                <a:effectLst/>
                <a:uLnTx/>
                <a:uFillTx/>
                <a:latin typeface="Arial Black" pitchFamily="34" charset="0"/>
                <a:cs typeface="Aharoni" pitchFamily="2" charset="-79"/>
              </a:rPr>
              <a:t>3D SiPM technology</a:t>
            </a:r>
            <a:endParaRPr kumimoji="0" lang="en-US" sz="1700" b="0" i="0" u="none" strike="noStrike" kern="0" cap="none" spc="0" normalizeH="0" baseline="0" noProof="0" dirty="0">
              <a:ln>
                <a:noFill/>
              </a:ln>
              <a:solidFill>
                <a:sysClr val="windowText" lastClr="000000">
                  <a:lumMod val="85000"/>
                  <a:lumOff val="15000"/>
                </a:sysClr>
              </a:solidFill>
              <a:effectLst/>
              <a:uLnTx/>
              <a:uFillTx/>
              <a:latin typeface="Arial Black" pitchFamily="34" charset="0"/>
              <a:cs typeface="Aharoni" pitchFamily="2" charset="-79"/>
            </a:endParaRPr>
          </a:p>
        </p:txBody>
      </p:sp>
      <p:sp>
        <p:nvSpPr>
          <p:cNvPr id="20" name="Title 3"/>
          <p:cNvSpPr>
            <a:spLocks/>
          </p:cNvSpPr>
          <p:nvPr/>
        </p:nvSpPr>
        <p:spPr bwMode="auto">
          <a:xfrm>
            <a:off x="228600" y="1219200"/>
            <a:ext cx="8591550" cy="4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err="1" smtClean="0">
                <a:solidFill>
                  <a:srgbClr val="00FF00"/>
                </a:solidFill>
              </a:rPr>
              <a:t>Fermilab</a:t>
            </a:r>
            <a:r>
              <a:rPr lang="en-US" dirty="0" smtClean="0">
                <a:solidFill>
                  <a:srgbClr val="00FF00"/>
                </a:solidFill>
              </a:rPr>
              <a:t> and </a:t>
            </a:r>
            <a:r>
              <a:rPr lang="en-US" dirty="0" err="1" smtClean="0">
                <a:solidFill>
                  <a:srgbClr val="00FF00"/>
                </a:solidFill>
              </a:rPr>
              <a:t>SiPMs</a:t>
            </a:r>
            <a:endParaRPr lang="en-US" dirty="0">
              <a:solidFill>
                <a:srgbClr val="FFFF00"/>
              </a:solidFill>
            </a:endParaRPr>
          </a:p>
        </p:txBody>
      </p:sp>
      <p:pic>
        <p:nvPicPr>
          <p:cNvPr id="21" name="Picture 20" descr="Picture2.png"/>
          <p:cNvPicPr>
            <a:picLocks noChangeAspect="1"/>
          </p:cNvPicPr>
          <p:nvPr/>
        </p:nvPicPr>
        <p:blipFill rotWithShape="1">
          <a:blip r:embed="rId3" cstate="print"/>
          <a:srcRect l="5625" r="4374"/>
          <a:stretch/>
        </p:blipFill>
        <p:spPr>
          <a:xfrm>
            <a:off x="4572000" y="838200"/>
            <a:ext cx="4389120" cy="4101039"/>
          </a:xfrm>
          <a:prstGeom prst="rect">
            <a:avLst/>
          </a:prstGeom>
        </p:spPr>
      </p:pic>
      <p:sp>
        <p:nvSpPr>
          <p:cNvPr id="25" name="TextBox 24"/>
          <p:cNvSpPr txBox="1"/>
          <p:nvPr/>
        </p:nvSpPr>
        <p:spPr>
          <a:xfrm>
            <a:off x="6046106" y="1194192"/>
            <a:ext cx="1451974"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Dual Readout </a:t>
            </a:r>
            <a:br>
              <a:rPr kumimoji="0" lang="en-US" sz="1800" b="0" i="0" u="none" strike="noStrike" kern="0" cap="none" spc="0" normalizeH="0" baseline="0" noProof="0" dirty="0" smtClean="0">
                <a:ln>
                  <a:noFill/>
                </a:ln>
                <a:solidFill>
                  <a:sysClr val="windowText" lastClr="000000"/>
                </a:solidFill>
                <a:effectLst/>
                <a:uLnTx/>
                <a:uFillTx/>
              </a:rPr>
            </a:br>
            <a:r>
              <a:rPr kumimoji="0" lang="en-US" sz="1800" b="0" i="0" u="none" strike="noStrike" kern="0" cap="none" spc="0" normalizeH="0" baseline="0" noProof="0" dirty="0" smtClean="0">
                <a:ln>
                  <a:noFill/>
                </a:ln>
                <a:solidFill>
                  <a:sysClr val="windowText" lastClr="000000"/>
                </a:solidFill>
                <a:effectLst/>
                <a:uLnTx/>
                <a:uFillTx/>
              </a:rPr>
              <a:t>Calorimetry</a:t>
            </a:r>
            <a:endParaRPr kumimoji="0" lang="en-US" sz="1800" b="0" i="0" u="none" strike="noStrike" kern="0" cap="none" spc="0" normalizeH="0" baseline="0" noProof="0" dirty="0">
              <a:ln>
                <a:noFill/>
              </a:ln>
              <a:solidFill>
                <a:sysClr val="windowText" lastClr="000000"/>
              </a:solidFill>
              <a:effectLst/>
              <a:uLnTx/>
              <a:uFillTx/>
            </a:endParaRPr>
          </a:p>
        </p:txBody>
      </p:sp>
      <p:sp>
        <p:nvSpPr>
          <p:cNvPr id="26" name="TextBox 25"/>
          <p:cNvSpPr txBox="1"/>
          <p:nvPr/>
        </p:nvSpPr>
        <p:spPr>
          <a:xfrm>
            <a:off x="6736080" y="3471262"/>
            <a:ext cx="1925046"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kern="0" dirty="0" err="1">
                <a:solidFill>
                  <a:sysClr val="windowText" lastClr="000000"/>
                </a:solidFill>
              </a:rPr>
              <a:t>Čerenkov</a:t>
            </a:r>
            <a:r>
              <a:rPr lang="en-US" sz="1800" kern="0" dirty="0">
                <a:solidFill>
                  <a:sysClr val="windowText" lastClr="000000"/>
                </a:solidFill>
              </a:rPr>
              <a:t> </a:t>
            </a:r>
            <a:r>
              <a:rPr kumimoji="0" lang="en-US" sz="1800" b="1" i="0" u="none" strike="noStrike" kern="0" cap="none" spc="0" normalizeH="0" baseline="0" noProof="0" dirty="0" smtClean="0">
                <a:ln>
                  <a:noFill/>
                </a:ln>
                <a:solidFill>
                  <a:sysClr val="windowText" lastClr="000000"/>
                </a:solidFill>
                <a:effectLst/>
                <a:uLnTx/>
                <a:uFillTx/>
              </a:rPr>
              <a:t>Telescope Focal Plane</a:t>
            </a:r>
            <a:endParaRPr kumimoji="0" lang="en-US" sz="1800" b="1" i="0" u="none" strike="noStrike" kern="0" cap="none" spc="0" normalizeH="0" baseline="0" noProof="0" dirty="0">
              <a:ln>
                <a:noFill/>
              </a:ln>
              <a:solidFill>
                <a:sysClr val="windowText" lastClr="000000"/>
              </a:solidFill>
              <a:effectLst/>
              <a:uLnTx/>
              <a:uFillTx/>
            </a:endParaRPr>
          </a:p>
        </p:txBody>
      </p:sp>
      <p:sp>
        <p:nvSpPr>
          <p:cNvPr id="27" name="TextBox 26"/>
          <p:cNvSpPr txBox="1"/>
          <p:nvPr/>
        </p:nvSpPr>
        <p:spPr>
          <a:xfrm>
            <a:off x="5135880" y="3824461"/>
            <a:ext cx="1544045"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g-2 calorimeter</a:t>
            </a:r>
            <a:endParaRPr kumimoji="0" lang="en-US" sz="1800" b="1" i="0" u="none" strike="noStrike" kern="0" cap="none" spc="0" normalizeH="0" baseline="0" noProof="0" dirty="0">
              <a:ln>
                <a:noFill/>
              </a:ln>
              <a:solidFill>
                <a:sysClr val="windowText" lastClr="000000"/>
              </a:solidFill>
              <a:effectLst/>
              <a:uLnTx/>
              <a:uFillTx/>
            </a:endParaRPr>
          </a:p>
        </p:txBody>
      </p:sp>
      <p:sp>
        <p:nvSpPr>
          <p:cNvPr id="28" name="TextBox 27"/>
          <p:cNvSpPr txBox="1"/>
          <p:nvPr/>
        </p:nvSpPr>
        <p:spPr>
          <a:xfrm>
            <a:off x="4744856" y="2889463"/>
            <a:ext cx="1534024"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smtClean="0">
                <a:ln>
                  <a:noFill/>
                </a:ln>
                <a:solidFill>
                  <a:sysClr val="windowText" lastClr="000000"/>
                </a:solidFill>
                <a:effectLst/>
                <a:uLnTx/>
                <a:uFillTx/>
                <a:latin typeface="Symbol" pitchFamily="18" charset="2"/>
              </a:rPr>
              <a:t>m</a:t>
            </a:r>
            <a:r>
              <a:rPr kumimoji="0" lang="en-US" sz="1800" i="0" u="none" strike="noStrike" kern="0" cap="none" spc="0" normalizeH="0" baseline="0" noProof="0" dirty="0" smtClean="0">
                <a:ln>
                  <a:noFill/>
                </a:ln>
                <a:solidFill>
                  <a:sysClr val="windowText" lastClr="000000"/>
                </a:solidFill>
                <a:effectLst/>
                <a:uLnTx/>
                <a:uFillTx/>
              </a:rPr>
              <a:t>2e calorimeter, cosmic ray veto</a:t>
            </a:r>
            <a:endParaRPr kumimoji="0" lang="en-US" sz="1800" i="0" u="none" strike="noStrike" kern="0" cap="none" spc="0" normalizeH="0" baseline="0" noProof="0" dirty="0">
              <a:ln>
                <a:noFill/>
              </a:ln>
              <a:solidFill>
                <a:sysClr val="windowText" lastClr="000000"/>
              </a:solidFill>
              <a:effectLst/>
              <a:uLnTx/>
              <a:uFillTx/>
            </a:endParaRPr>
          </a:p>
        </p:txBody>
      </p:sp>
      <p:sp>
        <p:nvSpPr>
          <p:cNvPr id="30" name="Freeform 29"/>
          <p:cNvSpPr/>
          <p:nvPr/>
        </p:nvSpPr>
        <p:spPr>
          <a:xfrm>
            <a:off x="6202680" y="2718192"/>
            <a:ext cx="1187457" cy="685801"/>
          </a:xfrm>
          <a:custGeom>
            <a:avLst/>
            <a:gdLst>
              <a:gd name="connsiteX0" fmla="*/ 0 w 1748333"/>
              <a:gd name="connsiteY0" fmla="*/ 958291 h 1038759"/>
              <a:gd name="connsiteX1" fmla="*/ 21946 w 1748333"/>
              <a:gd name="connsiteY1" fmla="*/ 651053 h 1038759"/>
              <a:gd name="connsiteX2" fmla="*/ 387706 w 1748333"/>
              <a:gd name="connsiteY2" fmla="*/ 0 h 1038759"/>
              <a:gd name="connsiteX3" fmla="*/ 1331367 w 1748333"/>
              <a:gd name="connsiteY3" fmla="*/ 0 h 1038759"/>
              <a:gd name="connsiteX4" fmla="*/ 1645920 w 1748333"/>
              <a:gd name="connsiteY4" fmla="*/ 621792 h 1038759"/>
              <a:gd name="connsiteX5" fmla="*/ 1748333 w 1748333"/>
              <a:gd name="connsiteY5" fmla="*/ 907085 h 1038759"/>
              <a:gd name="connsiteX6" fmla="*/ 1719072 w 1748333"/>
              <a:gd name="connsiteY6" fmla="*/ 1024128 h 1038759"/>
              <a:gd name="connsiteX7" fmla="*/ 87783 w 1748333"/>
              <a:gd name="connsiteY7" fmla="*/ 1038759 h 1038759"/>
              <a:gd name="connsiteX8" fmla="*/ 0 w 1748333"/>
              <a:gd name="connsiteY8" fmla="*/ 958291 h 103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333" h="1038759">
                <a:moveTo>
                  <a:pt x="0" y="958291"/>
                </a:moveTo>
                <a:lnTo>
                  <a:pt x="21946" y="651053"/>
                </a:lnTo>
                <a:lnTo>
                  <a:pt x="387706" y="0"/>
                </a:lnTo>
                <a:lnTo>
                  <a:pt x="1331367" y="0"/>
                </a:lnTo>
                <a:lnTo>
                  <a:pt x="1645920" y="621792"/>
                </a:lnTo>
                <a:lnTo>
                  <a:pt x="1748333" y="907085"/>
                </a:lnTo>
                <a:lnTo>
                  <a:pt x="1719072" y="1024128"/>
                </a:lnTo>
                <a:lnTo>
                  <a:pt x="87783" y="1038759"/>
                </a:lnTo>
                <a:lnTo>
                  <a:pt x="0" y="958291"/>
                </a:lnTo>
                <a:close/>
              </a:path>
            </a:pathLst>
          </a:cu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31" name="TextBox 30"/>
          <p:cNvSpPr txBox="1"/>
          <p:nvPr/>
        </p:nvSpPr>
        <p:spPr>
          <a:xfrm>
            <a:off x="5974080" y="2788439"/>
            <a:ext cx="1524000" cy="61555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ysClr val="windowText" lastClr="000000">
                    <a:lumMod val="85000"/>
                    <a:lumOff val="15000"/>
                  </a:sysClr>
                </a:solidFill>
                <a:effectLst/>
                <a:uLnTx/>
                <a:uFillTx/>
                <a:latin typeface="Arial Black" pitchFamily="34" charset="0"/>
                <a:cs typeface="Aharoni" pitchFamily="2" charset="-79"/>
              </a:rPr>
              <a:t>3D SiPM technology</a:t>
            </a:r>
            <a:endParaRPr kumimoji="0" lang="en-US" sz="1700" b="0" i="0" u="none" strike="noStrike" kern="0" cap="none" spc="0" normalizeH="0" baseline="0" noProof="0" dirty="0">
              <a:ln>
                <a:noFill/>
              </a:ln>
              <a:solidFill>
                <a:sysClr val="windowText" lastClr="000000">
                  <a:lumMod val="85000"/>
                  <a:lumOff val="15000"/>
                </a:sysClr>
              </a:solidFill>
              <a:effectLst/>
              <a:uLnTx/>
              <a:uFillTx/>
              <a:latin typeface="Arial Black" pitchFamily="34" charset="0"/>
              <a:cs typeface="Aharoni" pitchFamily="2" charset="-79"/>
            </a:endParaRPr>
          </a:p>
        </p:txBody>
      </p:sp>
      <p:sp>
        <p:nvSpPr>
          <p:cNvPr id="32" name="Rectangle 5"/>
          <p:cNvSpPr>
            <a:spLocks noChangeArrowheads="1"/>
          </p:cNvSpPr>
          <p:nvPr/>
        </p:nvSpPr>
        <p:spPr bwMode="auto">
          <a:xfrm>
            <a:off x="76200" y="6019800"/>
            <a:ext cx="5015057" cy="381000"/>
          </a:xfrm>
          <a:prstGeom prst="rect">
            <a:avLst/>
          </a:prstGeom>
          <a:solidFill>
            <a:srgbClr val="003399"/>
          </a:solidFill>
          <a:ln>
            <a:solidFill>
              <a:srgbClr val="FF0000"/>
            </a:solidFill>
            <a:headEnd/>
            <a:tailEnd/>
          </a:ln>
          <a:scene3d>
            <a:camera prst="orthographicFront">
              <a:rot lat="0" lon="0" rev="240000"/>
            </a:camera>
            <a:lightRig rig="threePt" dir="t"/>
          </a:scene3d>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1800" dirty="0">
                <a:solidFill>
                  <a:schemeClr val="tx1"/>
                </a:solidFill>
                <a:latin typeface="Arial" pitchFamily="34" charset="0"/>
              </a:rPr>
              <a:t>D</a:t>
            </a:r>
            <a:r>
              <a:rPr lang="en-US" sz="1800" dirty="0" smtClean="0">
                <a:solidFill>
                  <a:schemeClr val="tx1"/>
                </a:solidFill>
                <a:latin typeface="Arial" pitchFamily="34" charset="0"/>
              </a:rPr>
              <a:t>igital </a:t>
            </a:r>
            <a:r>
              <a:rPr lang="en-US" sz="1800" dirty="0" err="1" smtClean="0">
                <a:solidFill>
                  <a:schemeClr val="tx1"/>
                </a:solidFill>
                <a:latin typeface="Arial" pitchFamily="34" charset="0"/>
              </a:rPr>
              <a:t>SiPMs</a:t>
            </a:r>
            <a:r>
              <a:rPr lang="en-US" sz="1800" dirty="0" smtClean="0">
                <a:solidFill>
                  <a:schemeClr val="tx1"/>
                </a:solidFill>
                <a:latin typeface="Arial" pitchFamily="34" charset="0"/>
              </a:rPr>
              <a:t> useful in all this applications</a:t>
            </a:r>
            <a:endParaRPr lang="en-US" sz="1800" dirty="0">
              <a:solidFill>
                <a:schemeClr val="tx1"/>
              </a:solidFill>
              <a:latin typeface="Arial" pitchFamily="34" charset="0"/>
            </a:endParaRPr>
          </a:p>
        </p:txBody>
      </p:sp>
      <p:sp>
        <p:nvSpPr>
          <p:cNvPr id="33" name="Rectangle 5"/>
          <p:cNvSpPr>
            <a:spLocks noChangeArrowheads="1"/>
          </p:cNvSpPr>
          <p:nvPr/>
        </p:nvSpPr>
        <p:spPr bwMode="auto">
          <a:xfrm>
            <a:off x="4495800" y="228600"/>
            <a:ext cx="4256606" cy="381000"/>
          </a:xfrm>
          <a:prstGeom prst="rect">
            <a:avLst/>
          </a:prstGeom>
          <a:solidFill>
            <a:srgbClr val="003399"/>
          </a:solidFill>
          <a:ln>
            <a:solidFill>
              <a:srgbClr val="FF0000"/>
            </a:solidFill>
            <a:headEnd/>
            <a:tailEnd/>
          </a:ln>
          <a:scene3d>
            <a:camera prst="orthographicFront">
              <a:rot lat="0" lon="0" rev="240000"/>
            </a:camera>
            <a:lightRig rig="threePt" dir="t"/>
          </a:scene3d>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1800" dirty="0" smtClean="0">
                <a:solidFill>
                  <a:schemeClr val="tx1"/>
                </a:solidFill>
                <a:latin typeface="Arial" pitchFamily="34" charset="0"/>
              </a:rPr>
              <a:t> analysis provided by Paul </a:t>
            </a:r>
            <a:r>
              <a:rPr lang="en-US" sz="1800" dirty="0" err="1" smtClean="0">
                <a:solidFill>
                  <a:schemeClr val="tx1"/>
                </a:solidFill>
                <a:latin typeface="Arial" pitchFamily="34" charset="0"/>
              </a:rPr>
              <a:t>Rubinov</a:t>
            </a:r>
            <a:endParaRPr lang="en-US" sz="1800" dirty="0">
              <a:solidFill>
                <a:schemeClr val="tx1"/>
              </a:solidFill>
              <a:latin typeface="Arial" pitchFamily="34" charset="0"/>
            </a:endParaRPr>
          </a:p>
        </p:txBody>
      </p:sp>
      <p:pic>
        <p:nvPicPr>
          <p:cNvPr id="4097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4966872"/>
            <a:ext cx="2164712" cy="1586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Freeform 3"/>
          <p:cNvSpPr/>
          <p:nvPr/>
        </p:nvSpPr>
        <p:spPr bwMode="auto">
          <a:xfrm>
            <a:off x="6530839" y="3420094"/>
            <a:ext cx="392613" cy="1923802"/>
          </a:xfrm>
          <a:custGeom>
            <a:avLst/>
            <a:gdLst>
              <a:gd name="connsiteX0" fmla="*/ 238096 w 392613"/>
              <a:gd name="connsiteY0" fmla="*/ 0 h 1923802"/>
              <a:gd name="connsiteX1" fmla="*/ 226221 w 392613"/>
              <a:gd name="connsiteY1" fmla="*/ 95002 h 1923802"/>
              <a:gd name="connsiteX2" fmla="*/ 202470 w 392613"/>
              <a:gd name="connsiteY2" fmla="*/ 130628 h 1923802"/>
              <a:gd name="connsiteX3" fmla="*/ 131218 w 392613"/>
              <a:gd name="connsiteY3" fmla="*/ 178129 h 1923802"/>
              <a:gd name="connsiteX4" fmla="*/ 95592 w 392613"/>
              <a:gd name="connsiteY4" fmla="*/ 201880 h 1923802"/>
              <a:gd name="connsiteX5" fmla="*/ 59966 w 392613"/>
              <a:gd name="connsiteY5" fmla="*/ 237506 h 1923802"/>
              <a:gd name="connsiteX6" fmla="*/ 24340 w 392613"/>
              <a:gd name="connsiteY6" fmla="*/ 261257 h 1923802"/>
              <a:gd name="connsiteX7" fmla="*/ 590 w 392613"/>
              <a:gd name="connsiteY7" fmla="*/ 296883 h 1923802"/>
              <a:gd name="connsiteX8" fmla="*/ 12465 w 392613"/>
              <a:gd name="connsiteY8" fmla="*/ 403761 h 1923802"/>
              <a:gd name="connsiteX9" fmla="*/ 24340 w 392613"/>
              <a:gd name="connsiteY9" fmla="*/ 439387 h 1923802"/>
              <a:gd name="connsiteX10" fmla="*/ 131218 w 392613"/>
              <a:gd name="connsiteY10" fmla="*/ 498763 h 1923802"/>
              <a:gd name="connsiteX11" fmla="*/ 166844 w 392613"/>
              <a:gd name="connsiteY11" fmla="*/ 522514 h 1923802"/>
              <a:gd name="connsiteX12" fmla="*/ 238096 w 392613"/>
              <a:gd name="connsiteY12" fmla="*/ 546264 h 1923802"/>
              <a:gd name="connsiteX13" fmla="*/ 273722 w 392613"/>
              <a:gd name="connsiteY13" fmla="*/ 558140 h 1923802"/>
              <a:gd name="connsiteX14" fmla="*/ 309348 w 392613"/>
              <a:gd name="connsiteY14" fmla="*/ 581890 h 1923802"/>
              <a:gd name="connsiteX15" fmla="*/ 356849 w 392613"/>
              <a:gd name="connsiteY15" fmla="*/ 653142 h 1923802"/>
              <a:gd name="connsiteX16" fmla="*/ 380600 w 392613"/>
              <a:gd name="connsiteY16" fmla="*/ 688768 h 1923802"/>
              <a:gd name="connsiteX17" fmla="*/ 392475 w 392613"/>
              <a:gd name="connsiteY17" fmla="*/ 724394 h 1923802"/>
              <a:gd name="connsiteX18" fmla="*/ 321223 w 392613"/>
              <a:gd name="connsiteY18" fmla="*/ 866898 h 1923802"/>
              <a:gd name="connsiteX19" fmla="*/ 249971 w 392613"/>
              <a:gd name="connsiteY19" fmla="*/ 914400 h 1923802"/>
              <a:gd name="connsiteX20" fmla="*/ 190595 w 392613"/>
              <a:gd name="connsiteY20" fmla="*/ 973776 h 1923802"/>
              <a:gd name="connsiteX21" fmla="*/ 166844 w 392613"/>
              <a:gd name="connsiteY21" fmla="*/ 1009402 h 1923802"/>
              <a:gd name="connsiteX22" fmla="*/ 166844 w 392613"/>
              <a:gd name="connsiteY22" fmla="*/ 1187532 h 1923802"/>
              <a:gd name="connsiteX23" fmla="*/ 202470 w 392613"/>
              <a:gd name="connsiteY23" fmla="*/ 1211283 h 1923802"/>
              <a:gd name="connsiteX24" fmla="*/ 261847 w 392613"/>
              <a:gd name="connsiteY24" fmla="*/ 1270659 h 1923802"/>
              <a:gd name="connsiteX25" fmla="*/ 333099 w 392613"/>
              <a:gd name="connsiteY25" fmla="*/ 1318161 h 1923802"/>
              <a:gd name="connsiteX26" fmla="*/ 368725 w 392613"/>
              <a:gd name="connsiteY26" fmla="*/ 1472540 h 1923802"/>
              <a:gd name="connsiteX27" fmla="*/ 356849 w 392613"/>
              <a:gd name="connsiteY27" fmla="*/ 1508166 h 1923802"/>
              <a:gd name="connsiteX28" fmla="*/ 309348 w 392613"/>
              <a:gd name="connsiteY28" fmla="*/ 1579418 h 1923802"/>
              <a:gd name="connsiteX29" fmla="*/ 309348 w 392613"/>
              <a:gd name="connsiteY29" fmla="*/ 1757548 h 1923802"/>
              <a:gd name="connsiteX30" fmla="*/ 333099 w 392613"/>
              <a:gd name="connsiteY30" fmla="*/ 1828800 h 1923802"/>
              <a:gd name="connsiteX31" fmla="*/ 344974 w 392613"/>
              <a:gd name="connsiteY31" fmla="*/ 1923802 h 19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2613" h="1923802">
                <a:moveTo>
                  <a:pt x="238096" y="0"/>
                </a:moveTo>
                <a:cubicBezTo>
                  <a:pt x="234138" y="31667"/>
                  <a:pt x="234618" y="64213"/>
                  <a:pt x="226221" y="95002"/>
                </a:cubicBezTo>
                <a:cubicBezTo>
                  <a:pt x="222466" y="108772"/>
                  <a:pt x="213211" y="121230"/>
                  <a:pt x="202470" y="130628"/>
                </a:cubicBezTo>
                <a:cubicBezTo>
                  <a:pt x="180988" y="149425"/>
                  <a:pt x="154969" y="162295"/>
                  <a:pt x="131218" y="178129"/>
                </a:cubicBezTo>
                <a:lnTo>
                  <a:pt x="95592" y="201880"/>
                </a:lnTo>
                <a:cubicBezTo>
                  <a:pt x="81618" y="211196"/>
                  <a:pt x="72868" y="226755"/>
                  <a:pt x="59966" y="237506"/>
                </a:cubicBezTo>
                <a:cubicBezTo>
                  <a:pt x="49002" y="246643"/>
                  <a:pt x="36215" y="253340"/>
                  <a:pt x="24340" y="261257"/>
                </a:cubicBezTo>
                <a:cubicBezTo>
                  <a:pt x="16423" y="273132"/>
                  <a:pt x="1775" y="282660"/>
                  <a:pt x="590" y="296883"/>
                </a:cubicBezTo>
                <a:cubicBezTo>
                  <a:pt x="-2387" y="332604"/>
                  <a:pt x="6572" y="368403"/>
                  <a:pt x="12465" y="403761"/>
                </a:cubicBezTo>
                <a:cubicBezTo>
                  <a:pt x="14523" y="416108"/>
                  <a:pt x="15489" y="430536"/>
                  <a:pt x="24340" y="439387"/>
                </a:cubicBezTo>
                <a:cubicBezTo>
                  <a:pt x="65174" y="480221"/>
                  <a:pt x="86419" y="483830"/>
                  <a:pt x="131218" y="498763"/>
                </a:cubicBezTo>
                <a:cubicBezTo>
                  <a:pt x="143093" y="506680"/>
                  <a:pt x="153802" y="516717"/>
                  <a:pt x="166844" y="522514"/>
                </a:cubicBezTo>
                <a:cubicBezTo>
                  <a:pt x="189722" y="532682"/>
                  <a:pt x="214345" y="538347"/>
                  <a:pt x="238096" y="546264"/>
                </a:cubicBezTo>
                <a:lnTo>
                  <a:pt x="273722" y="558140"/>
                </a:lnTo>
                <a:cubicBezTo>
                  <a:pt x="287262" y="562654"/>
                  <a:pt x="297473" y="573973"/>
                  <a:pt x="309348" y="581890"/>
                </a:cubicBezTo>
                <a:lnTo>
                  <a:pt x="356849" y="653142"/>
                </a:lnTo>
                <a:lnTo>
                  <a:pt x="380600" y="688768"/>
                </a:lnTo>
                <a:cubicBezTo>
                  <a:pt x="384558" y="700643"/>
                  <a:pt x="393857" y="711953"/>
                  <a:pt x="392475" y="724394"/>
                </a:cubicBezTo>
                <a:cubicBezTo>
                  <a:pt x="385919" y="783395"/>
                  <a:pt x="352716" y="819660"/>
                  <a:pt x="321223" y="866898"/>
                </a:cubicBezTo>
                <a:cubicBezTo>
                  <a:pt x="305389" y="890649"/>
                  <a:pt x="249971" y="914400"/>
                  <a:pt x="249971" y="914400"/>
                </a:cubicBezTo>
                <a:cubicBezTo>
                  <a:pt x="186639" y="1009398"/>
                  <a:pt x="269762" y="894609"/>
                  <a:pt x="190595" y="973776"/>
                </a:cubicBezTo>
                <a:cubicBezTo>
                  <a:pt x="180503" y="983868"/>
                  <a:pt x="174761" y="997527"/>
                  <a:pt x="166844" y="1009402"/>
                </a:cubicBezTo>
                <a:cubicBezTo>
                  <a:pt x="144331" y="1076942"/>
                  <a:pt x="137041" y="1083221"/>
                  <a:pt x="166844" y="1187532"/>
                </a:cubicBezTo>
                <a:cubicBezTo>
                  <a:pt x="170765" y="1201255"/>
                  <a:pt x="190595" y="1203366"/>
                  <a:pt x="202470" y="1211283"/>
                </a:cubicBezTo>
                <a:cubicBezTo>
                  <a:pt x="246014" y="1276599"/>
                  <a:pt x="202469" y="1221178"/>
                  <a:pt x="261847" y="1270659"/>
                </a:cubicBezTo>
                <a:cubicBezTo>
                  <a:pt x="321152" y="1320079"/>
                  <a:pt x="270489" y="1297290"/>
                  <a:pt x="333099" y="1318161"/>
                </a:cubicBezTo>
                <a:cubicBezTo>
                  <a:pt x="391133" y="1405211"/>
                  <a:pt x="389533" y="1368499"/>
                  <a:pt x="368725" y="1472540"/>
                </a:cubicBezTo>
                <a:cubicBezTo>
                  <a:pt x="366270" y="1484815"/>
                  <a:pt x="362928" y="1497224"/>
                  <a:pt x="356849" y="1508166"/>
                </a:cubicBezTo>
                <a:cubicBezTo>
                  <a:pt x="342986" y="1533119"/>
                  <a:pt x="309348" y="1579418"/>
                  <a:pt x="309348" y="1579418"/>
                </a:cubicBezTo>
                <a:cubicBezTo>
                  <a:pt x="289619" y="1658335"/>
                  <a:pt x="288628" y="1640135"/>
                  <a:pt x="309348" y="1757548"/>
                </a:cubicBezTo>
                <a:cubicBezTo>
                  <a:pt x="313699" y="1782202"/>
                  <a:pt x="325182" y="1805049"/>
                  <a:pt x="333099" y="1828800"/>
                </a:cubicBezTo>
                <a:cubicBezTo>
                  <a:pt x="347303" y="1871411"/>
                  <a:pt x="344974" y="1884707"/>
                  <a:pt x="344974" y="1923802"/>
                </a:cubicBezTo>
              </a:path>
            </a:pathLst>
          </a:custGeom>
          <a:noFill/>
          <a:ln w="31750" cap="flat" cmpd="sng" algn="ctr">
            <a:solidFill>
              <a:srgbClr val="FF0000"/>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8" name="Rectangle 37"/>
          <p:cNvSpPr>
            <a:spLocks noChangeArrowheads="1"/>
          </p:cNvSpPr>
          <p:nvPr/>
        </p:nvSpPr>
        <p:spPr bwMode="auto">
          <a:xfrm>
            <a:off x="7315942" y="5029200"/>
            <a:ext cx="1645178" cy="1422052"/>
          </a:xfrm>
          <a:prstGeom prst="rect">
            <a:avLst/>
          </a:prstGeom>
          <a:solidFill>
            <a:schemeClr val="bg1"/>
          </a:solidFill>
          <a:ln w="25400" algn="ctr">
            <a:solidFill>
              <a:srgbClr val="FF0000"/>
            </a:solidFill>
            <a:miter lim="800000"/>
            <a:headEnd/>
            <a:tailEnd/>
          </a:ln>
        </p:spPr>
        <p:txBody>
          <a:bodyPr wrap="none" anchor="ctr"/>
          <a:lstStyle/>
          <a:p>
            <a:pPr algn="ctr" eaLnBrk="1" hangingPunct="1"/>
            <a:r>
              <a:rPr lang="pl-PL" sz="1600" dirty="0">
                <a:solidFill>
                  <a:schemeClr val="tx2"/>
                </a:solidFill>
              </a:rPr>
              <a:t> </a:t>
            </a:r>
            <a:r>
              <a:rPr lang="en-US" sz="1600" dirty="0" smtClean="0">
                <a:solidFill>
                  <a:schemeClr val="tx2"/>
                </a:solidFill>
              </a:rPr>
              <a:t>are we able </a:t>
            </a:r>
          </a:p>
          <a:p>
            <a:pPr algn="ctr" eaLnBrk="1" hangingPunct="1"/>
            <a:r>
              <a:rPr lang="en-US" sz="1600" dirty="0" smtClean="0">
                <a:solidFill>
                  <a:schemeClr val="tx2"/>
                </a:solidFill>
              </a:rPr>
              <a:t>to be </a:t>
            </a:r>
          </a:p>
          <a:p>
            <a:pPr algn="ctr" eaLnBrk="1" hangingPunct="1"/>
            <a:r>
              <a:rPr lang="en-US" sz="1600" dirty="0" smtClean="0">
                <a:solidFill>
                  <a:schemeClr val="tx2"/>
                </a:solidFill>
              </a:rPr>
              <a:t>competitors on </a:t>
            </a:r>
            <a:br>
              <a:rPr lang="en-US" sz="1600" dirty="0" smtClean="0">
                <a:solidFill>
                  <a:schemeClr val="tx2"/>
                </a:solidFill>
              </a:rPr>
            </a:br>
            <a:r>
              <a:rPr lang="en-US" sz="1600" dirty="0" smtClean="0">
                <a:solidFill>
                  <a:schemeClr val="tx2"/>
                </a:solidFill>
              </a:rPr>
              <a:t>medical market?</a:t>
            </a:r>
          </a:p>
          <a:p>
            <a:pPr algn="ctr" eaLnBrk="1" hangingPunct="1"/>
            <a:r>
              <a:rPr lang="en-US" sz="1600" dirty="0" smtClean="0">
                <a:solidFill>
                  <a:schemeClr val="tx2"/>
                </a:solidFill>
              </a:rPr>
              <a:t>I doubt …</a:t>
            </a:r>
            <a:endParaRPr lang="en-US" sz="1600" dirty="0">
              <a:solidFill>
                <a:schemeClr val="tx2"/>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66</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6" name="TextBox 5"/>
          <p:cNvSpPr txBox="1"/>
          <p:nvPr/>
        </p:nvSpPr>
        <p:spPr>
          <a:xfrm>
            <a:off x="304800" y="304800"/>
            <a:ext cx="8686800" cy="2640723"/>
          </a:xfrm>
          <a:prstGeom prst="rect">
            <a:avLst/>
          </a:prstGeom>
          <a:noFill/>
        </p:spPr>
        <p:txBody>
          <a:bodyPr wrap="square" rtlCol="0">
            <a:spAutoFit/>
          </a:bodyPr>
          <a:lstStyle/>
          <a:p>
            <a:pPr algn="l"/>
            <a:r>
              <a:rPr lang="en-US" sz="1800" b="0" u="sng" dirty="0" smtClean="0">
                <a:solidFill>
                  <a:srgbClr val="00FF00"/>
                </a:solidFill>
              </a:rPr>
              <a:t>Common features available in 3D </a:t>
            </a:r>
            <a:r>
              <a:rPr lang="en-US" sz="1800" b="0" u="sng" dirty="0" err="1" smtClean="0">
                <a:solidFill>
                  <a:srgbClr val="00FF00"/>
                </a:solidFill>
              </a:rPr>
              <a:t>SiPMs</a:t>
            </a:r>
            <a:endParaRPr lang="en-US" sz="1800" b="0" u="sng" dirty="0">
              <a:solidFill>
                <a:srgbClr val="00FF00"/>
              </a:solidFill>
            </a:endParaRPr>
          </a:p>
          <a:p>
            <a:pPr marL="285750" indent="-285750" algn="l">
              <a:buFont typeface="Arial" pitchFamily="34" charset="0"/>
              <a:buChar char="•"/>
            </a:pPr>
            <a:r>
              <a:rPr lang="en-US" sz="1800" b="0" dirty="0" smtClean="0"/>
              <a:t>Possibility of </a:t>
            </a:r>
            <a:r>
              <a:rPr lang="en-US" sz="1800" b="0" dirty="0" smtClean="0">
                <a:solidFill>
                  <a:srgbClr val="FFFF00"/>
                </a:solidFill>
              </a:rPr>
              <a:t>thin entrance window or back illumination </a:t>
            </a:r>
            <a:r>
              <a:rPr lang="en-US" sz="1800" dirty="0" smtClean="0">
                <a:latin typeface="Wingdings"/>
              </a:rPr>
              <a:t>è</a:t>
            </a:r>
            <a:r>
              <a:rPr lang="en-US" sz="1800" b="0" dirty="0" smtClean="0"/>
              <a:t> UV sensitivity and FF</a:t>
            </a:r>
          </a:p>
          <a:p>
            <a:pPr marL="285750" indent="-285750" algn="l">
              <a:buFont typeface="Arial" pitchFamily="34" charset="0"/>
              <a:buChar char="•"/>
            </a:pPr>
            <a:r>
              <a:rPr lang="en-US" sz="1800" b="0" dirty="0" smtClean="0"/>
              <a:t>Digital response pixels </a:t>
            </a:r>
            <a:r>
              <a:rPr lang="en-US" sz="1800" dirty="0" smtClean="0">
                <a:latin typeface="Wingdings"/>
              </a:rPr>
              <a:t>è</a:t>
            </a:r>
            <a:r>
              <a:rPr lang="en-US" sz="1800" b="0" dirty="0" smtClean="0"/>
              <a:t> reliability and noise suppression</a:t>
            </a:r>
          </a:p>
          <a:p>
            <a:pPr marL="285750" indent="-285750" algn="l">
              <a:buFont typeface="Arial" pitchFamily="34" charset="0"/>
              <a:buChar char="•"/>
            </a:pPr>
            <a:r>
              <a:rPr lang="en-US" sz="1800" b="0" dirty="0" smtClean="0"/>
              <a:t>Practice teaches that </a:t>
            </a:r>
            <a:r>
              <a:rPr lang="en-US" sz="1800" b="0" dirty="0">
                <a:solidFill>
                  <a:srgbClr val="FFFF00"/>
                </a:solidFill>
              </a:rPr>
              <a:t>m</a:t>
            </a:r>
            <a:r>
              <a:rPr lang="en-US" sz="1800" b="0" dirty="0" smtClean="0">
                <a:solidFill>
                  <a:srgbClr val="FFFF00"/>
                </a:solidFill>
              </a:rPr>
              <a:t>ajority of the noise </a:t>
            </a:r>
            <a:r>
              <a:rPr lang="en-US" sz="1800" b="0" dirty="0" smtClean="0"/>
              <a:t>(</a:t>
            </a:r>
            <a:r>
              <a:rPr lang="en-US" sz="1800" b="0" dirty="0"/>
              <a:t>d</a:t>
            </a:r>
            <a:r>
              <a:rPr lang="en-US" sz="1800" b="0" dirty="0" smtClean="0"/>
              <a:t>ark current) </a:t>
            </a:r>
            <a:r>
              <a:rPr lang="en-US" sz="1800" b="0" dirty="0" smtClean="0">
                <a:solidFill>
                  <a:srgbClr val="FFFF00"/>
                </a:solidFill>
              </a:rPr>
              <a:t>comes from a small fraction of pixels</a:t>
            </a:r>
            <a:r>
              <a:rPr lang="en-US" sz="1800" b="0" dirty="0" smtClean="0"/>
              <a:t> </a:t>
            </a:r>
            <a:r>
              <a:rPr lang="en-US" sz="1800" dirty="0" smtClean="0">
                <a:latin typeface="Wingdings"/>
              </a:rPr>
              <a:t>è</a:t>
            </a:r>
            <a:r>
              <a:rPr lang="en-US" sz="1800" b="0" dirty="0" smtClean="0"/>
              <a:t> digital pixels would allow individual pixels to be turned off</a:t>
            </a:r>
          </a:p>
          <a:p>
            <a:pPr marL="285750" indent="-285750" algn="l">
              <a:buFont typeface="Arial" pitchFamily="34" charset="0"/>
              <a:buChar char="•"/>
            </a:pPr>
            <a:r>
              <a:rPr lang="en-US" sz="1800" b="0" dirty="0" smtClean="0"/>
              <a:t>Digital pixels </a:t>
            </a:r>
            <a:r>
              <a:rPr lang="en-US" sz="1800" dirty="0" smtClean="0">
                <a:latin typeface="Wingdings"/>
              </a:rPr>
              <a:t>è</a:t>
            </a:r>
            <a:r>
              <a:rPr lang="en-US" sz="1800" b="0" dirty="0" smtClean="0"/>
              <a:t> </a:t>
            </a:r>
            <a:r>
              <a:rPr lang="en-US" sz="1800" b="0" dirty="0" smtClean="0">
                <a:solidFill>
                  <a:srgbClr val="FFFF00"/>
                </a:solidFill>
              </a:rPr>
              <a:t>excellent timing </a:t>
            </a:r>
            <a:r>
              <a:rPr lang="en-US" sz="1800" b="0" i="1" dirty="0" smtClean="0"/>
              <a:t>(because C</a:t>
            </a:r>
            <a:r>
              <a:rPr lang="en-US" sz="1800" b="0" i="1" baseline="-25000" dirty="0" smtClean="0"/>
              <a:t>D</a:t>
            </a:r>
            <a:r>
              <a:rPr lang="en-US" sz="1800" b="0" i="1" dirty="0" smtClean="0"/>
              <a:t> is so small) </a:t>
            </a:r>
          </a:p>
          <a:p>
            <a:pPr marL="285750" indent="-285750" algn="l">
              <a:buFont typeface="Arial" pitchFamily="34" charset="0"/>
              <a:buChar char="•"/>
            </a:pPr>
            <a:r>
              <a:rPr lang="en-US" sz="1800" b="0" dirty="0" smtClean="0">
                <a:solidFill>
                  <a:srgbClr val="FFFF00"/>
                </a:solidFill>
              </a:rPr>
              <a:t>Active quenching </a:t>
            </a:r>
            <a:r>
              <a:rPr lang="en-US" sz="1800" dirty="0" smtClean="0">
                <a:latin typeface="Wingdings"/>
              </a:rPr>
              <a:t>è</a:t>
            </a:r>
            <a:r>
              <a:rPr lang="en-US" sz="1800" b="0" dirty="0" smtClean="0"/>
              <a:t> control of after-pulsing</a:t>
            </a:r>
          </a:p>
          <a:p>
            <a:pPr marL="285750" indent="-285750" algn="l">
              <a:buFont typeface="Arial" pitchFamily="34" charset="0"/>
              <a:buChar char="•"/>
            </a:pPr>
            <a:r>
              <a:rPr lang="en-US" sz="1800" b="0" dirty="0"/>
              <a:t>L</a:t>
            </a:r>
            <a:r>
              <a:rPr lang="en-US" sz="1800" b="0" dirty="0" smtClean="0"/>
              <a:t>ess excess noise, better dynamic range</a:t>
            </a:r>
          </a:p>
        </p:txBody>
      </p:sp>
      <p:sp>
        <p:nvSpPr>
          <p:cNvPr id="8" name="TextBox 7"/>
          <p:cNvSpPr txBox="1"/>
          <p:nvPr/>
        </p:nvSpPr>
        <p:spPr>
          <a:xfrm>
            <a:off x="304800" y="2889662"/>
            <a:ext cx="8686800" cy="3637919"/>
          </a:xfrm>
          <a:prstGeom prst="rect">
            <a:avLst/>
          </a:prstGeom>
          <a:noFill/>
        </p:spPr>
        <p:txBody>
          <a:bodyPr wrap="square" rtlCol="0">
            <a:spAutoFit/>
          </a:bodyPr>
          <a:lstStyle/>
          <a:p>
            <a:pPr algn="l"/>
            <a:r>
              <a:rPr lang="en-US" sz="1800" b="0" u="sng" dirty="0" smtClean="0">
                <a:solidFill>
                  <a:srgbClr val="00FF00"/>
                </a:solidFill>
              </a:rPr>
              <a:t>Conclusions:</a:t>
            </a:r>
            <a:endParaRPr lang="en-US" sz="1800" b="0" u="sng" dirty="0">
              <a:solidFill>
                <a:srgbClr val="00FF00"/>
              </a:solidFill>
            </a:endParaRPr>
          </a:p>
          <a:p>
            <a:pPr marL="285750" indent="-285750" algn="l">
              <a:buFont typeface="Arial" pitchFamily="34" charset="0"/>
              <a:buChar char="•"/>
            </a:pPr>
            <a:r>
              <a:rPr lang="en-US" sz="1800" b="0" dirty="0" smtClean="0"/>
              <a:t>ALL of the features above can be achieved with 3D </a:t>
            </a:r>
            <a:r>
              <a:rPr lang="en-US" sz="1800" b="0" dirty="0" err="1" smtClean="0"/>
              <a:t>SiPMs</a:t>
            </a:r>
            <a:endParaRPr lang="en-US" sz="1800" b="0" dirty="0" smtClean="0"/>
          </a:p>
          <a:p>
            <a:pPr marL="742950" lvl="1" indent="-285750" algn="l">
              <a:buFont typeface="Arial" pitchFamily="34" charset="0"/>
              <a:buChar char="•"/>
            </a:pPr>
            <a:r>
              <a:rPr lang="en-US" sz="1800" b="0" dirty="0" smtClean="0">
                <a:solidFill>
                  <a:srgbClr val="FFFF00"/>
                </a:solidFill>
              </a:rPr>
              <a:t>Back illuminated:</a:t>
            </a:r>
            <a:r>
              <a:rPr lang="en-US" sz="1800" b="0" dirty="0">
                <a:solidFill>
                  <a:srgbClr val="FFFF00"/>
                </a:solidFill>
              </a:rPr>
              <a:t> </a:t>
            </a:r>
            <a:r>
              <a:rPr lang="en-US" sz="1800" b="0" dirty="0" smtClean="0"/>
              <a:t>s</a:t>
            </a:r>
            <a:r>
              <a:rPr lang="en-US" sz="1800" b="0" dirty="0" smtClean="0"/>
              <a:t>implest 3D face-to-face bonding of sensors to readout IC</a:t>
            </a:r>
            <a:br>
              <a:rPr lang="en-US" sz="1800" b="0" dirty="0" smtClean="0"/>
            </a:br>
            <a:r>
              <a:rPr lang="en-US" sz="1800" b="0" dirty="0" smtClean="0"/>
              <a:t>but sacrificed timing and QE </a:t>
            </a:r>
            <a:r>
              <a:rPr lang="en-US" sz="1800" b="0" i="1" dirty="0" smtClean="0"/>
              <a:t>(thermal diffusion and recombination)</a:t>
            </a:r>
          </a:p>
          <a:p>
            <a:pPr marL="742950" lvl="1" indent="-285750" algn="l">
              <a:buFont typeface="Arial" pitchFamily="34" charset="0"/>
              <a:buChar char="•"/>
            </a:pPr>
            <a:r>
              <a:rPr lang="en-US" sz="1800" b="0" dirty="0" smtClean="0">
                <a:solidFill>
                  <a:srgbClr val="FFFF00"/>
                </a:solidFill>
              </a:rPr>
              <a:t>Front illuminated:</a:t>
            </a:r>
            <a:r>
              <a:rPr lang="en-US" sz="1800" b="0" dirty="0" smtClean="0"/>
              <a:t> more difficult back-to-face bonding</a:t>
            </a:r>
            <a:br>
              <a:rPr lang="en-US" sz="1800" b="0" dirty="0" smtClean="0"/>
            </a:br>
            <a:r>
              <a:rPr lang="en-US" sz="1800" b="0" dirty="0" smtClean="0"/>
              <a:t>photons get directly where avalanches are produces (need TSVs)</a:t>
            </a:r>
          </a:p>
          <a:p>
            <a:pPr marL="285750" indent="-285750" algn="l">
              <a:buFont typeface="Arial" pitchFamily="34" charset="0"/>
              <a:buChar char="•"/>
            </a:pPr>
            <a:r>
              <a:rPr lang="en-US" sz="1800" b="0" dirty="0" smtClean="0">
                <a:solidFill>
                  <a:srgbClr val="FFFF00"/>
                </a:solidFill>
              </a:rPr>
              <a:t>BENEFITS: active quenching, digital readout, pixel kill</a:t>
            </a:r>
          </a:p>
          <a:p>
            <a:pPr algn="l"/>
            <a:r>
              <a:rPr lang="en-US" sz="1800" b="0" u="sng" dirty="0" smtClean="0">
                <a:solidFill>
                  <a:srgbClr val="00FF00"/>
                </a:solidFill>
              </a:rPr>
              <a:t>3D </a:t>
            </a:r>
            <a:r>
              <a:rPr lang="en-US" sz="1800" b="0" u="sng" dirty="0" err="1" smtClean="0">
                <a:solidFill>
                  <a:srgbClr val="00FF00"/>
                </a:solidFill>
              </a:rPr>
              <a:t>SiPMs</a:t>
            </a:r>
            <a:r>
              <a:rPr lang="en-US" sz="1800" b="0" u="sng" dirty="0" smtClean="0">
                <a:solidFill>
                  <a:srgbClr val="00FF00"/>
                </a:solidFill>
              </a:rPr>
              <a:t> are an example of</a:t>
            </a:r>
          </a:p>
          <a:p>
            <a:pPr algn="l"/>
            <a:r>
              <a:rPr lang="en-US" sz="1800" b="0" dirty="0"/>
              <a:t> </a:t>
            </a:r>
            <a:r>
              <a:rPr lang="en-US" sz="1800" b="0" dirty="0" smtClean="0"/>
              <a:t>    </a:t>
            </a:r>
            <a:r>
              <a:rPr lang="en-US" b="0" dirty="0" smtClean="0">
                <a:solidFill>
                  <a:srgbClr val="FFFF00"/>
                </a:solidFill>
              </a:rPr>
              <a:t>A</a:t>
            </a:r>
            <a:r>
              <a:rPr lang="en-US" sz="1800" b="0" dirty="0" smtClean="0"/>
              <a:t>pplication </a:t>
            </a:r>
            <a:r>
              <a:rPr lang="en-US" b="0" dirty="0" smtClean="0">
                <a:solidFill>
                  <a:srgbClr val="FFFF00"/>
                </a:solidFill>
              </a:rPr>
              <a:t>S</a:t>
            </a:r>
            <a:r>
              <a:rPr lang="en-US" sz="1800" b="0" dirty="0" smtClean="0"/>
              <a:t>pecific </a:t>
            </a:r>
            <a:r>
              <a:rPr lang="en-US" b="0" dirty="0" smtClean="0">
                <a:solidFill>
                  <a:srgbClr val="FFFF00"/>
                </a:solidFill>
              </a:rPr>
              <a:t>I</a:t>
            </a:r>
            <a:r>
              <a:rPr lang="en-US" sz="1800" b="0" dirty="0" smtClean="0"/>
              <a:t>ntegrated </a:t>
            </a:r>
            <a:r>
              <a:rPr lang="en-US" b="0" dirty="0" smtClean="0">
                <a:solidFill>
                  <a:srgbClr val="FFFF00"/>
                </a:solidFill>
              </a:rPr>
              <a:t>C</a:t>
            </a:r>
            <a:r>
              <a:rPr lang="en-US" sz="1800" b="0" dirty="0" smtClean="0"/>
              <a:t>ircuit </a:t>
            </a:r>
            <a:r>
              <a:rPr lang="en-US" sz="1800" dirty="0" smtClean="0">
                <a:latin typeface="Wingdings"/>
              </a:rPr>
              <a:t>è </a:t>
            </a:r>
            <a:r>
              <a:rPr lang="en-US" sz="1800" b="0" dirty="0" smtClean="0"/>
              <a:t>pick SPECIFIC APPLICATION , but technology is broadly applicable</a:t>
            </a:r>
          </a:p>
          <a:p>
            <a:pPr marL="285750" indent="-285750" algn="l">
              <a:buFont typeface="Arial" pitchFamily="34" charset="0"/>
              <a:buChar char="•"/>
            </a:pPr>
            <a:r>
              <a:rPr lang="en-US" sz="1800" b="0" dirty="0" smtClean="0"/>
              <a:t>g-2 is ideal: real experiment, real need, real advantage for digital </a:t>
            </a:r>
            <a:r>
              <a:rPr lang="en-US" sz="1800" b="0" dirty="0" err="1" smtClean="0"/>
              <a:t>SiPMs</a:t>
            </a:r>
            <a:endParaRPr lang="en-US" sz="1800" b="0" dirty="0" smtClean="0"/>
          </a:p>
        </p:txBody>
      </p:sp>
    </p:spTree>
    <p:extLst>
      <p:ext uri="{BB962C8B-B14F-4D97-AF65-F5344CB8AC3E}">
        <p14:creationId xmlns:p14="http://schemas.microsoft.com/office/powerpoint/2010/main" val="21063701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67</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5" name="TextBox 4"/>
          <p:cNvSpPr txBox="1"/>
          <p:nvPr/>
        </p:nvSpPr>
        <p:spPr>
          <a:xfrm>
            <a:off x="304800" y="304800"/>
            <a:ext cx="8686800" cy="3748719"/>
          </a:xfrm>
          <a:prstGeom prst="rect">
            <a:avLst/>
          </a:prstGeom>
          <a:noFill/>
        </p:spPr>
        <p:txBody>
          <a:bodyPr wrap="square" rtlCol="0">
            <a:spAutoFit/>
          </a:bodyPr>
          <a:lstStyle/>
          <a:p>
            <a:pPr algn="l"/>
            <a:r>
              <a:rPr lang="en-US" sz="1800" b="0" u="sng" dirty="0">
                <a:solidFill>
                  <a:srgbClr val="00FF00"/>
                </a:solidFill>
              </a:rPr>
              <a:t>g</a:t>
            </a:r>
            <a:r>
              <a:rPr lang="en-US" sz="1800" b="0" u="sng" dirty="0" smtClean="0">
                <a:solidFill>
                  <a:srgbClr val="00FF00"/>
                </a:solidFill>
              </a:rPr>
              <a:t>-2 calorimeter</a:t>
            </a:r>
            <a:endParaRPr lang="en-US" sz="1800" b="0" u="sng" dirty="0">
              <a:solidFill>
                <a:srgbClr val="00FF00"/>
              </a:solidFill>
            </a:endParaRPr>
          </a:p>
          <a:p>
            <a:pPr marL="285750" indent="-285750" algn="l">
              <a:buFont typeface="Arial" pitchFamily="34" charset="0"/>
              <a:buChar char="•"/>
            </a:pPr>
            <a:r>
              <a:rPr lang="en-US" sz="1800" b="0" dirty="0" smtClean="0">
                <a:solidFill>
                  <a:srgbClr val="FFFF00"/>
                </a:solidFill>
              </a:rPr>
              <a:t>Fast  - able to resolve showers a couple of ns apart</a:t>
            </a:r>
          </a:p>
          <a:p>
            <a:pPr marL="742950" lvl="1" indent="-285750" algn="l">
              <a:buFont typeface="Arial" pitchFamily="34" charset="0"/>
              <a:buChar char="•"/>
            </a:pPr>
            <a:r>
              <a:rPr lang="en-US" sz="1600" b="0" dirty="0" smtClean="0"/>
              <a:t>Use </a:t>
            </a:r>
            <a:r>
              <a:rPr lang="en-US" sz="1600" b="0" dirty="0" err="1" smtClean="0"/>
              <a:t>Čerenkov</a:t>
            </a:r>
            <a:r>
              <a:rPr lang="en-US" sz="1600" b="0" dirty="0" smtClean="0"/>
              <a:t> radiator such as PbF</a:t>
            </a:r>
            <a:r>
              <a:rPr lang="en-US" sz="1600" b="0" baseline="-25000" dirty="0" smtClean="0"/>
              <a:t>2</a:t>
            </a:r>
          </a:p>
          <a:p>
            <a:pPr marL="742950" lvl="1" indent="-285750" algn="l">
              <a:buFont typeface="Arial" pitchFamily="34" charset="0"/>
              <a:buChar char="•"/>
            </a:pPr>
            <a:r>
              <a:rPr lang="en-US" sz="1600" b="0" dirty="0" smtClean="0"/>
              <a:t>Use some segmentation to reduce overlap probability</a:t>
            </a:r>
          </a:p>
          <a:p>
            <a:pPr marL="742950" lvl="1" indent="-285750" algn="l">
              <a:buFont typeface="Arial" pitchFamily="34" charset="0"/>
              <a:buChar char="•"/>
            </a:pPr>
            <a:r>
              <a:rPr lang="en-US" sz="1600" b="0" dirty="0" smtClean="0"/>
              <a:t>Use digital </a:t>
            </a:r>
            <a:r>
              <a:rPr lang="en-US" sz="1600" b="0" dirty="0" err="1" smtClean="0"/>
              <a:t>SiPM</a:t>
            </a:r>
            <a:r>
              <a:rPr lang="en-US" sz="1600" b="0" dirty="0" smtClean="0"/>
              <a:t> to achieve excellent timing</a:t>
            </a:r>
          </a:p>
          <a:p>
            <a:pPr marL="285750" indent="-285750" algn="l">
              <a:buFont typeface="Arial" pitchFamily="34" charset="0"/>
              <a:buChar char="•"/>
            </a:pPr>
            <a:r>
              <a:rPr lang="en-US" sz="1800" b="0" dirty="0" smtClean="0">
                <a:solidFill>
                  <a:srgbClr val="FFFF00"/>
                </a:solidFill>
              </a:rPr>
              <a:t>Very stable over the length of the spill (few 100 </a:t>
            </a:r>
            <a:r>
              <a:rPr lang="en-US" sz="1800" b="0" dirty="0" err="1" smtClean="0">
                <a:solidFill>
                  <a:srgbClr val="FFFF00"/>
                </a:solidFill>
                <a:latin typeface="Symbol" pitchFamily="18" charset="2"/>
              </a:rPr>
              <a:t>m</a:t>
            </a:r>
            <a:r>
              <a:rPr lang="en-US" sz="1800" b="0" dirty="0" err="1" smtClean="0">
                <a:solidFill>
                  <a:srgbClr val="FFFF00"/>
                </a:solidFill>
              </a:rPr>
              <a:t>s</a:t>
            </a:r>
            <a:r>
              <a:rPr lang="en-US" sz="1800" b="0" dirty="0" smtClean="0">
                <a:solidFill>
                  <a:srgbClr val="FFFF00"/>
                </a:solidFill>
              </a:rPr>
              <a:t>)</a:t>
            </a:r>
          </a:p>
          <a:p>
            <a:pPr marL="742950" lvl="1" indent="-285750" algn="l">
              <a:buFont typeface="Arial" pitchFamily="34" charset="0"/>
              <a:buChar char="•"/>
            </a:pPr>
            <a:r>
              <a:rPr lang="en-US" sz="1600" b="0" dirty="0" smtClean="0"/>
              <a:t>Use digital readout of number of photons</a:t>
            </a:r>
          </a:p>
          <a:p>
            <a:pPr marL="742950" lvl="1" indent="-285750" algn="l">
              <a:buFont typeface="Arial" pitchFamily="34" charset="0"/>
              <a:buChar char="•"/>
            </a:pPr>
            <a:r>
              <a:rPr lang="en-US" sz="1600" b="0" dirty="0" smtClean="0"/>
              <a:t>Use active quenching to remove live time uncertainty</a:t>
            </a:r>
          </a:p>
          <a:p>
            <a:pPr marL="285750" indent="-285750" algn="l">
              <a:buFont typeface="Arial" pitchFamily="34" charset="0"/>
              <a:buChar char="•"/>
            </a:pPr>
            <a:r>
              <a:rPr lang="en-US" sz="1800" b="0" dirty="0" smtClean="0">
                <a:solidFill>
                  <a:srgbClr val="FFFF00"/>
                </a:solidFill>
              </a:rPr>
              <a:t>Relatively good energy resolution (15%)</a:t>
            </a:r>
          </a:p>
          <a:p>
            <a:pPr marL="742950" lvl="1" indent="-285750" algn="l">
              <a:buFont typeface="Arial" pitchFamily="34" charset="0"/>
              <a:buChar char="•"/>
            </a:pPr>
            <a:r>
              <a:rPr lang="en-US" sz="1600" b="0" dirty="0" smtClean="0"/>
              <a:t>UV sensitivity and </a:t>
            </a:r>
            <a:r>
              <a:rPr lang="en-US" sz="1600" b="0" dirty="0"/>
              <a:t>h</a:t>
            </a:r>
            <a:r>
              <a:rPr lang="en-US" sz="1600" b="0" dirty="0" smtClean="0"/>
              <a:t>igh FF</a:t>
            </a:r>
          </a:p>
          <a:p>
            <a:pPr marL="285750" indent="-285750" algn="l">
              <a:buFont typeface="Arial" pitchFamily="34" charset="0"/>
              <a:buChar char="•"/>
            </a:pPr>
            <a:r>
              <a:rPr lang="en-US" sz="1800" b="0" dirty="0" smtClean="0"/>
              <a:t>be insensitive to B fields and low power </a:t>
            </a:r>
            <a:br>
              <a:rPr lang="en-US" sz="1800" b="0" dirty="0" smtClean="0"/>
            </a:br>
            <a:r>
              <a:rPr lang="en-US" sz="1800" b="0" dirty="0" smtClean="0"/>
              <a:t>at very high speed (not disturb B field)</a:t>
            </a:r>
          </a:p>
        </p:txBody>
      </p:sp>
      <p:sp>
        <p:nvSpPr>
          <p:cNvPr id="6" name="Rectangle 5"/>
          <p:cNvSpPr>
            <a:spLocks noChangeArrowheads="1"/>
          </p:cNvSpPr>
          <p:nvPr/>
        </p:nvSpPr>
        <p:spPr bwMode="auto">
          <a:xfrm>
            <a:off x="1066800" y="4188316"/>
            <a:ext cx="3733800" cy="386225"/>
          </a:xfrm>
          <a:prstGeom prst="rect">
            <a:avLst/>
          </a:prstGeom>
          <a:solidFill>
            <a:schemeClr val="bg1"/>
          </a:solidFill>
          <a:ln w="25400" algn="ctr">
            <a:solidFill>
              <a:srgbClr val="FF0000"/>
            </a:solidFill>
            <a:miter lim="800000"/>
            <a:headEnd/>
            <a:tailEnd/>
          </a:ln>
        </p:spPr>
        <p:txBody>
          <a:bodyPr wrap="none" anchor="ctr"/>
          <a:lstStyle/>
          <a:p>
            <a:pPr algn="l" eaLnBrk="1" hangingPunct="1"/>
            <a:r>
              <a:rPr lang="pl-PL" sz="1800" dirty="0">
                <a:solidFill>
                  <a:schemeClr val="tx2"/>
                </a:solidFill>
              </a:rPr>
              <a:t> </a:t>
            </a:r>
            <a:r>
              <a:rPr lang="en-US" sz="1800" dirty="0" smtClean="0">
                <a:solidFill>
                  <a:schemeClr val="tx2"/>
                </a:solidFill>
              </a:rPr>
              <a:t>3D </a:t>
            </a:r>
            <a:r>
              <a:rPr lang="en-US" sz="1800" dirty="0" err="1">
                <a:solidFill>
                  <a:schemeClr val="tx2"/>
                </a:solidFill>
              </a:rPr>
              <a:t>SiPMs</a:t>
            </a:r>
            <a:r>
              <a:rPr lang="en-US" sz="1800" dirty="0">
                <a:solidFill>
                  <a:schemeClr val="tx2"/>
                </a:solidFill>
              </a:rPr>
              <a:t> are a PERFECT for g-2 </a:t>
            </a:r>
          </a:p>
        </p:txBody>
      </p:sp>
      <p:sp>
        <p:nvSpPr>
          <p:cNvPr id="7" name="Rectangle 5"/>
          <p:cNvSpPr>
            <a:spLocks noChangeArrowheads="1"/>
          </p:cNvSpPr>
          <p:nvPr/>
        </p:nvSpPr>
        <p:spPr bwMode="auto">
          <a:xfrm>
            <a:off x="666750" y="4986338"/>
            <a:ext cx="3143250" cy="1500187"/>
          </a:xfrm>
          <a:prstGeom prst="rect">
            <a:avLst/>
          </a:prstGeom>
          <a:solidFill>
            <a:srgbClr val="003399">
              <a:alpha val="40000"/>
            </a:srgb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defRPr/>
            </a:pPr>
            <a:r>
              <a:rPr lang="en-US" sz="1800" dirty="0" err="1" smtClean="0">
                <a:solidFill>
                  <a:schemeClr val="tx1"/>
                </a:solidFill>
                <a:latin typeface="Arial" pitchFamily="34" charset="0"/>
              </a:rPr>
              <a:t>Fermilab</a:t>
            </a:r>
            <a:r>
              <a:rPr lang="en-US" sz="1800" dirty="0" smtClean="0">
                <a:solidFill>
                  <a:schemeClr val="tx1"/>
                </a:solidFill>
                <a:latin typeface="Arial" pitchFamily="34" charset="0"/>
              </a:rPr>
              <a:t> approach</a:t>
            </a:r>
          </a:p>
          <a:p>
            <a:pPr eaLnBrk="1" hangingPunct="1">
              <a:defRPr/>
            </a:pPr>
            <a:r>
              <a:rPr lang="en-US" sz="1800" dirty="0" smtClean="0">
                <a:solidFill>
                  <a:schemeClr val="tx1"/>
                </a:solidFill>
                <a:latin typeface="Arial" pitchFamily="34" charset="0"/>
              </a:rPr>
              <a:t>Back-to-Face bonding </a:t>
            </a:r>
            <a:br>
              <a:rPr lang="en-US" sz="1800" dirty="0" smtClean="0">
                <a:solidFill>
                  <a:schemeClr val="tx1"/>
                </a:solidFill>
                <a:latin typeface="Arial" pitchFamily="34" charset="0"/>
              </a:rPr>
            </a:br>
            <a:r>
              <a:rPr lang="en-US" sz="1800" dirty="0" smtClean="0">
                <a:solidFill>
                  <a:schemeClr val="tx1"/>
                </a:solidFill>
                <a:latin typeface="Arial" pitchFamily="34" charset="0"/>
              </a:rPr>
              <a:t>with TSVs</a:t>
            </a:r>
            <a:endParaRPr lang="en-US" sz="1800" dirty="0">
              <a:solidFill>
                <a:schemeClr val="tx1"/>
              </a:solidFill>
              <a:latin typeface="Arial" pitchFamily="34" charset="0"/>
            </a:endParaRPr>
          </a:p>
        </p:txBody>
      </p:sp>
      <p:cxnSp>
        <p:nvCxnSpPr>
          <p:cNvPr id="8" name="Straight Arrow Connector 12"/>
          <p:cNvCxnSpPr>
            <a:cxnSpLocks noChangeShapeType="1"/>
          </p:cNvCxnSpPr>
          <p:nvPr/>
        </p:nvCxnSpPr>
        <p:spPr bwMode="auto">
          <a:xfrm flipH="1">
            <a:off x="2514600" y="4574541"/>
            <a:ext cx="228600" cy="411797"/>
          </a:xfrm>
          <a:prstGeom prst="straightConnector1">
            <a:avLst/>
          </a:prstGeom>
          <a:noFill/>
          <a:ln w="31750" algn="ctr">
            <a:solidFill>
              <a:srgbClr val="FF0000"/>
            </a:solidFill>
            <a:round/>
            <a:headEnd type="none" w="sm" len="sm"/>
            <a:tailEnd type="arrow" w="med" len="med"/>
          </a:ln>
        </p:spPr>
      </p:cxnSp>
      <p:sp>
        <p:nvSpPr>
          <p:cNvPr id="12" name="Rectangle 5"/>
          <p:cNvSpPr>
            <a:spLocks noChangeArrowheads="1"/>
          </p:cNvSpPr>
          <p:nvPr/>
        </p:nvSpPr>
        <p:spPr bwMode="auto">
          <a:xfrm>
            <a:off x="4648199" y="4947434"/>
            <a:ext cx="4027687" cy="1500187"/>
          </a:xfrm>
          <a:prstGeom prst="rect">
            <a:avLst/>
          </a:prstGeom>
          <a:solidFill>
            <a:srgbClr val="003399">
              <a:alpha val="40000"/>
            </a:srgb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l" eaLnBrk="1" hangingPunct="1">
              <a:defRPr/>
            </a:pPr>
            <a:r>
              <a:rPr lang="en-US" sz="1800" dirty="0" err="1" smtClean="0">
                <a:solidFill>
                  <a:schemeClr val="tx1"/>
                </a:solidFill>
                <a:latin typeface="Arial" pitchFamily="34" charset="0"/>
              </a:rPr>
              <a:t>VoXtel</a:t>
            </a:r>
            <a:r>
              <a:rPr lang="en-US" sz="1800" dirty="0" smtClean="0">
                <a:solidFill>
                  <a:schemeClr val="tx1"/>
                </a:solidFill>
                <a:latin typeface="Arial" pitchFamily="34" charset="0"/>
              </a:rPr>
              <a:t> approach </a:t>
            </a:r>
          </a:p>
          <a:p>
            <a:pPr algn="l" eaLnBrk="1" hangingPunct="1">
              <a:defRPr/>
            </a:pPr>
            <a:r>
              <a:rPr lang="en-US" sz="1800" dirty="0" smtClean="0">
                <a:solidFill>
                  <a:schemeClr val="tx1"/>
                </a:solidFill>
                <a:latin typeface="Arial" pitchFamily="34" charset="0"/>
              </a:rPr>
              <a:t>Face-to-Face bonding </a:t>
            </a:r>
          </a:p>
          <a:p>
            <a:pPr algn="l" eaLnBrk="1" hangingPunct="1">
              <a:defRPr/>
            </a:pPr>
            <a:r>
              <a:rPr lang="en-US" sz="1800" dirty="0" smtClean="0">
                <a:solidFill>
                  <a:schemeClr val="tx1"/>
                </a:solidFill>
                <a:latin typeface="Arial" pitchFamily="34" charset="0"/>
              </a:rPr>
              <a:t>with SOI material</a:t>
            </a:r>
            <a:br>
              <a:rPr lang="en-US" sz="1800" dirty="0" smtClean="0">
                <a:solidFill>
                  <a:schemeClr val="tx1"/>
                </a:solidFill>
                <a:latin typeface="Arial" pitchFamily="34" charset="0"/>
              </a:rPr>
            </a:br>
            <a:r>
              <a:rPr lang="en-US" sz="1800" b="0" i="1" dirty="0" smtClean="0">
                <a:solidFill>
                  <a:schemeClr val="tx1"/>
                </a:solidFill>
                <a:latin typeface="Arial" pitchFamily="34" charset="0"/>
              </a:rPr>
              <a:t>(</a:t>
            </a:r>
            <a:r>
              <a:rPr lang="en-US" sz="1800" b="0" i="1" dirty="0" err="1" smtClean="0">
                <a:solidFill>
                  <a:schemeClr val="tx1"/>
                </a:solidFill>
                <a:latin typeface="Arial" pitchFamily="34" charset="0"/>
              </a:rPr>
              <a:t>Fermilab</a:t>
            </a:r>
            <a:r>
              <a:rPr lang="en-US" sz="1800" b="0" i="1" dirty="0" smtClean="0">
                <a:solidFill>
                  <a:schemeClr val="tx1"/>
                </a:solidFill>
                <a:latin typeface="Arial" pitchFamily="34" charset="0"/>
              </a:rPr>
              <a:t> is in collaboration</a:t>
            </a:r>
          </a:p>
          <a:p>
            <a:pPr algn="l" eaLnBrk="1" hangingPunct="1">
              <a:defRPr/>
            </a:pPr>
            <a:r>
              <a:rPr lang="en-US" sz="1800" b="0" i="1" dirty="0">
                <a:solidFill>
                  <a:schemeClr val="tx1"/>
                </a:solidFill>
                <a:latin typeface="Arial" pitchFamily="34" charset="0"/>
              </a:rPr>
              <a:t>t</a:t>
            </a:r>
            <a:r>
              <a:rPr lang="en-US" sz="1800" b="0" i="1" dirty="0" smtClean="0">
                <a:solidFill>
                  <a:schemeClr val="tx1"/>
                </a:solidFill>
                <a:latin typeface="Arial" pitchFamily="34" charset="0"/>
              </a:rPr>
              <a:t>hrough SBIR no work for ASIC group</a:t>
            </a:r>
            <a:r>
              <a:rPr lang="en-US" sz="1800" b="0" dirty="0" smtClean="0">
                <a:solidFill>
                  <a:schemeClr val="tx1"/>
                </a:solidFill>
                <a:latin typeface="Arial" pitchFamily="34" charset="0"/>
              </a:rPr>
              <a:t>)</a:t>
            </a:r>
            <a:endParaRPr lang="en-US" sz="1800" b="0" dirty="0">
              <a:solidFill>
                <a:schemeClr val="tx1"/>
              </a:solidFill>
              <a:latin typeface="Arial" pitchFamily="34" charset="0"/>
            </a:endParaRPr>
          </a:p>
        </p:txBody>
      </p:sp>
      <p:cxnSp>
        <p:nvCxnSpPr>
          <p:cNvPr id="13" name="Straight Arrow Connector 12"/>
          <p:cNvCxnSpPr>
            <a:cxnSpLocks noChangeShapeType="1"/>
            <a:stCxn id="6" idx="2"/>
          </p:cNvCxnSpPr>
          <p:nvPr/>
        </p:nvCxnSpPr>
        <p:spPr bwMode="auto">
          <a:xfrm>
            <a:off x="2933700" y="4574541"/>
            <a:ext cx="1638300" cy="683259"/>
          </a:xfrm>
          <a:prstGeom prst="straightConnector1">
            <a:avLst/>
          </a:prstGeom>
          <a:noFill/>
          <a:ln w="31750" algn="ctr">
            <a:solidFill>
              <a:srgbClr val="FF0000"/>
            </a:solidFill>
            <a:round/>
            <a:headEnd type="none" w="sm" len="sm"/>
            <a:tailEnd type="arrow" w="med" len="med"/>
          </a:ln>
        </p:spPr>
      </p:cxn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52400"/>
            <a:ext cx="2829296" cy="469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Freeform 19"/>
          <p:cNvSpPr/>
          <p:nvPr/>
        </p:nvSpPr>
        <p:spPr bwMode="auto">
          <a:xfrm>
            <a:off x="8360229" y="2778826"/>
            <a:ext cx="631317" cy="2802577"/>
          </a:xfrm>
          <a:custGeom>
            <a:avLst/>
            <a:gdLst>
              <a:gd name="connsiteX0" fmla="*/ 0 w 631317"/>
              <a:gd name="connsiteY0" fmla="*/ 2802577 h 2802577"/>
              <a:gd name="connsiteX1" fmla="*/ 95002 w 631317"/>
              <a:gd name="connsiteY1" fmla="*/ 2778826 h 2802577"/>
              <a:gd name="connsiteX2" fmla="*/ 166254 w 631317"/>
              <a:gd name="connsiteY2" fmla="*/ 2707574 h 2802577"/>
              <a:gd name="connsiteX3" fmla="*/ 237506 w 631317"/>
              <a:gd name="connsiteY3" fmla="*/ 2636322 h 2802577"/>
              <a:gd name="connsiteX4" fmla="*/ 261257 w 631317"/>
              <a:gd name="connsiteY4" fmla="*/ 2600696 h 2802577"/>
              <a:gd name="connsiteX5" fmla="*/ 368135 w 631317"/>
              <a:gd name="connsiteY5" fmla="*/ 2493818 h 2802577"/>
              <a:gd name="connsiteX6" fmla="*/ 391885 w 631317"/>
              <a:gd name="connsiteY6" fmla="*/ 2458192 h 2802577"/>
              <a:gd name="connsiteX7" fmla="*/ 463137 w 631317"/>
              <a:gd name="connsiteY7" fmla="*/ 2375065 h 2802577"/>
              <a:gd name="connsiteX8" fmla="*/ 486888 w 631317"/>
              <a:gd name="connsiteY8" fmla="*/ 2339439 h 2802577"/>
              <a:gd name="connsiteX9" fmla="*/ 534389 w 631317"/>
              <a:gd name="connsiteY9" fmla="*/ 2244436 h 2802577"/>
              <a:gd name="connsiteX10" fmla="*/ 558140 w 631317"/>
              <a:gd name="connsiteY10" fmla="*/ 2208810 h 2802577"/>
              <a:gd name="connsiteX11" fmla="*/ 593766 w 631317"/>
              <a:gd name="connsiteY11" fmla="*/ 2101932 h 2802577"/>
              <a:gd name="connsiteX12" fmla="*/ 617516 w 631317"/>
              <a:gd name="connsiteY12" fmla="*/ 1983179 h 2802577"/>
              <a:gd name="connsiteX13" fmla="*/ 629392 w 631317"/>
              <a:gd name="connsiteY13" fmla="*/ 1425039 h 2802577"/>
              <a:gd name="connsiteX14" fmla="*/ 605641 w 631317"/>
              <a:gd name="connsiteY14" fmla="*/ 795647 h 2802577"/>
              <a:gd name="connsiteX15" fmla="*/ 593766 w 631317"/>
              <a:gd name="connsiteY15" fmla="*/ 760021 h 2802577"/>
              <a:gd name="connsiteX16" fmla="*/ 581890 w 631317"/>
              <a:gd name="connsiteY16" fmla="*/ 712519 h 2802577"/>
              <a:gd name="connsiteX17" fmla="*/ 558140 w 631317"/>
              <a:gd name="connsiteY17" fmla="*/ 676893 h 2802577"/>
              <a:gd name="connsiteX18" fmla="*/ 522514 w 631317"/>
              <a:gd name="connsiteY18" fmla="*/ 605642 h 2802577"/>
              <a:gd name="connsiteX19" fmla="*/ 498763 w 631317"/>
              <a:gd name="connsiteY19" fmla="*/ 534390 h 2802577"/>
              <a:gd name="connsiteX20" fmla="*/ 486888 w 631317"/>
              <a:gd name="connsiteY20" fmla="*/ 498764 h 2802577"/>
              <a:gd name="connsiteX21" fmla="*/ 451262 w 631317"/>
              <a:gd name="connsiteY21" fmla="*/ 415636 h 2802577"/>
              <a:gd name="connsiteX22" fmla="*/ 427511 w 631317"/>
              <a:gd name="connsiteY22" fmla="*/ 368135 h 2802577"/>
              <a:gd name="connsiteX23" fmla="*/ 380010 w 631317"/>
              <a:gd name="connsiteY23" fmla="*/ 261257 h 2802577"/>
              <a:gd name="connsiteX24" fmla="*/ 356259 w 631317"/>
              <a:gd name="connsiteY24" fmla="*/ 118753 h 2802577"/>
              <a:gd name="connsiteX25" fmla="*/ 332509 w 631317"/>
              <a:gd name="connsiteY25" fmla="*/ 23751 h 2802577"/>
              <a:gd name="connsiteX26" fmla="*/ 320633 w 631317"/>
              <a:gd name="connsiteY26" fmla="*/ 0 h 280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317" h="2802577">
                <a:moveTo>
                  <a:pt x="0" y="2802577"/>
                </a:moveTo>
                <a:cubicBezTo>
                  <a:pt x="3709" y="2801835"/>
                  <a:pt x="82364" y="2788656"/>
                  <a:pt x="95002" y="2778826"/>
                </a:cubicBezTo>
                <a:cubicBezTo>
                  <a:pt x="121515" y="2758205"/>
                  <a:pt x="142503" y="2731325"/>
                  <a:pt x="166254" y="2707574"/>
                </a:cubicBezTo>
                <a:lnTo>
                  <a:pt x="237506" y="2636322"/>
                </a:lnTo>
                <a:cubicBezTo>
                  <a:pt x="247598" y="2626230"/>
                  <a:pt x="251775" y="2611363"/>
                  <a:pt x="261257" y="2600696"/>
                </a:cubicBezTo>
                <a:lnTo>
                  <a:pt x="368135" y="2493818"/>
                </a:lnTo>
                <a:cubicBezTo>
                  <a:pt x="378227" y="2483726"/>
                  <a:pt x="382748" y="2469156"/>
                  <a:pt x="391885" y="2458192"/>
                </a:cubicBezTo>
                <a:cubicBezTo>
                  <a:pt x="478210" y="2354601"/>
                  <a:pt x="374179" y="2499605"/>
                  <a:pt x="463137" y="2375065"/>
                </a:cubicBezTo>
                <a:cubicBezTo>
                  <a:pt x="471433" y="2363451"/>
                  <a:pt x="480054" y="2351969"/>
                  <a:pt x="486888" y="2339439"/>
                </a:cubicBezTo>
                <a:cubicBezTo>
                  <a:pt x="503842" y="2308357"/>
                  <a:pt x="514749" y="2273895"/>
                  <a:pt x="534389" y="2244436"/>
                </a:cubicBezTo>
                <a:cubicBezTo>
                  <a:pt x="542306" y="2232561"/>
                  <a:pt x="551757" y="2221576"/>
                  <a:pt x="558140" y="2208810"/>
                </a:cubicBezTo>
                <a:cubicBezTo>
                  <a:pt x="576794" y="2171502"/>
                  <a:pt x="585263" y="2141615"/>
                  <a:pt x="593766" y="2101932"/>
                </a:cubicBezTo>
                <a:cubicBezTo>
                  <a:pt x="602224" y="2062460"/>
                  <a:pt x="617516" y="1983179"/>
                  <a:pt x="617516" y="1983179"/>
                </a:cubicBezTo>
                <a:cubicBezTo>
                  <a:pt x="621475" y="1797132"/>
                  <a:pt x="629392" y="1611128"/>
                  <a:pt x="629392" y="1425039"/>
                </a:cubicBezTo>
                <a:cubicBezTo>
                  <a:pt x="629392" y="1402958"/>
                  <a:pt x="641354" y="974217"/>
                  <a:pt x="605641" y="795647"/>
                </a:cubicBezTo>
                <a:cubicBezTo>
                  <a:pt x="603186" y="783372"/>
                  <a:pt x="597205" y="772057"/>
                  <a:pt x="593766" y="760021"/>
                </a:cubicBezTo>
                <a:cubicBezTo>
                  <a:pt x="589282" y="744328"/>
                  <a:pt x="588319" y="727521"/>
                  <a:pt x="581890" y="712519"/>
                </a:cubicBezTo>
                <a:cubicBezTo>
                  <a:pt x="576268" y="699401"/>
                  <a:pt x="564523" y="689659"/>
                  <a:pt x="558140" y="676893"/>
                </a:cubicBezTo>
                <a:cubicBezTo>
                  <a:pt x="508979" y="578570"/>
                  <a:pt x="590576" y="707734"/>
                  <a:pt x="522514" y="605642"/>
                </a:cubicBezTo>
                <a:lnTo>
                  <a:pt x="498763" y="534390"/>
                </a:lnTo>
                <a:cubicBezTo>
                  <a:pt x="494805" y="522515"/>
                  <a:pt x="492486" y="509960"/>
                  <a:pt x="486888" y="498764"/>
                </a:cubicBezTo>
                <a:cubicBezTo>
                  <a:pt x="408109" y="341205"/>
                  <a:pt x="503687" y="537960"/>
                  <a:pt x="451262" y="415636"/>
                </a:cubicBezTo>
                <a:cubicBezTo>
                  <a:pt x="444289" y="399365"/>
                  <a:pt x="434086" y="384572"/>
                  <a:pt x="427511" y="368135"/>
                </a:cubicBezTo>
                <a:cubicBezTo>
                  <a:pt x="385115" y="262143"/>
                  <a:pt x="425705" y="329799"/>
                  <a:pt x="380010" y="261257"/>
                </a:cubicBezTo>
                <a:lnTo>
                  <a:pt x="356259" y="118753"/>
                </a:lnTo>
                <a:cubicBezTo>
                  <a:pt x="350229" y="82575"/>
                  <a:pt x="345619" y="56526"/>
                  <a:pt x="332509" y="23751"/>
                </a:cubicBezTo>
                <a:cubicBezTo>
                  <a:pt x="329222" y="15533"/>
                  <a:pt x="324592" y="7917"/>
                  <a:pt x="320633" y="0"/>
                </a:cubicBezTo>
              </a:path>
            </a:pathLst>
          </a:custGeom>
          <a:noFill/>
          <a:ln w="31750" cap="flat" cmpd="sng" algn="ctr">
            <a:solidFill>
              <a:srgbClr val="FF0000"/>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9547671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68</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6" name="Title 3"/>
          <p:cNvSpPr>
            <a:spLocks/>
          </p:cNvSpPr>
          <p:nvPr/>
        </p:nvSpPr>
        <p:spPr bwMode="auto">
          <a:xfrm>
            <a:off x="228600" y="381000"/>
            <a:ext cx="8591550" cy="4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err="1" smtClean="0">
                <a:solidFill>
                  <a:srgbClr val="00FF00"/>
                </a:solidFill>
              </a:rPr>
              <a:t>Fermilab</a:t>
            </a:r>
            <a:r>
              <a:rPr lang="en-US" dirty="0" smtClean="0">
                <a:solidFill>
                  <a:srgbClr val="00FF00"/>
                </a:solidFill>
              </a:rPr>
              <a:t> approach: Back-to-face bonding</a:t>
            </a:r>
            <a:endParaRPr lang="en-US" dirty="0">
              <a:solidFill>
                <a:srgbClr val="FFFF00"/>
              </a:solidFill>
            </a:endParaRPr>
          </a:p>
        </p:txBody>
      </p:sp>
      <p:sp>
        <p:nvSpPr>
          <p:cNvPr id="7" name="TextBox 6"/>
          <p:cNvSpPr txBox="1"/>
          <p:nvPr/>
        </p:nvSpPr>
        <p:spPr>
          <a:xfrm>
            <a:off x="304800" y="838200"/>
            <a:ext cx="8686800" cy="1698927"/>
          </a:xfrm>
          <a:prstGeom prst="rect">
            <a:avLst/>
          </a:prstGeom>
          <a:noFill/>
        </p:spPr>
        <p:txBody>
          <a:bodyPr wrap="square" rtlCol="0">
            <a:spAutoFit/>
          </a:bodyPr>
          <a:lstStyle/>
          <a:p>
            <a:pPr algn="l"/>
            <a:r>
              <a:rPr lang="en-US" sz="1800" b="0" u="sng" dirty="0" smtClean="0">
                <a:solidFill>
                  <a:srgbClr val="00FF00"/>
                </a:solidFill>
              </a:rPr>
              <a:t>Agree with industrial partner or other technology vendor e.g. SNL</a:t>
            </a:r>
            <a:endParaRPr lang="en-US" sz="1800" b="0" u="sng" dirty="0">
              <a:solidFill>
                <a:srgbClr val="00FF00"/>
              </a:solidFill>
            </a:endParaRPr>
          </a:p>
          <a:p>
            <a:pPr marL="285750" indent="-285750" algn="l">
              <a:buFont typeface="Arial" pitchFamily="34" charset="0"/>
              <a:buChar char="•"/>
            </a:pPr>
            <a:r>
              <a:rPr lang="en-US" sz="1800" b="0" dirty="0" smtClean="0"/>
              <a:t>On providing full wafers with </a:t>
            </a:r>
            <a:r>
              <a:rPr lang="en-US" sz="1800" b="0" dirty="0" err="1" smtClean="0"/>
              <a:t>SiPM</a:t>
            </a:r>
            <a:r>
              <a:rPr lang="en-US" sz="1800" b="0" dirty="0" smtClean="0"/>
              <a:t> diodes only (optimized) -</a:t>
            </a:r>
            <a:r>
              <a:rPr lang="en-US" sz="1800" b="0" dirty="0" smtClean="0">
                <a:solidFill>
                  <a:srgbClr val="FFFF00"/>
                </a:solidFill>
              </a:rPr>
              <a:t> available</a:t>
            </a:r>
          </a:p>
          <a:p>
            <a:pPr marL="285750" indent="-285750" algn="l">
              <a:buFont typeface="Arial" pitchFamily="34" charset="0"/>
              <a:buChar char="•"/>
            </a:pPr>
            <a:r>
              <a:rPr lang="en-US" sz="1800" b="0" dirty="0" smtClean="0"/>
              <a:t>Process obtained wafer including insertion of TSV</a:t>
            </a:r>
          </a:p>
          <a:p>
            <a:pPr marL="285750" indent="-285750" algn="l">
              <a:buFont typeface="Arial" pitchFamily="34" charset="0"/>
              <a:buChar char="•"/>
            </a:pPr>
            <a:r>
              <a:rPr lang="en-US" sz="1800" b="0" dirty="0" smtClean="0"/>
              <a:t>Fabricate wafer with electronics (with TSVs)</a:t>
            </a:r>
          </a:p>
          <a:p>
            <a:pPr marL="285750" indent="-285750" algn="l">
              <a:buFont typeface="Arial" pitchFamily="34" charset="0"/>
              <a:buChar char="•"/>
            </a:pPr>
            <a:r>
              <a:rPr lang="en-US" sz="1800" b="0" dirty="0" smtClean="0"/>
              <a:t>Realize back-to-face</a:t>
            </a:r>
            <a:r>
              <a:rPr lang="en-US" sz="1800" b="0" dirty="0" smtClean="0"/>
              <a:t> bonding, build back-side pads, </a:t>
            </a:r>
            <a:r>
              <a:rPr lang="en-US" sz="1800" b="0" dirty="0" err="1" smtClean="0"/>
              <a:t>singulate</a:t>
            </a:r>
            <a:r>
              <a:rPr lang="en-US" sz="1800" b="0" dirty="0" smtClean="0"/>
              <a:t>, build module, etc.</a:t>
            </a:r>
          </a:p>
        </p:txBody>
      </p:sp>
      <p:pic>
        <p:nvPicPr>
          <p:cNvPr id="102402" name="Picture 2" descr="detector_with_interpos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2550" y="2514600"/>
            <a:ext cx="3448050" cy="386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descr="polymer_templa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514600"/>
            <a:ext cx="4160446" cy="33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304800" y="5943600"/>
            <a:ext cx="4800600" cy="577820"/>
          </a:xfrm>
          <a:prstGeom prst="rect">
            <a:avLst/>
          </a:prstGeom>
          <a:solidFill>
            <a:schemeClr val="bg1"/>
          </a:solidFill>
          <a:ln w="25400" algn="ctr">
            <a:solidFill>
              <a:srgbClr val="FF0000"/>
            </a:solidFill>
            <a:miter lim="800000"/>
            <a:headEnd/>
            <a:tailEnd/>
          </a:ln>
        </p:spPr>
        <p:txBody>
          <a:bodyPr wrap="none" anchor="ctr"/>
          <a:lstStyle/>
          <a:p>
            <a:pPr algn="l" eaLnBrk="1" hangingPunct="1"/>
            <a:r>
              <a:rPr lang="pl-PL" sz="1800" dirty="0">
                <a:solidFill>
                  <a:schemeClr val="tx2"/>
                </a:solidFill>
              </a:rPr>
              <a:t> </a:t>
            </a:r>
            <a:r>
              <a:rPr lang="en-US" sz="1800" dirty="0" smtClean="0">
                <a:solidFill>
                  <a:schemeClr val="tx2"/>
                </a:solidFill>
              </a:rPr>
              <a:t>work on 3D </a:t>
            </a:r>
            <a:r>
              <a:rPr lang="en-US" sz="1800" dirty="0" err="1" smtClean="0">
                <a:solidFill>
                  <a:schemeClr val="tx2"/>
                </a:solidFill>
              </a:rPr>
              <a:t>SiPM</a:t>
            </a:r>
            <a:r>
              <a:rPr lang="en-US" sz="1800" dirty="0" smtClean="0">
                <a:solidFill>
                  <a:schemeClr val="tx2"/>
                </a:solidFill>
              </a:rPr>
              <a:t> would allow exploration</a:t>
            </a:r>
            <a:br>
              <a:rPr lang="en-US" sz="1800" dirty="0" smtClean="0">
                <a:solidFill>
                  <a:schemeClr val="tx2"/>
                </a:solidFill>
              </a:rPr>
            </a:br>
            <a:r>
              <a:rPr lang="en-US" sz="1800" dirty="0" smtClean="0">
                <a:solidFill>
                  <a:schemeClr val="tx2"/>
                </a:solidFill>
              </a:rPr>
              <a:t>of building large ‘seam-less” modules </a:t>
            </a:r>
            <a:endParaRPr lang="en-US" sz="1800" dirty="0">
              <a:solidFill>
                <a:schemeClr val="tx2"/>
              </a:solidFill>
            </a:endParaRPr>
          </a:p>
        </p:txBody>
      </p:sp>
    </p:spTree>
    <p:extLst>
      <p:ext uri="{BB962C8B-B14F-4D97-AF65-F5344CB8AC3E}">
        <p14:creationId xmlns:p14="http://schemas.microsoft.com/office/powerpoint/2010/main" val="7127188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69</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5" name="Content Placeholder 3" descr="beginning of tsv insertion.tif"/>
          <p:cNvPicPr>
            <a:picLocks noChangeAspect="1"/>
          </p:cNvPicPr>
          <p:nvPr/>
        </p:nvPicPr>
        <p:blipFill>
          <a:blip r:embed="rId2"/>
          <a:stretch>
            <a:fillRect/>
          </a:stretch>
        </p:blipFill>
        <p:spPr>
          <a:xfrm>
            <a:off x="152400" y="2743200"/>
            <a:ext cx="4297680" cy="3657600"/>
          </a:xfrm>
          <a:prstGeom prst="rect">
            <a:avLst/>
          </a:prstGeom>
        </p:spPr>
      </p:pic>
      <p:pic>
        <p:nvPicPr>
          <p:cNvPr id="6" name="Content Placeholder 3" descr="3d_dig_sipm_processing2.tif"/>
          <p:cNvPicPr>
            <a:picLocks noChangeAspect="1"/>
          </p:cNvPicPr>
          <p:nvPr/>
        </p:nvPicPr>
        <p:blipFill>
          <a:blip r:embed="rId3"/>
          <a:stretch>
            <a:fillRect/>
          </a:stretch>
        </p:blipFill>
        <p:spPr>
          <a:xfrm>
            <a:off x="4648200" y="1432931"/>
            <a:ext cx="4343400" cy="4979020"/>
          </a:xfrm>
          <a:prstGeom prst="rect">
            <a:avLst/>
          </a:prstGeom>
        </p:spPr>
      </p:pic>
      <p:sp>
        <p:nvSpPr>
          <p:cNvPr id="9" name="Rectangle 5"/>
          <p:cNvSpPr>
            <a:spLocks noChangeArrowheads="1"/>
          </p:cNvSpPr>
          <p:nvPr/>
        </p:nvSpPr>
        <p:spPr bwMode="auto">
          <a:xfrm>
            <a:off x="152400" y="2070967"/>
            <a:ext cx="1981200" cy="596033"/>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400" dirty="0" smtClean="0">
                <a:solidFill>
                  <a:schemeClr val="bg1">
                    <a:lumMod val="60000"/>
                    <a:lumOff val="40000"/>
                  </a:schemeClr>
                </a:solidFill>
                <a:ea typeface="ＭＳ Ｐゴシック" charset="-128"/>
              </a:rPr>
              <a:t>Processing on </a:t>
            </a:r>
            <a:r>
              <a:rPr lang="en-US" sz="1400" dirty="0" err="1" smtClean="0">
                <a:solidFill>
                  <a:schemeClr val="bg1">
                    <a:lumMod val="60000"/>
                    <a:lumOff val="40000"/>
                  </a:schemeClr>
                </a:solidFill>
                <a:ea typeface="ＭＳ Ｐゴシック" charset="-128"/>
              </a:rPr>
              <a:t>SiPM</a:t>
            </a:r>
            <a:r>
              <a:rPr lang="en-US" sz="1400" dirty="0" smtClean="0">
                <a:solidFill>
                  <a:schemeClr val="bg1">
                    <a:lumMod val="60000"/>
                    <a:lumOff val="40000"/>
                  </a:schemeClr>
                </a:solidFill>
                <a:ea typeface="ＭＳ Ｐゴシック" charset="-128"/>
              </a:rPr>
              <a:t> </a:t>
            </a:r>
          </a:p>
          <a:p>
            <a:pPr algn="ctr">
              <a:spcBef>
                <a:spcPct val="0"/>
              </a:spcBef>
              <a:buClrTx/>
              <a:buSzTx/>
              <a:buFontTx/>
              <a:buNone/>
            </a:pPr>
            <a:r>
              <a:rPr lang="en-US" sz="1400" dirty="0">
                <a:solidFill>
                  <a:schemeClr val="bg1">
                    <a:lumMod val="60000"/>
                    <a:lumOff val="40000"/>
                  </a:schemeClr>
                </a:solidFill>
                <a:ea typeface="ＭＳ Ｐゴシック" charset="-128"/>
              </a:rPr>
              <a:t>w</a:t>
            </a:r>
            <a:r>
              <a:rPr lang="en-US" sz="1400" dirty="0" smtClean="0">
                <a:solidFill>
                  <a:schemeClr val="bg1">
                    <a:lumMod val="60000"/>
                    <a:lumOff val="40000"/>
                  </a:schemeClr>
                </a:solidFill>
                <a:ea typeface="ＭＳ Ｐゴシック" charset="-128"/>
              </a:rPr>
              <a:t>afers </a:t>
            </a:r>
          </a:p>
        </p:txBody>
      </p:sp>
      <p:cxnSp>
        <p:nvCxnSpPr>
          <p:cNvPr id="10" name="Straight Arrow Connector 9"/>
          <p:cNvCxnSpPr/>
          <p:nvPr/>
        </p:nvCxnSpPr>
        <p:spPr bwMode="auto">
          <a:xfrm>
            <a:off x="1386784" y="2543879"/>
            <a:ext cx="213416" cy="504121"/>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13" name="Rectangle 5"/>
          <p:cNvSpPr>
            <a:spLocks noChangeArrowheads="1"/>
          </p:cNvSpPr>
          <p:nvPr/>
        </p:nvSpPr>
        <p:spPr bwMode="auto">
          <a:xfrm>
            <a:off x="2186247" y="1828800"/>
            <a:ext cx="2309553" cy="596033"/>
          </a:xfrm>
          <a:prstGeom prst="rect">
            <a:avLst/>
          </a:prstGeom>
          <a:solidFill>
            <a:schemeClr val="lt1">
              <a:alpha val="50000"/>
            </a:schemeClr>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spcBef>
                <a:spcPct val="0"/>
              </a:spcBef>
              <a:buClrTx/>
              <a:buSzTx/>
              <a:buFontTx/>
              <a:buNone/>
            </a:pPr>
            <a:r>
              <a:rPr lang="en-US" sz="1400" dirty="0" smtClean="0">
                <a:solidFill>
                  <a:schemeClr val="bg1">
                    <a:lumMod val="60000"/>
                    <a:lumOff val="40000"/>
                  </a:schemeClr>
                </a:solidFill>
                <a:ea typeface="ＭＳ Ｐゴシック" charset="-128"/>
              </a:rPr>
              <a:t>Practice of Back-to-Front</a:t>
            </a:r>
          </a:p>
          <a:p>
            <a:pPr algn="ctr">
              <a:spcBef>
                <a:spcPct val="0"/>
              </a:spcBef>
              <a:buClrTx/>
              <a:buSzTx/>
              <a:buFontTx/>
              <a:buNone/>
            </a:pPr>
            <a:r>
              <a:rPr lang="en-US" sz="1400" dirty="0" smtClean="0">
                <a:solidFill>
                  <a:schemeClr val="bg1">
                    <a:lumMod val="60000"/>
                    <a:lumOff val="40000"/>
                  </a:schemeClr>
                </a:solidFill>
                <a:ea typeface="ＭＳ Ｐゴシック" charset="-128"/>
              </a:rPr>
              <a:t>on dummy wafers </a:t>
            </a:r>
            <a:endParaRPr lang="en-US" sz="1700" dirty="0">
              <a:solidFill>
                <a:schemeClr val="bg1">
                  <a:lumMod val="60000"/>
                  <a:lumOff val="40000"/>
                </a:schemeClr>
              </a:solidFill>
              <a:ea typeface="ＭＳ Ｐゴシック" charset="-128"/>
            </a:endParaRPr>
          </a:p>
        </p:txBody>
      </p:sp>
      <p:cxnSp>
        <p:nvCxnSpPr>
          <p:cNvPr id="14" name="Straight Arrow Connector 13"/>
          <p:cNvCxnSpPr/>
          <p:nvPr/>
        </p:nvCxnSpPr>
        <p:spPr bwMode="auto">
          <a:xfrm>
            <a:off x="4450080" y="2301712"/>
            <a:ext cx="716336" cy="112525"/>
          </a:xfrm>
          <a:prstGeom prst="straightConnector1">
            <a:avLst/>
          </a:prstGeom>
          <a:ln>
            <a:solidFill>
              <a:srgbClr val="FF000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04800" y="685800"/>
            <a:ext cx="8686800" cy="1034129"/>
          </a:xfrm>
          <a:prstGeom prst="rect">
            <a:avLst/>
          </a:prstGeom>
          <a:noFill/>
        </p:spPr>
        <p:txBody>
          <a:bodyPr wrap="square" rtlCol="0">
            <a:spAutoFit/>
          </a:bodyPr>
          <a:lstStyle/>
          <a:p>
            <a:pPr algn="l"/>
            <a:r>
              <a:rPr lang="en-US" sz="1800" b="0" u="sng" dirty="0" smtClean="0">
                <a:solidFill>
                  <a:srgbClr val="00FF00"/>
                </a:solidFill>
              </a:rPr>
              <a:t>Process flows for </a:t>
            </a:r>
            <a:r>
              <a:rPr lang="en-US" sz="1800" b="0" u="sng" dirty="0" err="1" smtClean="0">
                <a:solidFill>
                  <a:srgbClr val="00FF00"/>
                </a:solidFill>
              </a:rPr>
              <a:t>Fermilab</a:t>
            </a:r>
            <a:r>
              <a:rPr lang="en-US" sz="1800" b="0" u="sng" dirty="0" smtClean="0">
                <a:solidFill>
                  <a:srgbClr val="00FF00"/>
                </a:solidFill>
              </a:rPr>
              <a:t> 3D </a:t>
            </a:r>
            <a:r>
              <a:rPr lang="en-US" sz="1800" b="0" u="sng" dirty="0" err="1" smtClean="0">
                <a:solidFill>
                  <a:srgbClr val="00FF00"/>
                </a:solidFill>
              </a:rPr>
              <a:t>SiPMs</a:t>
            </a:r>
            <a:endParaRPr lang="en-US" sz="1800" b="0" u="sng" dirty="0">
              <a:solidFill>
                <a:srgbClr val="00FF00"/>
              </a:solidFill>
            </a:endParaRPr>
          </a:p>
          <a:p>
            <a:pPr marL="285750" indent="-285750" algn="l">
              <a:buFont typeface="Arial" pitchFamily="34" charset="0"/>
              <a:buChar char="•"/>
            </a:pPr>
            <a:r>
              <a:rPr lang="en-US" sz="1800" b="0" dirty="0" smtClean="0"/>
              <a:t>Illustration of processing on ‘virgin’ </a:t>
            </a:r>
            <a:r>
              <a:rPr lang="en-US" sz="1800" b="0" dirty="0" err="1" smtClean="0"/>
              <a:t>SiPM</a:t>
            </a:r>
            <a:r>
              <a:rPr lang="en-US" sz="1800" b="0" dirty="0" smtClean="0"/>
              <a:t> wafers from </a:t>
            </a:r>
            <a:r>
              <a:rPr lang="en-US" sz="1800" b="0" dirty="0" err="1" smtClean="0"/>
              <a:t>SiPM</a:t>
            </a:r>
            <a:r>
              <a:rPr lang="en-US" sz="1800" b="0" dirty="0" smtClean="0"/>
              <a:t> foundry</a:t>
            </a:r>
          </a:p>
          <a:p>
            <a:pPr marL="285750" indent="-285750" algn="l">
              <a:buFont typeface="Arial" pitchFamily="34" charset="0"/>
              <a:buChar char="•"/>
            </a:pPr>
            <a:r>
              <a:rPr lang="en-US" sz="1800" b="0" dirty="0" smtClean="0"/>
              <a:t>Practice of back-to-face bonding</a:t>
            </a:r>
            <a:endParaRPr lang="en-US" sz="1800" b="0" dirty="0" smtClean="0"/>
          </a:p>
        </p:txBody>
      </p:sp>
    </p:spTree>
    <p:extLst>
      <p:ext uri="{BB962C8B-B14F-4D97-AF65-F5344CB8AC3E}">
        <p14:creationId xmlns:p14="http://schemas.microsoft.com/office/powerpoint/2010/main" val="38283381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7</a:t>
            </a:fld>
            <a:endParaRPr lang="en-US"/>
          </a:p>
        </p:txBody>
      </p:sp>
      <p:sp>
        <p:nvSpPr>
          <p:cNvPr id="192" name="Rectangle 1"/>
          <p:cNvSpPr>
            <a:spLocks noChangeArrowheads="1"/>
          </p:cNvSpPr>
          <p:nvPr/>
        </p:nvSpPr>
        <p:spPr bwMode="auto">
          <a:xfrm>
            <a:off x="3352800" y="685800"/>
            <a:ext cx="2514600" cy="400110"/>
          </a:xfrm>
          <a:prstGeom prst="rect">
            <a:avLst/>
          </a:prstGeom>
          <a:solidFill>
            <a:srgbClr val="BBE0E3">
              <a:lumMod val="90000"/>
            </a:srgbClr>
          </a:solidFill>
          <a:ln w="9525">
            <a:noFill/>
            <a:miter lim="800000"/>
            <a:headEnd/>
            <a:tailEnd/>
          </a:ln>
          <a:effectLst>
            <a:innerShdw blurRad="114300">
              <a:prstClr val="black"/>
            </a:inn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err="1">
                <a:ln>
                  <a:noFill/>
                </a:ln>
                <a:solidFill>
                  <a:srgbClr val="000000"/>
                </a:solidFill>
                <a:effectLst/>
                <a:uLnTx/>
                <a:uFillTx/>
              </a:rPr>
              <a:t>SoftwareTools</a:t>
            </a:r>
            <a:r>
              <a:rPr kumimoji="0" lang="en-US" sz="2000" b="1" i="0" u="sng" strike="noStrike" kern="0" cap="none" spc="0" normalizeH="0" baseline="0" noProof="0" dirty="0">
                <a:ln>
                  <a:noFill/>
                </a:ln>
                <a:solidFill>
                  <a:srgbClr val="000000"/>
                </a:solidFill>
                <a:effectLst/>
                <a:uLnTx/>
                <a:uFillTx/>
              </a:rPr>
              <a:t> </a:t>
            </a:r>
            <a:endParaRPr kumimoji="0" lang="en-US" sz="2000" b="0" i="0" u="sng" strike="noStrike" kern="0" cap="none" spc="0" normalizeH="0" baseline="0" noProof="0" dirty="0">
              <a:ln>
                <a:noFill/>
              </a:ln>
              <a:solidFill>
                <a:srgbClr val="000000"/>
              </a:solidFill>
              <a:effectLst/>
              <a:uLnTx/>
              <a:uFillTx/>
            </a:endParaRPr>
          </a:p>
        </p:txBody>
      </p:sp>
      <p:sp>
        <p:nvSpPr>
          <p:cNvPr id="193" name="TextBox 192"/>
          <p:cNvSpPr txBox="1"/>
          <p:nvPr/>
        </p:nvSpPr>
        <p:spPr>
          <a:xfrm>
            <a:off x="533400" y="1752600"/>
            <a:ext cx="1524000" cy="276999"/>
          </a:xfrm>
          <a:prstGeom prst="rect">
            <a:avLst/>
          </a:prstGeom>
          <a:solidFill>
            <a:srgbClr val="333399">
              <a:lumMod val="40000"/>
              <a:lumOff val="60000"/>
            </a:srgbClr>
          </a:solidFill>
          <a:ln>
            <a:solidFill>
              <a:srgbClr val="000000"/>
            </a:solidFill>
          </a:ln>
          <a:effectLst>
            <a:innerShdw blurRad="63500" dist="50800" dir="10800000">
              <a:prstClr val="black">
                <a:alpha val="50000"/>
              </a:prstClr>
            </a:inn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 </a:t>
            </a:r>
            <a:r>
              <a:rPr kumimoji="0" lang="en-US" sz="1200" b="0" i="0" u="none" strike="noStrike" kern="0" cap="none" spc="0" normalizeH="0" baseline="0" noProof="0" dirty="0" smtClean="0">
                <a:ln>
                  <a:noFill/>
                </a:ln>
                <a:solidFill>
                  <a:sysClr val="windowText" lastClr="000000"/>
                </a:solidFill>
                <a:effectLst/>
                <a:uLnTx/>
                <a:uFillTx/>
              </a:rPr>
              <a:t>schematic VSE XL </a:t>
            </a:r>
            <a:endParaRPr kumimoji="0" lang="en-US" sz="1200" b="0" i="0" u="none" strike="noStrike" kern="0" cap="none" spc="0" normalizeH="0" baseline="0" noProof="0" dirty="0">
              <a:ln>
                <a:noFill/>
              </a:ln>
              <a:solidFill>
                <a:sysClr val="windowText" lastClr="000000"/>
              </a:solidFill>
              <a:effectLst/>
              <a:uLnTx/>
              <a:uFillTx/>
            </a:endParaRPr>
          </a:p>
        </p:txBody>
      </p:sp>
      <p:sp>
        <p:nvSpPr>
          <p:cNvPr id="194" name="TextBox 193"/>
          <p:cNvSpPr txBox="1"/>
          <p:nvPr/>
        </p:nvSpPr>
        <p:spPr>
          <a:xfrm>
            <a:off x="2438400" y="2209800"/>
            <a:ext cx="1371600" cy="461665"/>
          </a:xfrm>
          <a:prstGeom prst="rect">
            <a:avLst/>
          </a:prstGeom>
          <a:solidFill>
            <a:srgbClr val="333399">
              <a:lumMod val="20000"/>
              <a:lumOff val="80000"/>
            </a:srgbClr>
          </a:solidFill>
          <a:ln>
            <a:solidFill>
              <a:srgbClr val="000000"/>
            </a:solidFill>
          </a:ln>
          <a:effectLst>
            <a:innerShdw blurRad="63500" dist="50800" dir="10800000">
              <a:prstClr val="black">
                <a:alpha val="50000"/>
              </a:prstClr>
            </a:inn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Simulation: </a:t>
            </a:r>
            <a:r>
              <a:rPr kumimoji="0" lang="en-US" sz="1200" b="0" i="0" u="none" strike="noStrike" kern="0" cap="none" spc="0" normalizeH="0" baseline="0" noProof="0" dirty="0" err="1">
                <a:ln>
                  <a:noFill/>
                </a:ln>
                <a:solidFill>
                  <a:sysClr val="windowText" lastClr="000000"/>
                </a:solidFill>
                <a:effectLst/>
                <a:uLnTx/>
                <a:uFillTx/>
              </a:rPr>
              <a:t>Eldo</a:t>
            </a:r>
            <a:r>
              <a:rPr kumimoji="0" lang="en-US" sz="1200" b="0" i="0" u="none" strike="noStrike" kern="0" cap="none" spc="0" normalizeH="0" baseline="0" noProof="0" dirty="0">
                <a:ln>
                  <a:noFill/>
                </a:ln>
                <a:solidFill>
                  <a:sysClr val="windowText" lastClr="000000"/>
                </a:solidFill>
                <a:effectLst/>
                <a:uLnTx/>
                <a:uFillTx/>
              </a:rPr>
              <a:t> &amp; mix </a:t>
            </a:r>
            <a:r>
              <a:rPr kumimoji="0" lang="en-US" sz="1200" b="0" i="0" u="none" strike="noStrike" kern="0" cap="none" spc="0" normalizeH="0" baseline="0" noProof="0" dirty="0" smtClean="0">
                <a:ln>
                  <a:noFill/>
                </a:ln>
                <a:solidFill>
                  <a:sysClr val="windowText" lastClr="000000"/>
                </a:solidFill>
                <a:effectLst/>
                <a:uLnTx/>
                <a:uFillTx/>
              </a:rPr>
              <a:t>mode </a:t>
            </a:r>
            <a:endParaRPr kumimoji="0" lang="en-US" sz="1200" b="0" i="0" u="none" strike="noStrike" kern="0" cap="none" spc="0" normalizeH="0" baseline="0" noProof="0" dirty="0">
              <a:ln>
                <a:noFill/>
              </a:ln>
              <a:solidFill>
                <a:sysClr val="windowText" lastClr="000000"/>
              </a:solidFill>
              <a:effectLst/>
              <a:uLnTx/>
              <a:uFillTx/>
            </a:endParaRPr>
          </a:p>
        </p:txBody>
      </p:sp>
      <p:sp>
        <p:nvSpPr>
          <p:cNvPr id="195" name="TextBox 8"/>
          <p:cNvSpPr txBox="1"/>
          <p:nvPr/>
        </p:nvSpPr>
        <p:spPr>
          <a:xfrm>
            <a:off x="533400" y="1219200"/>
            <a:ext cx="1524000" cy="276999"/>
          </a:xfrm>
          <a:prstGeom prst="rect">
            <a:avLst/>
          </a:prstGeom>
          <a:gradFill flip="none" rotWithShape="1">
            <a:gsLst>
              <a:gs pos="0">
                <a:srgbClr val="BBE0E3">
                  <a:lumMod val="90000"/>
                  <a:tint val="66000"/>
                  <a:satMod val="160000"/>
                </a:srgbClr>
              </a:gs>
              <a:gs pos="50000">
                <a:srgbClr val="BBE0E3">
                  <a:lumMod val="90000"/>
                  <a:tint val="44500"/>
                  <a:satMod val="160000"/>
                </a:srgbClr>
              </a:gs>
              <a:gs pos="100000">
                <a:srgbClr val="BBE0E3">
                  <a:lumMod val="90000"/>
                  <a:tint val="23500"/>
                  <a:satMod val="160000"/>
                </a:srgbClr>
              </a:gs>
            </a:gsLst>
            <a:lin ang="13500000" scaled="1"/>
            <a:tileRect/>
          </a:gradFill>
          <a:ln>
            <a:solidFill>
              <a:srgbClr val="000000"/>
            </a:solidFill>
          </a:ln>
          <a:effectLst>
            <a:innerShdw blurRad="63500" dist="50800" dir="10800000">
              <a:prstClr val="black">
                <a:alpha val="50000"/>
              </a:prstClr>
            </a:innerShdw>
          </a:effectLst>
        </p:spPr>
        <p:txBody>
          <a:bodyPr>
            <a:spAutoFit/>
          </a:bodyPr>
          <a:lstStyle>
            <a:defPPr>
              <a:defRPr lang="en-US"/>
            </a:defPPr>
            <a:lvl1pPr algn="r" rtl="0" fontAlgn="base">
              <a:spcBef>
                <a:spcPct val="0"/>
              </a:spcBef>
              <a:spcAft>
                <a:spcPct val="0"/>
              </a:spcAft>
              <a:defRPr sz="1200" kern="1200">
                <a:solidFill>
                  <a:schemeClr val="tx1"/>
                </a:solidFill>
                <a:latin typeface="Arial" charset="0"/>
                <a:ea typeface="+mn-ea"/>
                <a:cs typeface="+mn-cs"/>
              </a:defRPr>
            </a:lvl1pPr>
            <a:lvl2pPr marL="457200" algn="r" rtl="0" fontAlgn="base">
              <a:spcBef>
                <a:spcPct val="0"/>
              </a:spcBef>
              <a:spcAft>
                <a:spcPct val="0"/>
              </a:spcAft>
              <a:defRPr sz="1200" kern="1200">
                <a:solidFill>
                  <a:schemeClr val="tx1"/>
                </a:solidFill>
                <a:latin typeface="Arial" charset="0"/>
                <a:ea typeface="+mn-ea"/>
                <a:cs typeface="+mn-cs"/>
              </a:defRPr>
            </a:lvl2pPr>
            <a:lvl3pPr marL="914400" algn="r" rtl="0" fontAlgn="base">
              <a:spcBef>
                <a:spcPct val="0"/>
              </a:spcBef>
              <a:spcAft>
                <a:spcPct val="0"/>
              </a:spcAft>
              <a:defRPr sz="1200" kern="1200">
                <a:solidFill>
                  <a:schemeClr val="tx1"/>
                </a:solidFill>
                <a:latin typeface="Arial" charset="0"/>
                <a:ea typeface="+mn-ea"/>
                <a:cs typeface="+mn-cs"/>
              </a:defRPr>
            </a:lvl3pPr>
            <a:lvl4pPr marL="1371600" algn="r" rtl="0" fontAlgn="base">
              <a:spcBef>
                <a:spcPct val="0"/>
              </a:spcBef>
              <a:spcAft>
                <a:spcPct val="0"/>
              </a:spcAft>
              <a:defRPr sz="1200" kern="1200">
                <a:solidFill>
                  <a:schemeClr val="tx1"/>
                </a:solidFill>
                <a:latin typeface="Arial" charset="0"/>
                <a:ea typeface="+mn-ea"/>
                <a:cs typeface="+mn-cs"/>
              </a:defRPr>
            </a:lvl4pPr>
            <a:lvl5pPr marL="1828800" algn="r"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Cadence </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6" name="TextBox 8"/>
          <p:cNvSpPr txBox="1"/>
          <p:nvPr/>
        </p:nvSpPr>
        <p:spPr>
          <a:xfrm>
            <a:off x="4191000" y="2209800"/>
            <a:ext cx="1447800" cy="1200329"/>
          </a:xfrm>
          <a:prstGeom prst="rect">
            <a:avLst/>
          </a:prstGeom>
          <a:solidFill>
            <a:srgbClr val="333399">
              <a:lumMod val="60000"/>
              <a:lumOff val="40000"/>
            </a:srgbClr>
          </a:solidFill>
          <a:ln>
            <a:solidFill>
              <a:srgbClr val="000000"/>
            </a:solidFill>
          </a:ln>
          <a:effectLst>
            <a:innerShdw blurRad="63500" dist="50800" dir="10800000">
              <a:prstClr val="black">
                <a:alpha val="50000"/>
              </a:prstClr>
            </a:innerShdw>
          </a:effectLst>
        </p:spPr>
        <p:txBody>
          <a:bodyPr>
            <a:spAutoFit/>
          </a:bodyPr>
          <a:lstStyle>
            <a:defPPr>
              <a:defRPr lang="en-US"/>
            </a:defPPr>
            <a:lvl1pPr algn="r" rtl="0" fontAlgn="base">
              <a:spcBef>
                <a:spcPct val="0"/>
              </a:spcBef>
              <a:spcAft>
                <a:spcPct val="0"/>
              </a:spcAft>
              <a:defRPr sz="1200" kern="1200">
                <a:solidFill>
                  <a:schemeClr val="tx1"/>
                </a:solidFill>
                <a:latin typeface="Arial" charset="0"/>
                <a:ea typeface="+mn-ea"/>
                <a:cs typeface="+mn-cs"/>
              </a:defRPr>
            </a:lvl1pPr>
            <a:lvl2pPr marL="457200" algn="r" rtl="0" fontAlgn="base">
              <a:spcBef>
                <a:spcPct val="0"/>
              </a:spcBef>
              <a:spcAft>
                <a:spcPct val="0"/>
              </a:spcAft>
              <a:defRPr sz="1200" kern="1200">
                <a:solidFill>
                  <a:schemeClr val="tx1"/>
                </a:solidFill>
                <a:latin typeface="Arial" charset="0"/>
                <a:ea typeface="+mn-ea"/>
                <a:cs typeface="+mn-cs"/>
              </a:defRPr>
            </a:lvl2pPr>
            <a:lvl3pPr marL="914400" algn="r" rtl="0" fontAlgn="base">
              <a:spcBef>
                <a:spcPct val="0"/>
              </a:spcBef>
              <a:spcAft>
                <a:spcPct val="0"/>
              </a:spcAft>
              <a:defRPr sz="1200" kern="1200">
                <a:solidFill>
                  <a:schemeClr val="tx1"/>
                </a:solidFill>
                <a:latin typeface="Arial" charset="0"/>
                <a:ea typeface="+mn-ea"/>
                <a:cs typeface="+mn-cs"/>
              </a:defRPr>
            </a:lvl3pPr>
            <a:lvl4pPr marL="1371600" algn="r" rtl="0" fontAlgn="base">
              <a:spcBef>
                <a:spcPct val="0"/>
              </a:spcBef>
              <a:spcAft>
                <a:spcPct val="0"/>
              </a:spcAft>
              <a:defRPr sz="1200" kern="1200">
                <a:solidFill>
                  <a:schemeClr val="tx1"/>
                </a:solidFill>
                <a:latin typeface="Arial" charset="0"/>
                <a:ea typeface="+mn-ea"/>
                <a:cs typeface="+mn-cs"/>
              </a:defRPr>
            </a:lvl4pPr>
            <a:lvl5pPr marL="1828800" algn="r"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Simulation: </a:t>
            </a:r>
            <a:r>
              <a:rPr kumimoji="0" lang="en-US" sz="1200" b="0" i="0" u="none" strike="noStrike" kern="1200" cap="none" spc="0" normalizeH="0" baseline="0" noProof="0" dirty="0" err="1" smtClean="0">
                <a:ln>
                  <a:noFill/>
                </a:ln>
                <a:solidFill>
                  <a:srgbClr val="000000"/>
                </a:solidFill>
                <a:effectLst/>
                <a:uLnTx/>
                <a:uFillTx/>
                <a:latin typeface="Arial" charset="0"/>
                <a:ea typeface="+mn-ea"/>
                <a:cs typeface="+mn-cs"/>
              </a:rPr>
              <a:t>Finesim</a:t>
            </a: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a:t>
            </a:r>
            <a:r>
              <a:rPr kumimoji="0" lang="en-US" sz="1200" b="0" i="0" u="none" strike="noStrike" kern="1200" cap="none" spc="0" normalizeH="0" baseline="0" noProof="0" dirty="0" err="1" smtClean="0">
                <a:ln>
                  <a:noFill/>
                </a:ln>
                <a:solidFill>
                  <a:srgbClr val="000000"/>
                </a:solidFill>
                <a:effectLst/>
                <a:uLnTx/>
                <a:uFillTx/>
                <a:latin typeface="Arial" charset="0"/>
                <a:ea typeface="+mn-ea"/>
                <a:cs typeface="+mn-cs"/>
              </a:rPr>
              <a:t>Finesim</a:t>
            </a:r>
            <a:r>
              <a:rPr kumimoji="0" lang="en-US" sz="1200" b="0" i="0" u="none" strike="noStrike" kern="1200" cap="none" spc="0" normalizeH="0" noProof="0" dirty="0" smtClean="0">
                <a:ln>
                  <a:noFill/>
                </a:ln>
                <a:solidFill>
                  <a:srgbClr val="000000"/>
                </a:solidFill>
                <a:effectLst/>
                <a:uLnTx/>
                <a:uFillTx/>
                <a:latin typeface="Arial" charset="0"/>
                <a:ea typeface="+mn-ea"/>
                <a:cs typeface="+mn-cs"/>
              </a:rPr>
              <a:t> Pro (Fast analog simulation of big design mixed mode included </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7" name="TextBox 8"/>
          <p:cNvSpPr txBox="1"/>
          <p:nvPr/>
        </p:nvSpPr>
        <p:spPr>
          <a:xfrm>
            <a:off x="5943600" y="1828800"/>
            <a:ext cx="1219200" cy="646331"/>
          </a:xfrm>
          <a:prstGeom prst="rect">
            <a:avLst/>
          </a:prstGeom>
          <a:solidFill>
            <a:srgbClr val="BBE0E3">
              <a:lumMod val="90000"/>
            </a:srgbClr>
          </a:solidFill>
          <a:ln>
            <a:solidFill>
              <a:srgbClr val="000000"/>
            </a:solidFill>
          </a:ln>
          <a:effectLst>
            <a:innerShdw blurRad="63500" dist="50800" dir="10800000">
              <a:prstClr val="black">
                <a:alpha val="50000"/>
              </a:prstClr>
            </a:innerShdw>
          </a:effectLst>
        </p:spPr>
        <p:txBody>
          <a:bodyPr>
            <a:spAutoFit/>
          </a:bodyPr>
          <a:lstStyle>
            <a:defPPr>
              <a:defRPr lang="en-US"/>
            </a:defPPr>
            <a:lvl1pPr algn="r" rtl="0" fontAlgn="base">
              <a:spcBef>
                <a:spcPct val="0"/>
              </a:spcBef>
              <a:spcAft>
                <a:spcPct val="0"/>
              </a:spcAft>
              <a:defRPr sz="1200" kern="1200">
                <a:solidFill>
                  <a:schemeClr val="tx1"/>
                </a:solidFill>
                <a:latin typeface="Arial" charset="0"/>
                <a:ea typeface="+mn-ea"/>
                <a:cs typeface="+mn-cs"/>
              </a:defRPr>
            </a:lvl1pPr>
            <a:lvl2pPr marL="457200" algn="r" rtl="0" fontAlgn="base">
              <a:spcBef>
                <a:spcPct val="0"/>
              </a:spcBef>
              <a:spcAft>
                <a:spcPct val="0"/>
              </a:spcAft>
              <a:defRPr sz="1200" kern="1200">
                <a:solidFill>
                  <a:schemeClr val="tx1"/>
                </a:solidFill>
                <a:latin typeface="Arial" charset="0"/>
                <a:ea typeface="+mn-ea"/>
                <a:cs typeface="+mn-cs"/>
              </a:defRPr>
            </a:lvl2pPr>
            <a:lvl3pPr marL="914400" algn="r" rtl="0" fontAlgn="base">
              <a:spcBef>
                <a:spcPct val="0"/>
              </a:spcBef>
              <a:spcAft>
                <a:spcPct val="0"/>
              </a:spcAft>
              <a:defRPr sz="1200" kern="1200">
                <a:solidFill>
                  <a:schemeClr val="tx1"/>
                </a:solidFill>
                <a:latin typeface="Arial" charset="0"/>
                <a:ea typeface="+mn-ea"/>
                <a:cs typeface="+mn-cs"/>
              </a:defRPr>
            </a:lvl3pPr>
            <a:lvl4pPr marL="1371600" algn="r" rtl="0" fontAlgn="base">
              <a:spcBef>
                <a:spcPct val="0"/>
              </a:spcBef>
              <a:spcAft>
                <a:spcPct val="0"/>
              </a:spcAft>
              <a:defRPr sz="1200" kern="1200">
                <a:solidFill>
                  <a:schemeClr val="tx1"/>
                </a:solidFill>
                <a:latin typeface="Arial" charset="0"/>
                <a:ea typeface="+mn-ea"/>
                <a:cs typeface="+mn-cs"/>
              </a:defRPr>
            </a:lvl4pPr>
            <a:lvl5pPr marL="1828800" algn="r"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Layout</a:t>
            </a:r>
            <a:r>
              <a:rPr kumimoji="0" lang="en-US" sz="1200" b="0" i="0" u="none" strike="noStrike" kern="1200" cap="none" spc="0" normalizeH="0" noProof="0" dirty="0" smtClean="0">
                <a:ln>
                  <a:noFill/>
                </a:ln>
                <a:solidFill>
                  <a:srgbClr val="000000"/>
                </a:solidFill>
                <a:effectLst/>
                <a:uLnTx/>
                <a:uFillTx/>
                <a:latin typeface="Arial" charset="0"/>
                <a:ea typeface="+mn-ea"/>
                <a:cs typeface="+mn-cs"/>
              </a:rPr>
              <a:t> Editor (</a:t>
            </a: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Viewer and basic</a:t>
            </a:r>
            <a:r>
              <a:rPr kumimoji="0" lang="en-US" sz="1200" b="0" i="0" u="none" strike="noStrike" kern="1200" cap="none" spc="0" normalizeH="0" noProof="0" dirty="0" smtClean="0">
                <a:ln>
                  <a:noFill/>
                </a:ln>
                <a:solidFill>
                  <a:srgbClr val="000000"/>
                </a:solidFill>
                <a:effectLst/>
                <a:uLnTx/>
                <a:uFillTx/>
                <a:latin typeface="Arial" charset="0"/>
                <a:ea typeface="+mn-ea"/>
                <a:cs typeface="+mn-cs"/>
              </a:rPr>
              <a:t> P&amp;R)</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 name="TextBox 8"/>
          <p:cNvSpPr txBox="1"/>
          <p:nvPr/>
        </p:nvSpPr>
        <p:spPr>
          <a:xfrm>
            <a:off x="2438400" y="1219200"/>
            <a:ext cx="1371600" cy="276999"/>
          </a:xfrm>
          <a:prstGeom prst="rect">
            <a:avLst/>
          </a:prstGeom>
          <a:gradFill flip="none" rotWithShape="1">
            <a:gsLst>
              <a:gs pos="0">
                <a:srgbClr val="BBE0E3">
                  <a:lumMod val="90000"/>
                  <a:tint val="66000"/>
                  <a:satMod val="160000"/>
                </a:srgbClr>
              </a:gs>
              <a:gs pos="50000">
                <a:srgbClr val="BBE0E3">
                  <a:lumMod val="90000"/>
                  <a:tint val="44500"/>
                  <a:satMod val="160000"/>
                </a:srgbClr>
              </a:gs>
              <a:gs pos="100000">
                <a:srgbClr val="BBE0E3">
                  <a:lumMod val="90000"/>
                  <a:tint val="23500"/>
                  <a:satMod val="160000"/>
                </a:srgbClr>
              </a:gs>
            </a:gsLst>
            <a:lin ang="13500000" scaled="1"/>
            <a:tileRect/>
          </a:gradFill>
          <a:ln>
            <a:solidFill>
              <a:srgbClr val="000000"/>
            </a:solidFill>
          </a:ln>
          <a:effectLst>
            <a:innerShdw blurRad="63500" dist="50800" dir="10800000">
              <a:prstClr val="black">
                <a:alpha val="50000"/>
              </a:prstClr>
            </a:innerShdw>
          </a:effectLst>
        </p:spPr>
        <p:txBody>
          <a:bodyPr>
            <a:spAutoFit/>
          </a:bodyPr>
          <a:lstStyle>
            <a:defPPr>
              <a:defRPr lang="en-US"/>
            </a:defPPr>
            <a:lvl1pPr algn="r" rtl="0" fontAlgn="base">
              <a:spcBef>
                <a:spcPct val="0"/>
              </a:spcBef>
              <a:spcAft>
                <a:spcPct val="0"/>
              </a:spcAft>
              <a:defRPr sz="1200" kern="1200">
                <a:solidFill>
                  <a:schemeClr val="tx1"/>
                </a:solidFill>
                <a:latin typeface="Arial" charset="0"/>
                <a:ea typeface="+mn-ea"/>
                <a:cs typeface="+mn-cs"/>
              </a:defRPr>
            </a:lvl1pPr>
            <a:lvl2pPr marL="457200" algn="r" rtl="0" fontAlgn="base">
              <a:spcBef>
                <a:spcPct val="0"/>
              </a:spcBef>
              <a:spcAft>
                <a:spcPct val="0"/>
              </a:spcAft>
              <a:defRPr sz="1200" kern="1200">
                <a:solidFill>
                  <a:schemeClr val="tx1"/>
                </a:solidFill>
                <a:latin typeface="Arial" charset="0"/>
                <a:ea typeface="+mn-ea"/>
                <a:cs typeface="+mn-cs"/>
              </a:defRPr>
            </a:lvl2pPr>
            <a:lvl3pPr marL="914400" algn="r" rtl="0" fontAlgn="base">
              <a:spcBef>
                <a:spcPct val="0"/>
              </a:spcBef>
              <a:spcAft>
                <a:spcPct val="0"/>
              </a:spcAft>
              <a:defRPr sz="1200" kern="1200">
                <a:solidFill>
                  <a:schemeClr val="tx1"/>
                </a:solidFill>
                <a:latin typeface="Arial" charset="0"/>
                <a:ea typeface="+mn-ea"/>
                <a:cs typeface="+mn-cs"/>
              </a:defRPr>
            </a:lvl3pPr>
            <a:lvl4pPr marL="1371600" algn="r" rtl="0" fontAlgn="base">
              <a:spcBef>
                <a:spcPct val="0"/>
              </a:spcBef>
              <a:spcAft>
                <a:spcPct val="0"/>
              </a:spcAft>
              <a:defRPr sz="1200" kern="1200">
                <a:solidFill>
                  <a:schemeClr val="tx1"/>
                </a:solidFill>
                <a:latin typeface="Arial" charset="0"/>
                <a:ea typeface="+mn-ea"/>
                <a:cs typeface="+mn-cs"/>
              </a:defRPr>
            </a:lvl4pPr>
            <a:lvl5pPr marL="1828800" algn="r"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Mentor </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9" name="TextBox 8"/>
          <p:cNvSpPr txBox="1"/>
          <p:nvPr/>
        </p:nvSpPr>
        <p:spPr>
          <a:xfrm>
            <a:off x="4191000" y="1219200"/>
            <a:ext cx="1447800" cy="276999"/>
          </a:xfrm>
          <a:prstGeom prst="rect">
            <a:avLst/>
          </a:prstGeom>
          <a:gradFill flip="none" rotWithShape="1">
            <a:gsLst>
              <a:gs pos="0">
                <a:srgbClr val="BBE0E3">
                  <a:lumMod val="90000"/>
                  <a:tint val="66000"/>
                  <a:satMod val="160000"/>
                </a:srgbClr>
              </a:gs>
              <a:gs pos="50000">
                <a:srgbClr val="BBE0E3">
                  <a:lumMod val="90000"/>
                  <a:tint val="44500"/>
                  <a:satMod val="160000"/>
                </a:srgbClr>
              </a:gs>
              <a:gs pos="100000">
                <a:srgbClr val="BBE0E3">
                  <a:lumMod val="90000"/>
                  <a:tint val="23500"/>
                  <a:satMod val="160000"/>
                </a:srgbClr>
              </a:gs>
            </a:gsLst>
            <a:lin ang="13500000" scaled="1"/>
            <a:tileRect/>
          </a:gradFill>
          <a:ln>
            <a:solidFill>
              <a:srgbClr val="000000"/>
            </a:solidFill>
          </a:ln>
          <a:effectLst>
            <a:innerShdw blurRad="63500" dist="50800" dir="10800000">
              <a:prstClr val="black">
                <a:alpha val="50000"/>
              </a:prstClr>
            </a:innerShdw>
          </a:effectLst>
        </p:spPr>
        <p:txBody>
          <a:bodyPr>
            <a:spAutoFit/>
          </a:bodyPr>
          <a:lstStyle>
            <a:defPPr>
              <a:defRPr lang="en-US"/>
            </a:defPPr>
            <a:lvl1pPr algn="r" rtl="0" fontAlgn="base">
              <a:spcBef>
                <a:spcPct val="0"/>
              </a:spcBef>
              <a:spcAft>
                <a:spcPct val="0"/>
              </a:spcAft>
              <a:defRPr sz="1200" kern="1200">
                <a:solidFill>
                  <a:schemeClr val="tx1"/>
                </a:solidFill>
                <a:latin typeface="Arial" charset="0"/>
                <a:ea typeface="+mn-ea"/>
                <a:cs typeface="+mn-cs"/>
              </a:defRPr>
            </a:lvl1pPr>
            <a:lvl2pPr marL="457200" algn="r" rtl="0" fontAlgn="base">
              <a:spcBef>
                <a:spcPct val="0"/>
              </a:spcBef>
              <a:spcAft>
                <a:spcPct val="0"/>
              </a:spcAft>
              <a:defRPr sz="1200" kern="1200">
                <a:solidFill>
                  <a:schemeClr val="tx1"/>
                </a:solidFill>
                <a:latin typeface="Arial" charset="0"/>
                <a:ea typeface="+mn-ea"/>
                <a:cs typeface="+mn-cs"/>
              </a:defRPr>
            </a:lvl2pPr>
            <a:lvl3pPr marL="914400" algn="r" rtl="0" fontAlgn="base">
              <a:spcBef>
                <a:spcPct val="0"/>
              </a:spcBef>
              <a:spcAft>
                <a:spcPct val="0"/>
              </a:spcAft>
              <a:defRPr sz="1200" kern="1200">
                <a:solidFill>
                  <a:schemeClr val="tx1"/>
                </a:solidFill>
                <a:latin typeface="Arial" charset="0"/>
                <a:ea typeface="+mn-ea"/>
                <a:cs typeface="+mn-cs"/>
              </a:defRPr>
            </a:lvl3pPr>
            <a:lvl4pPr marL="1371600" algn="r" rtl="0" fontAlgn="base">
              <a:spcBef>
                <a:spcPct val="0"/>
              </a:spcBef>
              <a:spcAft>
                <a:spcPct val="0"/>
              </a:spcAft>
              <a:defRPr sz="1200" kern="1200">
                <a:solidFill>
                  <a:schemeClr val="tx1"/>
                </a:solidFill>
                <a:latin typeface="Arial" charset="0"/>
                <a:ea typeface="+mn-ea"/>
                <a:cs typeface="+mn-cs"/>
              </a:defRPr>
            </a:lvl4pPr>
            <a:lvl5pPr marL="1828800" algn="r"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Magma </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0" name="TextBox 8"/>
          <p:cNvSpPr txBox="1"/>
          <p:nvPr/>
        </p:nvSpPr>
        <p:spPr>
          <a:xfrm>
            <a:off x="7467600" y="1219200"/>
            <a:ext cx="1219200" cy="276999"/>
          </a:xfrm>
          <a:prstGeom prst="rect">
            <a:avLst/>
          </a:prstGeom>
          <a:gradFill flip="none" rotWithShape="1">
            <a:gsLst>
              <a:gs pos="0">
                <a:srgbClr val="BBE0E3">
                  <a:lumMod val="90000"/>
                  <a:tint val="66000"/>
                  <a:satMod val="160000"/>
                </a:srgbClr>
              </a:gs>
              <a:gs pos="50000">
                <a:srgbClr val="BBE0E3">
                  <a:lumMod val="90000"/>
                  <a:tint val="44500"/>
                  <a:satMod val="160000"/>
                </a:srgbClr>
              </a:gs>
              <a:gs pos="100000">
                <a:srgbClr val="BBE0E3">
                  <a:lumMod val="90000"/>
                  <a:tint val="23500"/>
                  <a:satMod val="160000"/>
                </a:srgbClr>
              </a:gs>
            </a:gsLst>
            <a:lin ang="13500000" scaled="1"/>
            <a:tileRect/>
          </a:gradFill>
          <a:ln>
            <a:solidFill>
              <a:srgbClr val="000000"/>
            </a:solidFill>
          </a:ln>
          <a:effectLst>
            <a:innerShdw blurRad="63500" dist="50800" dir="10800000">
              <a:prstClr val="black">
                <a:alpha val="50000"/>
              </a:prstClr>
            </a:innerShdw>
          </a:effectLst>
        </p:spPr>
        <p:txBody>
          <a:bodyPr>
            <a:spAutoFit/>
          </a:bodyPr>
          <a:lstStyle>
            <a:defPPr>
              <a:defRPr lang="en-US"/>
            </a:defPPr>
            <a:lvl1pPr algn="r" rtl="0" fontAlgn="base">
              <a:spcBef>
                <a:spcPct val="0"/>
              </a:spcBef>
              <a:spcAft>
                <a:spcPct val="0"/>
              </a:spcAft>
              <a:defRPr sz="1200" kern="1200">
                <a:solidFill>
                  <a:schemeClr val="tx1"/>
                </a:solidFill>
                <a:latin typeface="Arial" charset="0"/>
                <a:ea typeface="+mn-ea"/>
                <a:cs typeface="+mn-cs"/>
              </a:defRPr>
            </a:lvl1pPr>
            <a:lvl2pPr marL="457200" algn="r" rtl="0" fontAlgn="base">
              <a:spcBef>
                <a:spcPct val="0"/>
              </a:spcBef>
              <a:spcAft>
                <a:spcPct val="0"/>
              </a:spcAft>
              <a:defRPr sz="1200" kern="1200">
                <a:solidFill>
                  <a:schemeClr val="tx1"/>
                </a:solidFill>
                <a:latin typeface="Arial" charset="0"/>
                <a:ea typeface="+mn-ea"/>
                <a:cs typeface="+mn-cs"/>
              </a:defRPr>
            </a:lvl2pPr>
            <a:lvl3pPr marL="914400" algn="r" rtl="0" fontAlgn="base">
              <a:spcBef>
                <a:spcPct val="0"/>
              </a:spcBef>
              <a:spcAft>
                <a:spcPct val="0"/>
              </a:spcAft>
              <a:defRPr sz="1200" kern="1200">
                <a:solidFill>
                  <a:schemeClr val="tx1"/>
                </a:solidFill>
                <a:latin typeface="Arial" charset="0"/>
                <a:ea typeface="+mn-ea"/>
                <a:cs typeface="+mn-cs"/>
              </a:defRPr>
            </a:lvl3pPr>
            <a:lvl4pPr marL="1371600" algn="r" rtl="0" fontAlgn="base">
              <a:spcBef>
                <a:spcPct val="0"/>
              </a:spcBef>
              <a:spcAft>
                <a:spcPct val="0"/>
              </a:spcAft>
              <a:defRPr sz="1200" kern="1200">
                <a:solidFill>
                  <a:schemeClr val="tx1"/>
                </a:solidFill>
                <a:latin typeface="Arial" charset="0"/>
                <a:ea typeface="+mn-ea"/>
                <a:cs typeface="+mn-cs"/>
              </a:defRPr>
            </a:lvl4pPr>
            <a:lvl5pPr marL="1828800" algn="r"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smtClean="0">
                <a:ln>
                  <a:noFill/>
                </a:ln>
                <a:solidFill>
                  <a:srgbClr val="000000"/>
                </a:solidFill>
                <a:effectLst/>
                <a:uLnTx/>
                <a:uFillTx/>
                <a:latin typeface="Arial" charset="0"/>
                <a:ea typeface="+mn-ea"/>
                <a:cs typeface="+mn-cs"/>
              </a:rPr>
              <a:t>Silvaco</a:t>
            </a: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 </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1" name="TextBox 8"/>
          <p:cNvSpPr txBox="1"/>
          <p:nvPr/>
        </p:nvSpPr>
        <p:spPr>
          <a:xfrm>
            <a:off x="5943600" y="1219200"/>
            <a:ext cx="1219200" cy="276999"/>
          </a:xfrm>
          <a:prstGeom prst="rect">
            <a:avLst/>
          </a:prstGeom>
          <a:gradFill flip="none" rotWithShape="1">
            <a:gsLst>
              <a:gs pos="0">
                <a:srgbClr val="BBE0E3">
                  <a:lumMod val="90000"/>
                  <a:tint val="66000"/>
                  <a:satMod val="160000"/>
                </a:srgbClr>
              </a:gs>
              <a:gs pos="50000">
                <a:srgbClr val="BBE0E3">
                  <a:lumMod val="90000"/>
                  <a:tint val="44500"/>
                  <a:satMod val="160000"/>
                </a:srgbClr>
              </a:gs>
              <a:gs pos="100000">
                <a:srgbClr val="BBE0E3">
                  <a:lumMod val="90000"/>
                  <a:tint val="23500"/>
                  <a:satMod val="160000"/>
                </a:srgbClr>
              </a:gs>
            </a:gsLst>
            <a:lin ang="13500000" scaled="1"/>
            <a:tileRect/>
          </a:gradFill>
          <a:ln>
            <a:solidFill>
              <a:srgbClr val="000000"/>
            </a:solidFill>
          </a:ln>
          <a:effectLst>
            <a:innerShdw blurRad="63500" dist="50800" dir="10800000">
              <a:prstClr val="black">
                <a:alpha val="50000"/>
              </a:prstClr>
            </a:innerShdw>
          </a:effectLst>
        </p:spPr>
        <p:txBody>
          <a:bodyPr>
            <a:spAutoFit/>
          </a:bodyPr>
          <a:lstStyle>
            <a:defPPr>
              <a:defRPr lang="en-US"/>
            </a:defPPr>
            <a:lvl1pPr algn="r" rtl="0" fontAlgn="base">
              <a:spcBef>
                <a:spcPct val="0"/>
              </a:spcBef>
              <a:spcAft>
                <a:spcPct val="0"/>
              </a:spcAft>
              <a:defRPr sz="1200" kern="1200">
                <a:solidFill>
                  <a:schemeClr val="tx1"/>
                </a:solidFill>
                <a:latin typeface="Arial" charset="0"/>
                <a:ea typeface="+mn-ea"/>
                <a:cs typeface="+mn-cs"/>
              </a:defRPr>
            </a:lvl1pPr>
            <a:lvl2pPr marL="457200" algn="r" rtl="0" fontAlgn="base">
              <a:spcBef>
                <a:spcPct val="0"/>
              </a:spcBef>
              <a:spcAft>
                <a:spcPct val="0"/>
              </a:spcAft>
              <a:defRPr sz="1200" kern="1200">
                <a:solidFill>
                  <a:schemeClr val="tx1"/>
                </a:solidFill>
                <a:latin typeface="Arial" charset="0"/>
                <a:ea typeface="+mn-ea"/>
                <a:cs typeface="+mn-cs"/>
              </a:defRPr>
            </a:lvl2pPr>
            <a:lvl3pPr marL="914400" algn="r" rtl="0" fontAlgn="base">
              <a:spcBef>
                <a:spcPct val="0"/>
              </a:spcBef>
              <a:spcAft>
                <a:spcPct val="0"/>
              </a:spcAft>
              <a:defRPr sz="1200" kern="1200">
                <a:solidFill>
                  <a:schemeClr val="tx1"/>
                </a:solidFill>
                <a:latin typeface="Arial" charset="0"/>
                <a:ea typeface="+mn-ea"/>
                <a:cs typeface="+mn-cs"/>
              </a:defRPr>
            </a:lvl3pPr>
            <a:lvl4pPr marL="1371600" algn="r" rtl="0" fontAlgn="base">
              <a:spcBef>
                <a:spcPct val="0"/>
              </a:spcBef>
              <a:spcAft>
                <a:spcPct val="0"/>
              </a:spcAft>
              <a:defRPr sz="1200" kern="1200">
                <a:solidFill>
                  <a:schemeClr val="tx1"/>
                </a:solidFill>
                <a:latin typeface="Arial" charset="0"/>
                <a:ea typeface="+mn-ea"/>
                <a:cs typeface="+mn-cs"/>
              </a:defRPr>
            </a:lvl4pPr>
            <a:lvl5pPr marL="1828800" algn="r"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Tanner </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2" name="TextBox 201"/>
          <p:cNvSpPr txBox="1"/>
          <p:nvPr/>
        </p:nvSpPr>
        <p:spPr>
          <a:xfrm>
            <a:off x="533400" y="2209800"/>
            <a:ext cx="1524000" cy="1200329"/>
          </a:xfrm>
          <a:prstGeom prst="rect">
            <a:avLst/>
          </a:prstGeom>
          <a:solidFill>
            <a:srgbClr val="333399">
              <a:lumMod val="40000"/>
              <a:lumOff val="60000"/>
            </a:srgbClr>
          </a:solidFill>
          <a:ln>
            <a:solidFill>
              <a:srgbClr val="000000"/>
            </a:solidFill>
          </a:ln>
          <a:effectLst>
            <a:innerShdw blurRad="63500" dist="50800" dir="10800000">
              <a:prstClr val="black">
                <a:alpha val="50000"/>
              </a:prstClr>
            </a:inn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 Simulation: </a:t>
            </a:r>
            <a:r>
              <a:rPr lang="en-US" sz="1200" b="0" kern="0" dirty="0" err="1">
                <a:solidFill>
                  <a:sysClr val="windowText" lastClr="000000"/>
                </a:solidFill>
              </a:rPr>
              <a:t>S</a:t>
            </a:r>
            <a:r>
              <a:rPr kumimoji="0" lang="en-US" sz="1200" b="0" i="0" u="none" strike="noStrike" kern="0" cap="none" spc="0" normalizeH="0" baseline="0" noProof="0" dirty="0" err="1" smtClean="0">
                <a:ln>
                  <a:noFill/>
                </a:ln>
                <a:solidFill>
                  <a:sysClr val="windowText" lastClr="000000"/>
                </a:solidFill>
                <a:effectLst/>
                <a:uLnTx/>
                <a:uFillTx/>
              </a:rPr>
              <a:t>pectre</a:t>
            </a:r>
            <a:r>
              <a:rPr kumimoji="0" lang="en-US" sz="1200" b="0" i="0" u="none" strike="noStrike" kern="0" cap="none" spc="0" normalizeH="0" baseline="0" noProof="0" dirty="0">
                <a:ln>
                  <a:noFill/>
                </a:ln>
                <a:solidFill>
                  <a:sysClr val="windowText" lastClr="000000"/>
                </a:solidFill>
                <a:effectLst/>
                <a:uLnTx/>
                <a:uFillTx/>
              </a:rPr>
              <a:t>, </a:t>
            </a:r>
            <a:r>
              <a:rPr kumimoji="0" lang="en-US" sz="1200" b="0" i="0" u="none" strike="noStrike" kern="0" cap="none" spc="0" normalizeH="0" baseline="0" noProof="0" dirty="0" smtClean="0">
                <a:ln>
                  <a:noFill/>
                </a:ln>
                <a:solidFill>
                  <a:sysClr val="windowText" lastClr="000000"/>
                </a:solidFill>
                <a:effectLst/>
                <a:uLnTx/>
                <a:uFillTx/>
              </a:rPr>
              <a:t/>
            </a:r>
            <a:br>
              <a:rPr kumimoji="0" lang="en-US" sz="1200" b="0" i="0" u="none" strike="noStrike" kern="0" cap="none" spc="0" normalizeH="0" baseline="0" noProof="0" dirty="0" smtClean="0">
                <a:ln>
                  <a:noFill/>
                </a:ln>
                <a:solidFill>
                  <a:sysClr val="windowText" lastClr="000000"/>
                </a:solidFill>
                <a:effectLst/>
                <a:uLnTx/>
                <a:uFillTx/>
              </a:rPr>
            </a:br>
            <a:r>
              <a:rPr kumimoji="0" lang="en-US" sz="1200" b="0" i="0" u="none" strike="noStrike" kern="0" cap="none" spc="0" normalizeH="0" baseline="0" noProof="0" dirty="0" smtClean="0">
                <a:ln>
                  <a:noFill/>
                </a:ln>
                <a:solidFill>
                  <a:sysClr val="windowText" lastClr="000000"/>
                </a:solidFill>
                <a:effectLst/>
                <a:uLnTx/>
                <a:uFillTx/>
              </a:rPr>
              <a:t>NC </a:t>
            </a:r>
            <a:r>
              <a:rPr kumimoji="0" lang="en-US" sz="1200" b="0" i="0" u="none" strike="noStrike" kern="0" cap="none" spc="0" normalizeH="0" baseline="0" noProof="0" dirty="0">
                <a:ln>
                  <a:noFill/>
                </a:ln>
                <a:solidFill>
                  <a:sysClr val="windowText" lastClr="000000"/>
                </a:solidFill>
                <a:effectLst/>
                <a:uLnTx/>
                <a:uFillTx/>
              </a:rPr>
              <a:t>Verilog </a:t>
            </a:r>
            <a:r>
              <a:rPr kumimoji="0" lang="en-US" sz="1200" b="0" i="0" u="none" strike="noStrike" kern="0" cap="none" spc="0" normalizeH="0" baseline="0" noProof="0" dirty="0" smtClean="0">
                <a:ln>
                  <a:noFill/>
                </a:ln>
                <a:solidFill>
                  <a:sysClr val="windowText" lastClr="000000"/>
                </a:solidFill>
                <a:effectLst/>
                <a:uLnTx/>
                <a:uFillTx/>
              </a:rPr>
              <a:t/>
            </a:r>
            <a:br>
              <a:rPr kumimoji="0" lang="en-US" sz="1200" b="0" i="0" u="none" strike="noStrike" kern="0" cap="none" spc="0" normalizeH="0" baseline="0" noProof="0" dirty="0" smtClean="0">
                <a:ln>
                  <a:noFill/>
                </a:ln>
                <a:solidFill>
                  <a:sysClr val="windowText" lastClr="000000"/>
                </a:solidFill>
                <a:effectLst/>
                <a:uLnTx/>
                <a:uFillTx/>
              </a:rPr>
            </a:br>
            <a:r>
              <a:rPr kumimoji="0" lang="en-US" sz="1200" b="0" i="0" u="none" strike="noStrike" kern="0" cap="none" spc="0" normalizeH="0" baseline="0" noProof="0" dirty="0" smtClean="0">
                <a:ln>
                  <a:noFill/>
                </a:ln>
                <a:solidFill>
                  <a:sysClr val="windowText" lastClr="000000"/>
                </a:solidFill>
                <a:effectLst/>
                <a:uLnTx/>
                <a:uFillTx/>
              </a:rPr>
              <a:t>&amp; </a:t>
            </a:r>
            <a:r>
              <a:rPr kumimoji="0" lang="en-US" sz="1200" b="0" i="0" u="none" strike="noStrike" kern="0" cap="none" spc="0" normalizeH="0" baseline="0" noProof="0" dirty="0">
                <a:ln>
                  <a:noFill/>
                </a:ln>
                <a:solidFill>
                  <a:sysClr val="windowText" lastClr="000000"/>
                </a:solidFill>
                <a:effectLst/>
                <a:uLnTx/>
                <a:uFillTx/>
              </a:rPr>
              <a:t>mix </a:t>
            </a:r>
            <a:r>
              <a:rPr kumimoji="0" lang="en-US" sz="1200" b="0" i="0" u="none" strike="noStrike" kern="0" cap="none" spc="0" normalizeH="0" baseline="0" noProof="0" dirty="0" smtClean="0">
                <a:ln>
                  <a:noFill/>
                </a:ln>
                <a:solidFill>
                  <a:sysClr val="windowText" lastClr="000000"/>
                </a:solidFill>
                <a:effectLst/>
                <a:uLnTx/>
                <a:uFillTx/>
              </a:rPr>
              <a:t>mode</a:t>
            </a:r>
            <a:r>
              <a:rPr kumimoji="0" lang="en-US" sz="1200" b="0" i="0" u="none" strike="noStrike" kern="0" cap="none" spc="0" normalizeH="0" noProof="0" dirty="0" smtClean="0">
                <a:ln>
                  <a:noFill/>
                </a:ln>
                <a:solidFill>
                  <a:sysClr val="windowText" lastClr="000000"/>
                </a:solidFill>
                <a:effectLst/>
                <a:uLnTx/>
                <a:uFillTx/>
              </a:rPr>
              <a:t> </a:t>
            </a:r>
            <a:r>
              <a:rPr lang="en-US" sz="1200" b="0" kern="0" dirty="0" smtClean="0">
                <a:solidFill>
                  <a:sysClr val="windowText" lastClr="000000"/>
                </a:solidFill>
              </a:rPr>
              <a:t>AMS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0" kern="0" dirty="0">
                <a:solidFill>
                  <a:sysClr val="windowText" lastClr="000000"/>
                </a:solidFill>
              </a:rPr>
              <a:t>u</a:t>
            </a:r>
            <a:r>
              <a:rPr kumimoji="0" lang="en-US" sz="1200" b="0" i="0" u="none" strike="noStrike" kern="0" cap="none" spc="0" normalizeH="0" baseline="0" noProof="0" dirty="0" err="1" smtClean="0">
                <a:ln>
                  <a:noFill/>
                </a:ln>
                <a:solidFill>
                  <a:sysClr val="windowText" lastClr="000000"/>
                </a:solidFill>
                <a:effectLst/>
                <a:uLnTx/>
                <a:uFillTx/>
              </a:rPr>
              <a:t>nder</a:t>
            </a:r>
            <a:r>
              <a:rPr kumimoji="0" lang="en-US" sz="1200" b="0" i="0" u="none" strike="noStrike" kern="0" cap="none" spc="0" normalizeH="0" baseline="0" noProof="0" dirty="0" smtClean="0">
                <a:ln>
                  <a:noFill/>
                </a:ln>
                <a:solidFill>
                  <a:sysClr val="windowText" lastClr="000000"/>
                </a:solidFill>
                <a:effectLst/>
                <a:uLnTx/>
                <a:uFillTx/>
              </a:rPr>
              <a:t> ADE XL and hierarchy editor </a:t>
            </a:r>
            <a:endParaRPr kumimoji="0" lang="en-US" sz="1200" b="0" i="0" u="none" strike="noStrike" kern="0" cap="none" spc="0" normalizeH="0" baseline="0" noProof="0" dirty="0">
              <a:ln>
                <a:noFill/>
              </a:ln>
              <a:solidFill>
                <a:sysClr val="windowText" lastClr="000000"/>
              </a:solidFill>
              <a:effectLst/>
              <a:uLnTx/>
              <a:uFillTx/>
            </a:endParaRPr>
          </a:p>
        </p:txBody>
      </p:sp>
      <p:sp>
        <p:nvSpPr>
          <p:cNvPr id="203" name="TextBox 202"/>
          <p:cNvSpPr txBox="1"/>
          <p:nvPr/>
        </p:nvSpPr>
        <p:spPr>
          <a:xfrm>
            <a:off x="533400" y="3695698"/>
            <a:ext cx="1524000" cy="646331"/>
          </a:xfrm>
          <a:prstGeom prst="rect">
            <a:avLst/>
          </a:prstGeom>
          <a:solidFill>
            <a:srgbClr val="333399">
              <a:lumMod val="40000"/>
              <a:lumOff val="60000"/>
            </a:srgbClr>
          </a:solidFill>
          <a:ln>
            <a:solidFill>
              <a:srgbClr val="000000"/>
            </a:solidFill>
          </a:ln>
          <a:effectLst>
            <a:innerShdw blurRad="63500" dist="50800" dir="10800000">
              <a:prstClr val="black">
                <a:alpha val="50000"/>
              </a:prstClr>
            </a:inn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 Layout </a:t>
            </a:r>
            <a:r>
              <a:rPr kumimoji="0" lang="en-US" sz="1200" b="0" i="0" u="none" strike="noStrike" kern="0" cap="none" spc="0" normalizeH="0" baseline="0" noProof="0" dirty="0" smtClean="0">
                <a:ln>
                  <a:noFill/>
                </a:ln>
                <a:solidFill>
                  <a:sysClr val="windowText" lastClr="000000"/>
                </a:solidFill>
                <a:effectLst/>
                <a:uLnTx/>
                <a:uFillTx/>
              </a:rPr>
              <a:t>VLS GXL</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0" kern="0" dirty="0" smtClean="0">
                <a:solidFill>
                  <a:sysClr val="windowText" lastClr="000000"/>
                </a:solidFill>
              </a:rPr>
              <a:t>Not timing driven P&amp;R</a:t>
            </a:r>
            <a:endParaRPr kumimoji="0" lang="en-US" sz="1200" b="0" i="0" u="none" strike="noStrike" kern="0" cap="none" spc="0" normalizeH="0" baseline="0" noProof="0" dirty="0">
              <a:ln>
                <a:noFill/>
              </a:ln>
              <a:solidFill>
                <a:sysClr val="windowText" lastClr="000000"/>
              </a:solidFill>
              <a:effectLst/>
              <a:uLnTx/>
              <a:uFillTx/>
            </a:endParaRPr>
          </a:p>
        </p:txBody>
      </p:sp>
      <p:sp>
        <p:nvSpPr>
          <p:cNvPr id="204" name="TextBox 203"/>
          <p:cNvSpPr txBox="1"/>
          <p:nvPr/>
        </p:nvSpPr>
        <p:spPr>
          <a:xfrm>
            <a:off x="533400" y="5562600"/>
            <a:ext cx="1524000" cy="830998"/>
          </a:xfrm>
          <a:prstGeom prst="rect">
            <a:avLst/>
          </a:prstGeom>
          <a:solidFill>
            <a:srgbClr val="333399">
              <a:lumMod val="40000"/>
              <a:lumOff val="60000"/>
            </a:srgbClr>
          </a:solidFill>
          <a:ln>
            <a:solidFill>
              <a:srgbClr val="000000"/>
            </a:solidFill>
          </a:ln>
          <a:effectLst>
            <a:innerShdw blurRad="63500" dist="50800" dir="10800000">
              <a:prstClr val="black">
                <a:alpha val="50000"/>
              </a:prstClr>
            </a:inn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 Parasitic Extraction: </a:t>
            </a:r>
            <a:r>
              <a:rPr kumimoji="0" lang="en-US" sz="1200" b="0" i="0" u="none" strike="noStrike" kern="0" cap="none" spc="0" normalizeH="0" baseline="0" noProof="0" dirty="0" err="1" smtClean="0">
                <a:ln>
                  <a:noFill/>
                </a:ln>
                <a:solidFill>
                  <a:sysClr val="windowText" lastClr="000000"/>
                </a:solidFill>
                <a:effectLst/>
                <a:uLnTx/>
                <a:uFillTx/>
              </a:rPr>
              <a:t>Assura</a:t>
            </a:r>
            <a:r>
              <a:rPr kumimoji="0" lang="en-US" sz="1200" b="0" i="0" u="none" strike="noStrike" kern="0" cap="none" spc="0" normalizeH="0" baseline="0" noProof="0" dirty="0" smtClean="0">
                <a:ln>
                  <a:noFill/>
                </a:ln>
                <a:solidFill>
                  <a:sysClr val="windowText" lastClr="000000"/>
                </a:solidFill>
                <a:effectLst/>
                <a:uLnTx/>
                <a:uFillTx/>
              </a:rPr>
              <a:t> QRC + </a:t>
            </a:r>
            <a:r>
              <a:rPr kumimoji="0" lang="en-US" sz="1200" b="0" i="0" u="none" strike="noStrike" kern="0" cap="none" spc="0" normalizeH="0" baseline="0" noProof="0" dirty="0" err="1" smtClean="0">
                <a:ln>
                  <a:noFill/>
                </a:ln>
                <a:solidFill>
                  <a:sysClr val="windowText" lastClr="000000"/>
                </a:solidFill>
                <a:effectLst/>
                <a:uLnTx/>
                <a:uFillTx/>
              </a:rPr>
              <a:t>backannotation</a:t>
            </a:r>
            <a:endParaRPr kumimoji="0" lang="en-US" sz="1200" b="0" i="0" u="none" strike="noStrike" kern="0" cap="none" spc="0" normalizeH="0" baseline="0" noProof="0" dirty="0">
              <a:ln>
                <a:noFill/>
              </a:ln>
              <a:solidFill>
                <a:sysClr val="windowText" lastClr="000000"/>
              </a:solidFill>
              <a:effectLst/>
              <a:uLnTx/>
              <a:uFillTx/>
            </a:endParaRPr>
          </a:p>
        </p:txBody>
      </p:sp>
      <p:sp>
        <p:nvSpPr>
          <p:cNvPr id="205" name="TextBox 204"/>
          <p:cNvSpPr txBox="1"/>
          <p:nvPr/>
        </p:nvSpPr>
        <p:spPr>
          <a:xfrm>
            <a:off x="2438400" y="4724400"/>
            <a:ext cx="1371600" cy="646331"/>
          </a:xfrm>
          <a:prstGeom prst="rect">
            <a:avLst/>
          </a:prstGeom>
          <a:solidFill>
            <a:srgbClr val="333399">
              <a:lumMod val="20000"/>
              <a:lumOff val="80000"/>
            </a:srgbClr>
          </a:solidFill>
          <a:ln>
            <a:solidFill>
              <a:srgbClr val="000000"/>
            </a:solidFill>
          </a:ln>
          <a:effectLst>
            <a:innerShdw blurRad="63500" dist="50800" dir="10800000">
              <a:prstClr val="black">
                <a:alpha val="50000"/>
              </a:prstClr>
            </a:inn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DRC/LVS </a:t>
            </a:r>
            <a:r>
              <a:rPr kumimoji="0" lang="en-US" sz="1200" b="0" i="0" u="none" strike="noStrike" kern="0" cap="none" spc="0" normalizeH="0" baseline="0" noProof="0" dirty="0" err="1" smtClean="0">
                <a:ln>
                  <a:noFill/>
                </a:ln>
                <a:solidFill>
                  <a:sysClr val="windowText" lastClr="000000"/>
                </a:solidFill>
                <a:effectLst/>
                <a:uLnTx/>
                <a:uFillTx/>
              </a:rPr>
              <a:t>Calibre</a:t>
            </a:r>
            <a:endParaRPr kumimoji="0" lang="en-US" sz="1200" b="0" i="0" u="none" strike="noStrike" kern="0" cap="none" spc="0" normalizeH="0" baseline="0" noProof="0" dirty="0" smtClean="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0" kern="0" dirty="0">
                <a:solidFill>
                  <a:sysClr val="windowText" lastClr="000000"/>
                </a:solidFill>
              </a:rPr>
              <a:t>f</a:t>
            </a:r>
            <a:r>
              <a:rPr lang="en-US" sz="1200" b="0" kern="0" dirty="0" smtClean="0">
                <a:solidFill>
                  <a:sysClr val="windowText" lastClr="000000"/>
                </a:solidFill>
              </a:rPr>
              <a:t>lat verification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Text" lastClr="000000"/>
                </a:solidFill>
                <a:effectLst/>
                <a:uLnTx/>
                <a:uFillTx/>
              </a:rPr>
              <a:t>(industry sign off)</a:t>
            </a:r>
          </a:p>
        </p:txBody>
      </p:sp>
      <p:sp>
        <p:nvSpPr>
          <p:cNvPr id="206" name="TextBox 8"/>
          <p:cNvSpPr txBox="1"/>
          <p:nvPr/>
        </p:nvSpPr>
        <p:spPr>
          <a:xfrm>
            <a:off x="4191000" y="4724400"/>
            <a:ext cx="1447800" cy="830997"/>
          </a:xfrm>
          <a:prstGeom prst="rect">
            <a:avLst/>
          </a:prstGeom>
          <a:solidFill>
            <a:srgbClr val="333399">
              <a:lumMod val="60000"/>
              <a:lumOff val="40000"/>
            </a:srgbClr>
          </a:solidFill>
          <a:ln>
            <a:solidFill>
              <a:srgbClr val="000000"/>
            </a:solidFill>
          </a:ln>
          <a:effectLst>
            <a:innerShdw blurRad="63500" dist="50800" dir="10800000">
              <a:prstClr val="black">
                <a:alpha val="50000"/>
              </a:prstClr>
            </a:innerShdw>
          </a:effectLst>
        </p:spPr>
        <p:txBody>
          <a:bodyPr>
            <a:spAutoFit/>
          </a:bodyPr>
          <a:lstStyle>
            <a:defPPr>
              <a:defRPr lang="en-US"/>
            </a:defPPr>
            <a:lvl1pPr algn="r" rtl="0" fontAlgn="base">
              <a:spcBef>
                <a:spcPct val="0"/>
              </a:spcBef>
              <a:spcAft>
                <a:spcPct val="0"/>
              </a:spcAft>
              <a:defRPr sz="1200" kern="1200">
                <a:solidFill>
                  <a:schemeClr val="tx1"/>
                </a:solidFill>
                <a:latin typeface="Arial" charset="0"/>
                <a:ea typeface="+mn-ea"/>
                <a:cs typeface="+mn-cs"/>
              </a:defRPr>
            </a:lvl1pPr>
            <a:lvl2pPr marL="457200" algn="r" rtl="0" fontAlgn="base">
              <a:spcBef>
                <a:spcPct val="0"/>
              </a:spcBef>
              <a:spcAft>
                <a:spcPct val="0"/>
              </a:spcAft>
              <a:defRPr sz="1200" kern="1200">
                <a:solidFill>
                  <a:schemeClr val="tx1"/>
                </a:solidFill>
                <a:latin typeface="Arial" charset="0"/>
                <a:ea typeface="+mn-ea"/>
                <a:cs typeface="+mn-cs"/>
              </a:defRPr>
            </a:lvl2pPr>
            <a:lvl3pPr marL="914400" algn="r" rtl="0" fontAlgn="base">
              <a:spcBef>
                <a:spcPct val="0"/>
              </a:spcBef>
              <a:spcAft>
                <a:spcPct val="0"/>
              </a:spcAft>
              <a:defRPr sz="1200" kern="1200">
                <a:solidFill>
                  <a:schemeClr val="tx1"/>
                </a:solidFill>
                <a:latin typeface="Arial" charset="0"/>
                <a:ea typeface="+mn-ea"/>
                <a:cs typeface="+mn-cs"/>
              </a:defRPr>
            </a:lvl3pPr>
            <a:lvl4pPr marL="1371600" algn="r" rtl="0" fontAlgn="base">
              <a:spcBef>
                <a:spcPct val="0"/>
              </a:spcBef>
              <a:spcAft>
                <a:spcPct val="0"/>
              </a:spcAft>
              <a:defRPr sz="1200" kern="1200">
                <a:solidFill>
                  <a:schemeClr val="tx1"/>
                </a:solidFill>
                <a:latin typeface="Arial" charset="0"/>
                <a:ea typeface="+mn-ea"/>
                <a:cs typeface="+mn-cs"/>
              </a:defRPr>
            </a:lvl4pPr>
            <a:lvl5pPr marL="1828800" algn="r"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DRC Quartz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dirty="0" smtClean="0">
                <a:solidFill>
                  <a:srgbClr val="000000"/>
                </a:solidFill>
              </a:rPr>
              <a:t>hierarchical ver. Compatible with </a:t>
            </a:r>
            <a:r>
              <a:rPr lang="en-US" b="0" dirty="0" err="1" smtClean="0">
                <a:solidFill>
                  <a:srgbClr val="000000"/>
                </a:solidFill>
              </a:rPr>
              <a:t>Calibre</a:t>
            </a:r>
            <a:r>
              <a:rPr lang="en-US" b="0" dirty="0" smtClean="0">
                <a:solidFill>
                  <a:srgbClr val="000000"/>
                </a:solidFill>
              </a:rPr>
              <a:t> rules </a:t>
            </a: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 </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7" name="TextBox 8"/>
          <p:cNvSpPr txBox="1"/>
          <p:nvPr/>
        </p:nvSpPr>
        <p:spPr>
          <a:xfrm>
            <a:off x="7467600" y="1828800"/>
            <a:ext cx="1219200" cy="646331"/>
          </a:xfrm>
          <a:prstGeom prst="rect">
            <a:avLst/>
          </a:prstGeom>
          <a:solidFill>
            <a:srgbClr val="BBE0E3">
              <a:lumMod val="90000"/>
            </a:srgbClr>
          </a:solidFill>
          <a:ln>
            <a:solidFill>
              <a:srgbClr val="000000"/>
            </a:solidFill>
          </a:ln>
          <a:effectLst>
            <a:innerShdw blurRad="63500" dist="50800" dir="10800000">
              <a:prstClr val="black">
                <a:alpha val="50000"/>
              </a:prstClr>
            </a:innerShdw>
          </a:effectLst>
        </p:spPr>
        <p:txBody>
          <a:bodyPr>
            <a:spAutoFit/>
          </a:bodyPr>
          <a:lstStyle>
            <a:defPPr>
              <a:defRPr lang="en-US"/>
            </a:defPPr>
            <a:lvl1pPr algn="r" rtl="0" fontAlgn="base">
              <a:spcBef>
                <a:spcPct val="0"/>
              </a:spcBef>
              <a:spcAft>
                <a:spcPct val="0"/>
              </a:spcAft>
              <a:defRPr sz="1200" kern="1200">
                <a:solidFill>
                  <a:schemeClr val="tx1"/>
                </a:solidFill>
                <a:latin typeface="Arial" charset="0"/>
                <a:ea typeface="+mn-ea"/>
                <a:cs typeface="+mn-cs"/>
              </a:defRPr>
            </a:lvl1pPr>
            <a:lvl2pPr marL="457200" algn="r" rtl="0" fontAlgn="base">
              <a:spcBef>
                <a:spcPct val="0"/>
              </a:spcBef>
              <a:spcAft>
                <a:spcPct val="0"/>
              </a:spcAft>
              <a:defRPr sz="1200" kern="1200">
                <a:solidFill>
                  <a:schemeClr val="tx1"/>
                </a:solidFill>
                <a:latin typeface="Arial" charset="0"/>
                <a:ea typeface="+mn-ea"/>
                <a:cs typeface="+mn-cs"/>
              </a:defRPr>
            </a:lvl2pPr>
            <a:lvl3pPr marL="914400" algn="r" rtl="0" fontAlgn="base">
              <a:spcBef>
                <a:spcPct val="0"/>
              </a:spcBef>
              <a:spcAft>
                <a:spcPct val="0"/>
              </a:spcAft>
              <a:defRPr sz="1200" kern="1200">
                <a:solidFill>
                  <a:schemeClr val="tx1"/>
                </a:solidFill>
                <a:latin typeface="Arial" charset="0"/>
                <a:ea typeface="+mn-ea"/>
                <a:cs typeface="+mn-cs"/>
              </a:defRPr>
            </a:lvl3pPr>
            <a:lvl4pPr marL="1371600" algn="r" rtl="0" fontAlgn="base">
              <a:spcBef>
                <a:spcPct val="0"/>
              </a:spcBef>
              <a:spcAft>
                <a:spcPct val="0"/>
              </a:spcAft>
              <a:defRPr sz="1200" kern="1200">
                <a:solidFill>
                  <a:schemeClr val="tx1"/>
                </a:solidFill>
                <a:latin typeface="Arial" charset="0"/>
                <a:ea typeface="+mn-ea"/>
                <a:cs typeface="+mn-cs"/>
              </a:defRPr>
            </a:lvl4pPr>
            <a:lvl5pPr marL="1828800" algn="r"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Process &amp; device level simulation</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208" name="Straight Arrow Connector 35"/>
          <p:cNvCxnSpPr>
            <a:cxnSpLocks noChangeShapeType="1"/>
          </p:cNvCxnSpPr>
          <p:nvPr/>
        </p:nvCxnSpPr>
        <p:spPr bwMode="auto">
          <a:xfrm rot="5400000">
            <a:off x="1168400" y="1624013"/>
            <a:ext cx="255587" cy="1588"/>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09" name="Straight Arrow Connector 38"/>
          <p:cNvCxnSpPr>
            <a:cxnSpLocks noChangeShapeType="1"/>
          </p:cNvCxnSpPr>
          <p:nvPr/>
        </p:nvCxnSpPr>
        <p:spPr bwMode="auto">
          <a:xfrm rot="5400000">
            <a:off x="1206500" y="2119313"/>
            <a:ext cx="179387" cy="1588"/>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10" name="Straight Arrow Connector 44"/>
          <p:cNvCxnSpPr>
            <a:cxnSpLocks noChangeShapeType="1"/>
          </p:cNvCxnSpPr>
          <p:nvPr/>
        </p:nvCxnSpPr>
        <p:spPr bwMode="auto">
          <a:xfrm rot="5400000">
            <a:off x="2768600" y="1852613"/>
            <a:ext cx="712787" cy="1588"/>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11" name="Straight Arrow Connector 48"/>
          <p:cNvCxnSpPr>
            <a:cxnSpLocks noChangeShapeType="1"/>
          </p:cNvCxnSpPr>
          <p:nvPr/>
        </p:nvCxnSpPr>
        <p:spPr bwMode="auto">
          <a:xfrm rot="5400000">
            <a:off x="4559300" y="1852613"/>
            <a:ext cx="712787" cy="1588"/>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12" name="Straight Arrow Connector 54"/>
          <p:cNvCxnSpPr>
            <a:cxnSpLocks noChangeShapeType="1"/>
          </p:cNvCxnSpPr>
          <p:nvPr/>
        </p:nvCxnSpPr>
        <p:spPr bwMode="auto">
          <a:xfrm rot="5400000">
            <a:off x="6388100" y="1662113"/>
            <a:ext cx="331787" cy="1588"/>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13" name="Straight Arrow Connector 56"/>
          <p:cNvCxnSpPr>
            <a:cxnSpLocks noChangeShapeType="1"/>
          </p:cNvCxnSpPr>
          <p:nvPr/>
        </p:nvCxnSpPr>
        <p:spPr bwMode="auto">
          <a:xfrm rot="5400000">
            <a:off x="7912100" y="1662113"/>
            <a:ext cx="331787" cy="1588"/>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14" name="Straight Arrow Connector 41"/>
          <p:cNvCxnSpPr>
            <a:cxnSpLocks noChangeShapeType="1"/>
          </p:cNvCxnSpPr>
          <p:nvPr/>
        </p:nvCxnSpPr>
        <p:spPr bwMode="auto">
          <a:xfrm rot="5400000">
            <a:off x="1092200" y="4519610"/>
            <a:ext cx="407987" cy="1592"/>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215" name="TextBox 214"/>
          <p:cNvSpPr txBox="1"/>
          <p:nvPr/>
        </p:nvSpPr>
        <p:spPr>
          <a:xfrm>
            <a:off x="533400" y="4724400"/>
            <a:ext cx="1524000" cy="461665"/>
          </a:xfrm>
          <a:prstGeom prst="rect">
            <a:avLst/>
          </a:prstGeom>
          <a:solidFill>
            <a:srgbClr val="333399">
              <a:lumMod val="40000"/>
              <a:lumOff val="60000"/>
            </a:srgbClr>
          </a:solidFill>
          <a:ln>
            <a:solidFill>
              <a:srgbClr val="000000"/>
            </a:solidFill>
          </a:ln>
          <a:effectLst>
            <a:innerShdw blurRad="63500" dist="50800" dir="10800000">
              <a:prstClr val="black">
                <a:alpha val="50000"/>
              </a:prstClr>
            </a:innerShdw>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 </a:t>
            </a:r>
            <a:r>
              <a:rPr kumimoji="0" lang="en-US" sz="1200" b="0" i="0" u="none" strike="noStrike" kern="0" cap="none" spc="0" normalizeH="0" baseline="0" noProof="0" dirty="0" smtClean="0">
                <a:ln>
                  <a:noFill/>
                </a:ln>
                <a:solidFill>
                  <a:sysClr val="windowText" lastClr="000000"/>
                </a:solidFill>
                <a:effectLst/>
                <a:uLnTx/>
                <a:uFillTx/>
              </a:rPr>
              <a:t>DRC/LVS </a:t>
            </a:r>
            <a:r>
              <a:rPr kumimoji="0" lang="en-US" sz="1200" b="0" i="0" u="none" strike="noStrike" kern="0" cap="none" spc="0" normalizeH="0" baseline="0" noProof="0" dirty="0" err="1" smtClean="0">
                <a:ln>
                  <a:noFill/>
                </a:ln>
                <a:solidFill>
                  <a:sysClr val="windowText" lastClr="000000"/>
                </a:solidFill>
                <a:effectLst/>
                <a:uLnTx/>
                <a:uFillTx/>
              </a:rPr>
              <a:t>Assura</a:t>
            </a:r>
            <a:endParaRPr kumimoji="0" lang="en-US" sz="1200" b="0" i="0" u="none" strike="noStrike" kern="0" cap="none" spc="0" normalizeH="0" baseline="0" noProof="0" dirty="0" smtClean="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0" kern="0" dirty="0">
                <a:solidFill>
                  <a:sysClr val="windowText" lastClr="000000"/>
                </a:solidFill>
              </a:rPr>
              <a:t>h</a:t>
            </a:r>
            <a:r>
              <a:rPr lang="en-US" sz="1200" b="0" kern="0" dirty="0" smtClean="0">
                <a:solidFill>
                  <a:sysClr val="windowText" lastClr="000000"/>
                </a:solidFill>
              </a:rPr>
              <a:t>ierarchical ver.</a:t>
            </a:r>
            <a:endParaRPr kumimoji="0" lang="en-US" sz="1200" b="0" i="0" u="none" strike="noStrike" kern="0" cap="none" spc="0" normalizeH="0" baseline="0" noProof="0" dirty="0">
              <a:ln>
                <a:noFill/>
              </a:ln>
              <a:solidFill>
                <a:sysClr val="windowText" lastClr="000000"/>
              </a:solidFill>
              <a:effectLst/>
              <a:uLnTx/>
              <a:uFillTx/>
            </a:endParaRPr>
          </a:p>
        </p:txBody>
      </p:sp>
      <p:cxnSp>
        <p:nvCxnSpPr>
          <p:cNvPr id="216" name="Straight Arrow Connector 36"/>
          <p:cNvCxnSpPr>
            <a:cxnSpLocks noChangeShapeType="1"/>
          </p:cNvCxnSpPr>
          <p:nvPr/>
        </p:nvCxnSpPr>
        <p:spPr bwMode="auto">
          <a:xfrm rot="5400000">
            <a:off x="1108075" y="5368923"/>
            <a:ext cx="376237" cy="1592"/>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17" name="Straight Arrow Connector 38"/>
          <p:cNvCxnSpPr>
            <a:cxnSpLocks noChangeShapeType="1"/>
            <a:stCxn id="202" idx="2"/>
          </p:cNvCxnSpPr>
          <p:nvPr/>
        </p:nvCxnSpPr>
        <p:spPr bwMode="auto">
          <a:xfrm flipH="1">
            <a:off x="1295398" y="3410129"/>
            <a:ext cx="2" cy="285571"/>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18" name="Straight Arrow Connector 40"/>
          <p:cNvCxnSpPr>
            <a:cxnSpLocks noChangeShapeType="1"/>
            <a:stCxn id="194" idx="2"/>
          </p:cNvCxnSpPr>
          <p:nvPr/>
        </p:nvCxnSpPr>
        <p:spPr bwMode="auto">
          <a:xfrm>
            <a:off x="3124200" y="2671465"/>
            <a:ext cx="0" cy="2052935"/>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19" name="Straight Arrow Connector 42"/>
          <p:cNvCxnSpPr>
            <a:cxnSpLocks noChangeShapeType="1"/>
            <a:stCxn id="196" idx="2"/>
          </p:cNvCxnSpPr>
          <p:nvPr/>
        </p:nvCxnSpPr>
        <p:spPr bwMode="auto">
          <a:xfrm>
            <a:off x="4914900" y="3410129"/>
            <a:ext cx="0" cy="1314271"/>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225" name="Rectangle 12"/>
          <p:cNvSpPr>
            <a:spLocks noChangeArrowheads="1"/>
          </p:cNvSpPr>
          <p:nvPr/>
        </p:nvSpPr>
        <p:spPr bwMode="auto">
          <a:xfrm>
            <a:off x="5943600" y="2727960"/>
            <a:ext cx="2971800" cy="368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l" eaLnBrk="0" hangingPunct="0">
              <a:buClr>
                <a:srgbClr val="CCFFFF"/>
              </a:buClr>
              <a:buFont typeface="Arial" pitchFamily="34" charset="0"/>
              <a:buChar char="•"/>
            </a:pPr>
            <a:r>
              <a:rPr lang="en-US" sz="1700" b="0" dirty="0">
                <a:solidFill>
                  <a:srgbClr val="FFFF00"/>
                </a:solidFill>
              </a:rPr>
              <a:t>n</a:t>
            </a:r>
            <a:r>
              <a:rPr lang="en-US" sz="1700" b="0" dirty="0" smtClean="0">
                <a:solidFill>
                  <a:srgbClr val="FFFF00"/>
                </a:solidFill>
              </a:rPr>
              <a:t>umber of seats of basic tools = number of group members</a:t>
            </a:r>
          </a:p>
          <a:p>
            <a:pPr marL="285750" indent="-285750" algn="l" eaLnBrk="0" hangingPunct="0">
              <a:buClr>
                <a:srgbClr val="CCFFFF"/>
              </a:buClr>
              <a:buFont typeface="Arial" pitchFamily="34" charset="0"/>
              <a:buChar char="•"/>
            </a:pPr>
            <a:r>
              <a:rPr lang="en-US" sz="1700" b="0" dirty="0" smtClean="0">
                <a:solidFill>
                  <a:srgbClr val="FFFF00"/>
                </a:solidFill>
              </a:rPr>
              <a:t>more sophisticated features use up more tokens thus limits number of people able to work simultaneously</a:t>
            </a:r>
          </a:p>
          <a:p>
            <a:pPr marL="285750" indent="-285750" algn="l" eaLnBrk="0" hangingPunct="0">
              <a:buClr>
                <a:srgbClr val="CCFFFF"/>
              </a:buClr>
              <a:buFont typeface="Arial" pitchFamily="34" charset="0"/>
              <a:buChar char="•"/>
            </a:pPr>
            <a:r>
              <a:rPr lang="en-US" sz="1700" b="0" dirty="0">
                <a:solidFill>
                  <a:srgbClr val="FFFF00"/>
                </a:solidFill>
              </a:rPr>
              <a:t>s</a:t>
            </a:r>
            <a:r>
              <a:rPr lang="en-US" sz="1700" b="0" dirty="0" smtClean="0">
                <a:solidFill>
                  <a:srgbClr val="FFFF00"/>
                </a:solidFill>
              </a:rPr>
              <a:t>ingle licenses for physical verification</a:t>
            </a:r>
          </a:p>
          <a:p>
            <a:pPr marL="285750" indent="-285750" algn="l" eaLnBrk="0" hangingPunct="0">
              <a:buClr>
                <a:srgbClr val="CCFFFF"/>
              </a:buClr>
              <a:buFont typeface="Arial" pitchFamily="34" charset="0"/>
              <a:buChar char="•"/>
            </a:pPr>
            <a:r>
              <a:rPr lang="en-US" sz="1700" b="0" dirty="0">
                <a:solidFill>
                  <a:srgbClr val="FFFF00"/>
                </a:solidFill>
              </a:rPr>
              <a:t>n</a:t>
            </a:r>
            <a:r>
              <a:rPr lang="en-US" sz="1700" b="0" dirty="0" smtClean="0">
                <a:solidFill>
                  <a:srgbClr val="FFFF00"/>
                </a:solidFill>
              </a:rPr>
              <a:t>o RTL synthesis, timing and constraints driven implementation etc.</a:t>
            </a:r>
            <a:r>
              <a:rPr lang="pl-PL" sz="1700" dirty="0">
                <a:solidFill>
                  <a:srgbClr val="FFFF00"/>
                </a:solidFill>
              </a:rPr>
              <a:t/>
            </a:r>
            <a:br>
              <a:rPr lang="pl-PL" sz="1700" dirty="0">
                <a:solidFill>
                  <a:srgbClr val="FFFF00"/>
                </a:solidFill>
              </a:rPr>
            </a:br>
            <a:endParaRPr lang="en-US" sz="1700" dirty="0">
              <a:solidFill>
                <a:srgbClr val="FFFF00"/>
              </a:solidFill>
            </a:endParaRPr>
          </a:p>
        </p:txBody>
      </p:sp>
      <p:sp>
        <p:nvSpPr>
          <p:cNvPr id="226"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7042962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70</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grpSp>
        <p:nvGrpSpPr>
          <p:cNvPr id="81" name="Group 80"/>
          <p:cNvGrpSpPr/>
          <p:nvPr/>
        </p:nvGrpSpPr>
        <p:grpSpPr>
          <a:xfrm>
            <a:off x="3886200" y="2362200"/>
            <a:ext cx="5181600" cy="1752600"/>
            <a:chOff x="3505200" y="4876800"/>
            <a:chExt cx="5181600" cy="1752600"/>
          </a:xfrm>
        </p:grpSpPr>
        <p:sp>
          <p:nvSpPr>
            <p:cNvPr id="82" name="Rectangle 81"/>
            <p:cNvSpPr/>
            <p:nvPr/>
          </p:nvSpPr>
          <p:spPr>
            <a:xfrm>
              <a:off x="4038600" y="5562600"/>
              <a:ext cx="1600200" cy="1524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3" name="Rectangle 82"/>
            <p:cNvSpPr/>
            <p:nvPr/>
          </p:nvSpPr>
          <p:spPr>
            <a:xfrm>
              <a:off x="5029200" y="6096000"/>
              <a:ext cx="1600200" cy="152400"/>
            </a:xfrm>
            <a:prstGeom prst="rect">
              <a:avLst/>
            </a:prstGeom>
            <a:solidFill>
              <a:srgbClr val="C0504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4" name="Rectangle 83"/>
            <p:cNvSpPr/>
            <p:nvPr/>
          </p:nvSpPr>
          <p:spPr>
            <a:xfrm>
              <a:off x="6172200" y="5715000"/>
              <a:ext cx="228600" cy="381000"/>
            </a:xfrm>
            <a:prstGeom prst="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5" name="Rectangle 84"/>
            <p:cNvSpPr/>
            <p:nvPr/>
          </p:nvSpPr>
          <p:spPr>
            <a:xfrm>
              <a:off x="5257800" y="5715000"/>
              <a:ext cx="228600" cy="381000"/>
            </a:xfrm>
            <a:prstGeom prst="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6" name="Rectangle 85"/>
            <p:cNvSpPr/>
            <p:nvPr/>
          </p:nvSpPr>
          <p:spPr>
            <a:xfrm>
              <a:off x="6019800" y="5562600"/>
              <a:ext cx="1600200" cy="1524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7" name="Rounded Rectangle 86"/>
            <p:cNvSpPr/>
            <p:nvPr/>
          </p:nvSpPr>
          <p:spPr>
            <a:xfrm>
              <a:off x="3505200" y="4876800"/>
              <a:ext cx="5181600" cy="1752600"/>
            </a:xfrm>
            <a:prstGeom prst="roundRect">
              <a:avLst/>
            </a:prstGeom>
            <a:solidFill>
              <a:srgbClr val="9BBB59">
                <a:lumMod val="40000"/>
                <a:lumOff val="60000"/>
                <a:alpha val="21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8" name="TextBox 87"/>
            <p:cNvSpPr txBox="1"/>
            <p:nvPr/>
          </p:nvSpPr>
          <p:spPr>
            <a:xfrm>
              <a:off x="4953000" y="5029200"/>
              <a:ext cx="214917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Cross-sectional View</a:t>
              </a:r>
              <a:endParaRPr kumimoji="0" lang="en-US" sz="1800" b="1" i="0" u="none" strike="noStrike" kern="0" cap="none" spc="0" normalizeH="0" baseline="0" noProof="0" dirty="0">
                <a:ln>
                  <a:noFill/>
                </a:ln>
                <a:solidFill>
                  <a:sysClr val="windowText" lastClr="000000"/>
                </a:solidFill>
                <a:effectLst/>
                <a:uLnTx/>
                <a:uFillTx/>
              </a:endParaRPr>
            </a:p>
          </p:txBody>
        </p:sp>
        <p:sp>
          <p:nvSpPr>
            <p:cNvPr id="89" name="Oval Callout 88"/>
            <p:cNvSpPr/>
            <p:nvPr/>
          </p:nvSpPr>
          <p:spPr>
            <a:xfrm>
              <a:off x="7162800" y="4953000"/>
              <a:ext cx="1371600" cy="533400"/>
            </a:xfrm>
            <a:prstGeom prst="wedgeEllipseCallout">
              <a:avLst/>
            </a:prstGeom>
            <a:solidFill>
              <a:srgbClr val="4F81BD">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latin typeface="Calibri"/>
                  <a:ea typeface="+mn-ea"/>
                  <a:cs typeface="+mn-cs"/>
                </a:rPr>
                <a:t>Top Metal</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0" name="Oval Callout 89"/>
            <p:cNvSpPr/>
            <p:nvPr/>
          </p:nvSpPr>
          <p:spPr>
            <a:xfrm rot="10800000">
              <a:off x="3657600" y="5943600"/>
              <a:ext cx="1219200" cy="533400"/>
            </a:xfrm>
            <a:prstGeom prst="wedgeEllipseCallout">
              <a:avLst>
                <a:gd name="adj1" fmla="val -61742"/>
                <a:gd name="adj2" fmla="val 11294"/>
              </a:avLst>
            </a:prstGeom>
            <a:solidFill>
              <a:srgbClr val="C0504D">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1" name="TextBox 90"/>
            <p:cNvSpPr txBox="1"/>
            <p:nvPr/>
          </p:nvSpPr>
          <p:spPr>
            <a:xfrm>
              <a:off x="3886200" y="5867400"/>
              <a:ext cx="91439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Bottom Metal</a:t>
              </a:r>
              <a:endParaRPr kumimoji="0" lang="en-US" sz="1800" b="0" i="0" u="none" strike="noStrike" kern="0" cap="none" spc="0" normalizeH="0" baseline="0" noProof="0" dirty="0">
                <a:ln>
                  <a:noFill/>
                </a:ln>
                <a:solidFill>
                  <a:sysClr val="windowText" lastClr="000000"/>
                </a:solidFill>
                <a:effectLst/>
                <a:uLnTx/>
                <a:uFillTx/>
              </a:endParaRPr>
            </a:p>
          </p:txBody>
        </p:sp>
        <p:sp>
          <p:nvSpPr>
            <p:cNvPr id="92" name="Oval Callout 91"/>
            <p:cNvSpPr/>
            <p:nvPr/>
          </p:nvSpPr>
          <p:spPr>
            <a:xfrm>
              <a:off x="7010400" y="5943600"/>
              <a:ext cx="1143000" cy="304800"/>
            </a:xfrm>
            <a:prstGeom prst="wedgeEllipseCallout">
              <a:avLst>
                <a:gd name="adj1" fmla="val -102262"/>
                <a:gd name="adj2" fmla="val -85552"/>
              </a:avLst>
            </a:prstGeom>
            <a:solidFill>
              <a:srgbClr val="FFC000">
                <a:alpha val="34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TSV</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93" name="Group 92"/>
          <p:cNvGrpSpPr/>
          <p:nvPr/>
        </p:nvGrpSpPr>
        <p:grpSpPr>
          <a:xfrm>
            <a:off x="2877127" y="4343400"/>
            <a:ext cx="2743200" cy="2133600"/>
            <a:chOff x="5486400" y="3200400"/>
            <a:chExt cx="2514600" cy="2133600"/>
          </a:xfrm>
        </p:grpSpPr>
        <p:sp>
          <p:nvSpPr>
            <p:cNvPr id="94" name="Rectangle 93"/>
            <p:cNvSpPr/>
            <p:nvPr/>
          </p:nvSpPr>
          <p:spPr>
            <a:xfrm>
              <a:off x="5867400" y="3810000"/>
              <a:ext cx="533400" cy="1524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5" name="Rectangle 94"/>
            <p:cNvSpPr/>
            <p:nvPr/>
          </p:nvSpPr>
          <p:spPr>
            <a:xfrm>
              <a:off x="5867400" y="4343400"/>
              <a:ext cx="533400" cy="152400"/>
            </a:xfrm>
            <a:prstGeom prst="rect">
              <a:avLst/>
            </a:prstGeom>
            <a:solidFill>
              <a:srgbClr val="C0504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6" name="Rectangle 95"/>
            <p:cNvSpPr/>
            <p:nvPr/>
          </p:nvSpPr>
          <p:spPr>
            <a:xfrm>
              <a:off x="6019800" y="3962400"/>
              <a:ext cx="228600" cy="381000"/>
            </a:xfrm>
            <a:prstGeom prst="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7" name="Rounded Rectangle 96"/>
            <p:cNvSpPr/>
            <p:nvPr/>
          </p:nvSpPr>
          <p:spPr>
            <a:xfrm>
              <a:off x="5486400" y="3276600"/>
              <a:ext cx="2514600" cy="2057400"/>
            </a:xfrm>
            <a:prstGeom prst="roundRect">
              <a:avLst/>
            </a:prstGeom>
            <a:solidFill>
              <a:srgbClr val="9BBB59">
                <a:lumMod val="40000"/>
                <a:lumOff val="60000"/>
                <a:alpha val="21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8" name="TextBox 97"/>
            <p:cNvSpPr txBox="1"/>
            <p:nvPr/>
          </p:nvSpPr>
          <p:spPr>
            <a:xfrm>
              <a:off x="5576234" y="3200400"/>
              <a:ext cx="2424766"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Capacitance calculation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Conceptual Model</a:t>
              </a:r>
              <a:endParaRPr kumimoji="0" lang="en-US" sz="1800" b="1" i="0" u="none" strike="noStrike" kern="0" cap="none" spc="0" normalizeH="0" baseline="0" noProof="0" dirty="0">
                <a:ln>
                  <a:noFill/>
                </a:ln>
                <a:solidFill>
                  <a:sysClr val="windowText" lastClr="000000"/>
                </a:solidFill>
                <a:effectLst/>
                <a:uLnTx/>
                <a:uFillTx/>
              </a:endParaRPr>
            </a:p>
          </p:txBody>
        </p:sp>
        <p:sp>
          <p:nvSpPr>
            <p:cNvPr id="99" name="Cloud 98"/>
            <p:cNvSpPr/>
            <p:nvPr/>
          </p:nvSpPr>
          <p:spPr>
            <a:xfrm>
              <a:off x="6096000" y="4876800"/>
              <a:ext cx="1676400" cy="304800"/>
            </a:xfrm>
            <a:prstGeom prst="cloud">
              <a:avLst/>
            </a:prstGeom>
            <a:solidFill>
              <a:srgbClr val="9BBB59">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substrate</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100" name="Group 222"/>
            <p:cNvGrpSpPr/>
            <p:nvPr/>
          </p:nvGrpSpPr>
          <p:grpSpPr>
            <a:xfrm>
              <a:off x="6400800" y="4189412"/>
              <a:ext cx="228600" cy="77788"/>
              <a:chOff x="3352800" y="5715000"/>
              <a:chExt cx="228600" cy="77788"/>
            </a:xfrm>
          </p:grpSpPr>
          <p:cxnSp>
            <p:nvCxnSpPr>
              <p:cNvPr id="113" name="Straight Connector 112"/>
              <p:cNvCxnSpPr/>
              <p:nvPr/>
            </p:nvCxnSpPr>
            <p:spPr>
              <a:xfrm>
                <a:off x="3352800" y="5715000"/>
                <a:ext cx="228600" cy="1588"/>
              </a:xfrm>
              <a:prstGeom prst="line">
                <a:avLst/>
              </a:prstGeom>
              <a:noFill/>
              <a:ln w="19050" cap="flat" cmpd="sng" algn="ctr">
                <a:solidFill>
                  <a:sysClr val="windowText" lastClr="000000"/>
                </a:solidFill>
                <a:prstDash val="solid"/>
              </a:ln>
              <a:effectLst/>
            </p:spPr>
          </p:cxnSp>
          <p:cxnSp>
            <p:nvCxnSpPr>
              <p:cNvPr id="114" name="Straight Connector 113"/>
              <p:cNvCxnSpPr/>
              <p:nvPr/>
            </p:nvCxnSpPr>
            <p:spPr>
              <a:xfrm>
                <a:off x="3352800" y="5791200"/>
                <a:ext cx="228600" cy="1588"/>
              </a:xfrm>
              <a:prstGeom prst="line">
                <a:avLst/>
              </a:prstGeom>
              <a:noFill/>
              <a:ln w="19050" cap="flat" cmpd="sng" algn="ctr">
                <a:solidFill>
                  <a:sysClr val="windowText" lastClr="000000"/>
                </a:solidFill>
                <a:prstDash val="solid"/>
              </a:ln>
              <a:effectLst/>
            </p:spPr>
          </p:cxnSp>
        </p:grpSp>
        <p:grpSp>
          <p:nvGrpSpPr>
            <p:cNvPr id="101" name="Group 223"/>
            <p:cNvGrpSpPr/>
            <p:nvPr/>
          </p:nvGrpSpPr>
          <p:grpSpPr>
            <a:xfrm>
              <a:off x="6705600" y="4343400"/>
              <a:ext cx="228600" cy="77788"/>
              <a:chOff x="3352800" y="5715000"/>
              <a:chExt cx="228600" cy="77788"/>
            </a:xfrm>
          </p:grpSpPr>
          <p:cxnSp>
            <p:nvCxnSpPr>
              <p:cNvPr id="111" name="Straight Connector 110"/>
              <p:cNvCxnSpPr/>
              <p:nvPr/>
            </p:nvCxnSpPr>
            <p:spPr>
              <a:xfrm>
                <a:off x="3352800" y="5715000"/>
                <a:ext cx="228600" cy="1588"/>
              </a:xfrm>
              <a:prstGeom prst="line">
                <a:avLst/>
              </a:prstGeom>
              <a:noFill/>
              <a:ln w="19050" cap="flat" cmpd="sng" algn="ctr">
                <a:solidFill>
                  <a:sysClr val="windowText" lastClr="000000"/>
                </a:solidFill>
                <a:prstDash val="solid"/>
              </a:ln>
              <a:effectLst/>
            </p:spPr>
          </p:cxnSp>
          <p:cxnSp>
            <p:nvCxnSpPr>
              <p:cNvPr id="112" name="Straight Connector 111"/>
              <p:cNvCxnSpPr/>
              <p:nvPr/>
            </p:nvCxnSpPr>
            <p:spPr>
              <a:xfrm>
                <a:off x="3352800" y="5791200"/>
                <a:ext cx="228600" cy="1588"/>
              </a:xfrm>
              <a:prstGeom prst="line">
                <a:avLst/>
              </a:prstGeom>
              <a:noFill/>
              <a:ln w="19050" cap="flat" cmpd="sng" algn="ctr">
                <a:solidFill>
                  <a:sysClr val="windowText" lastClr="000000"/>
                </a:solidFill>
                <a:prstDash val="solid"/>
              </a:ln>
              <a:effectLst/>
            </p:spPr>
          </p:cxnSp>
        </p:grpSp>
        <p:grpSp>
          <p:nvGrpSpPr>
            <p:cNvPr id="102" name="Group 226"/>
            <p:cNvGrpSpPr/>
            <p:nvPr/>
          </p:nvGrpSpPr>
          <p:grpSpPr>
            <a:xfrm>
              <a:off x="6248400" y="4648200"/>
              <a:ext cx="228600" cy="77788"/>
              <a:chOff x="3352800" y="5715000"/>
              <a:chExt cx="228600" cy="77788"/>
            </a:xfrm>
          </p:grpSpPr>
          <p:cxnSp>
            <p:nvCxnSpPr>
              <p:cNvPr id="109" name="Straight Connector 108"/>
              <p:cNvCxnSpPr/>
              <p:nvPr/>
            </p:nvCxnSpPr>
            <p:spPr>
              <a:xfrm>
                <a:off x="3352800" y="5715000"/>
                <a:ext cx="228600" cy="1588"/>
              </a:xfrm>
              <a:prstGeom prst="line">
                <a:avLst/>
              </a:prstGeom>
              <a:noFill/>
              <a:ln w="19050" cap="flat" cmpd="sng" algn="ctr">
                <a:solidFill>
                  <a:sysClr val="windowText" lastClr="000000"/>
                </a:solidFill>
                <a:prstDash val="solid"/>
              </a:ln>
              <a:effectLst/>
            </p:spPr>
          </p:cxnSp>
          <p:cxnSp>
            <p:nvCxnSpPr>
              <p:cNvPr id="110" name="Straight Connector 109"/>
              <p:cNvCxnSpPr/>
              <p:nvPr/>
            </p:nvCxnSpPr>
            <p:spPr>
              <a:xfrm>
                <a:off x="3352800" y="5791200"/>
                <a:ext cx="228600" cy="1588"/>
              </a:xfrm>
              <a:prstGeom prst="line">
                <a:avLst/>
              </a:prstGeom>
              <a:noFill/>
              <a:ln w="19050" cap="flat" cmpd="sng" algn="ctr">
                <a:solidFill>
                  <a:sysClr val="windowText" lastClr="000000"/>
                </a:solidFill>
                <a:prstDash val="solid"/>
              </a:ln>
              <a:effectLst/>
            </p:spPr>
          </p:cxnSp>
        </p:grpSp>
        <p:sp>
          <p:nvSpPr>
            <p:cNvPr id="103" name="Freeform 102"/>
            <p:cNvSpPr/>
            <p:nvPr/>
          </p:nvSpPr>
          <p:spPr>
            <a:xfrm>
              <a:off x="6396842" y="3869377"/>
              <a:ext cx="384958" cy="475013"/>
            </a:xfrm>
            <a:custGeom>
              <a:avLst/>
              <a:gdLst>
                <a:gd name="connsiteX0" fmla="*/ 0 w 512650"/>
                <a:gd name="connsiteY0" fmla="*/ 0 h 475013"/>
                <a:gd name="connsiteX1" fmla="*/ 106877 w 512650"/>
                <a:gd name="connsiteY1" fmla="*/ 11875 h 475013"/>
                <a:gd name="connsiteX2" fmla="*/ 368135 w 512650"/>
                <a:gd name="connsiteY2" fmla="*/ 35626 h 475013"/>
                <a:gd name="connsiteX3" fmla="*/ 391885 w 512650"/>
                <a:gd name="connsiteY3" fmla="*/ 71252 h 475013"/>
                <a:gd name="connsiteX4" fmla="*/ 415636 w 512650"/>
                <a:gd name="connsiteY4" fmla="*/ 201880 h 475013"/>
                <a:gd name="connsiteX5" fmla="*/ 439387 w 512650"/>
                <a:gd name="connsiteY5" fmla="*/ 237506 h 475013"/>
                <a:gd name="connsiteX6" fmla="*/ 451262 w 512650"/>
                <a:gd name="connsiteY6" fmla="*/ 273132 h 475013"/>
                <a:gd name="connsiteX7" fmla="*/ 498763 w 512650"/>
                <a:gd name="connsiteY7" fmla="*/ 332509 h 475013"/>
                <a:gd name="connsiteX8" fmla="*/ 486888 w 512650"/>
                <a:gd name="connsiteY8" fmla="*/ 475013 h 47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50" h="475013">
                  <a:moveTo>
                    <a:pt x="0" y="0"/>
                  </a:moveTo>
                  <a:cubicBezTo>
                    <a:pt x="35626" y="3958"/>
                    <a:pt x="71130" y="9227"/>
                    <a:pt x="106877" y="11875"/>
                  </a:cubicBezTo>
                  <a:cubicBezTo>
                    <a:pt x="361143" y="30709"/>
                    <a:pt x="245864" y="5057"/>
                    <a:pt x="368135" y="35626"/>
                  </a:cubicBezTo>
                  <a:cubicBezTo>
                    <a:pt x="376052" y="47501"/>
                    <a:pt x="386263" y="58134"/>
                    <a:pt x="391885" y="71252"/>
                  </a:cubicBezTo>
                  <a:cubicBezTo>
                    <a:pt x="409771" y="112987"/>
                    <a:pt x="402788" y="159055"/>
                    <a:pt x="415636" y="201880"/>
                  </a:cubicBezTo>
                  <a:cubicBezTo>
                    <a:pt x="419737" y="215551"/>
                    <a:pt x="431470" y="225631"/>
                    <a:pt x="439387" y="237506"/>
                  </a:cubicBezTo>
                  <a:cubicBezTo>
                    <a:pt x="443345" y="249381"/>
                    <a:pt x="443442" y="263357"/>
                    <a:pt x="451262" y="273132"/>
                  </a:cubicBezTo>
                  <a:cubicBezTo>
                    <a:pt x="512650" y="349868"/>
                    <a:pt x="468915" y="242962"/>
                    <a:pt x="498763" y="332509"/>
                  </a:cubicBezTo>
                  <a:lnTo>
                    <a:pt x="486888" y="475013"/>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4" name="Freeform 103"/>
            <p:cNvSpPr/>
            <p:nvPr/>
          </p:nvSpPr>
          <p:spPr>
            <a:xfrm>
              <a:off x="6836229" y="4439392"/>
              <a:ext cx="0" cy="439387"/>
            </a:xfrm>
            <a:custGeom>
              <a:avLst/>
              <a:gdLst>
                <a:gd name="connsiteX0" fmla="*/ 0 w 0"/>
                <a:gd name="connsiteY0" fmla="*/ 0 h 439387"/>
                <a:gd name="connsiteX1" fmla="*/ 0 w 0"/>
                <a:gd name="connsiteY1" fmla="*/ 439387 h 439387"/>
              </a:gdLst>
              <a:ahLst/>
              <a:cxnLst>
                <a:cxn ang="0">
                  <a:pos x="connsiteX0" y="connsiteY0"/>
                </a:cxn>
                <a:cxn ang="0">
                  <a:pos x="connsiteX1" y="connsiteY1"/>
                </a:cxn>
              </a:cxnLst>
              <a:rect l="l" t="t" r="r" b="b"/>
              <a:pathLst>
                <a:path h="439387">
                  <a:moveTo>
                    <a:pt x="0" y="0"/>
                  </a:moveTo>
                  <a:lnTo>
                    <a:pt x="0" y="439387"/>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5" name="Freeform 104"/>
            <p:cNvSpPr/>
            <p:nvPr/>
          </p:nvSpPr>
          <p:spPr>
            <a:xfrm>
              <a:off x="6254338" y="4059382"/>
              <a:ext cx="222662" cy="131618"/>
            </a:xfrm>
            <a:custGeom>
              <a:avLst/>
              <a:gdLst>
                <a:gd name="connsiteX0" fmla="*/ 0 w 237506"/>
                <a:gd name="connsiteY0" fmla="*/ 0 h 83127"/>
                <a:gd name="connsiteX1" fmla="*/ 118753 w 237506"/>
                <a:gd name="connsiteY1" fmla="*/ 11875 h 83127"/>
                <a:gd name="connsiteX2" fmla="*/ 190005 w 237506"/>
                <a:gd name="connsiteY2" fmla="*/ 35626 h 83127"/>
                <a:gd name="connsiteX3" fmla="*/ 237506 w 237506"/>
                <a:gd name="connsiteY3" fmla="*/ 83127 h 83127"/>
              </a:gdLst>
              <a:ahLst/>
              <a:cxnLst>
                <a:cxn ang="0">
                  <a:pos x="connsiteX0" y="connsiteY0"/>
                </a:cxn>
                <a:cxn ang="0">
                  <a:pos x="connsiteX1" y="connsiteY1"/>
                </a:cxn>
                <a:cxn ang="0">
                  <a:pos x="connsiteX2" y="connsiteY2"/>
                </a:cxn>
                <a:cxn ang="0">
                  <a:pos x="connsiteX3" y="connsiteY3"/>
                </a:cxn>
              </a:cxnLst>
              <a:rect l="l" t="t" r="r" b="b"/>
              <a:pathLst>
                <a:path w="237506" h="83127">
                  <a:moveTo>
                    <a:pt x="0" y="0"/>
                  </a:moveTo>
                  <a:cubicBezTo>
                    <a:pt x="39584" y="3958"/>
                    <a:pt x="79653" y="4544"/>
                    <a:pt x="118753" y="11875"/>
                  </a:cubicBezTo>
                  <a:cubicBezTo>
                    <a:pt x="143360" y="16489"/>
                    <a:pt x="190005" y="35626"/>
                    <a:pt x="190005" y="35626"/>
                  </a:cubicBezTo>
                  <a:cubicBezTo>
                    <a:pt x="218666" y="78617"/>
                    <a:pt x="200990" y="64869"/>
                    <a:pt x="237506" y="83127"/>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6" name="Freeform 105"/>
            <p:cNvSpPr/>
            <p:nvPr/>
          </p:nvSpPr>
          <p:spPr>
            <a:xfrm>
              <a:off x="6551221" y="4273138"/>
              <a:ext cx="47501" cy="641267"/>
            </a:xfrm>
            <a:custGeom>
              <a:avLst/>
              <a:gdLst>
                <a:gd name="connsiteX0" fmla="*/ 0 w 47501"/>
                <a:gd name="connsiteY0" fmla="*/ 0 h 641267"/>
                <a:gd name="connsiteX1" fmla="*/ 11875 w 47501"/>
                <a:gd name="connsiteY1" fmla="*/ 178130 h 641267"/>
                <a:gd name="connsiteX2" fmla="*/ 23750 w 47501"/>
                <a:gd name="connsiteY2" fmla="*/ 249381 h 641267"/>
                <a:gd name="connsiteX3" fmla="*/ 47501 w 47501"/>
                <a:gd name="connsiteY3" fmla="*/ 344384 h 641267"/>
                <a:gd name="connsiteX4" fmla="*/ 35626 w 47501"/>
                <a:gd name="connsiteY4" fmla="*/ 641267 h 64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01" h="641267">
                  <a:moveTo>
                    <a:pt x="0" y="0"/>
                  </a:moveTo>
                  <a:cubicBezTo>
                    <a:pt x="3958" y="59377"/>
                    <a:pt x="6233" y="118890"/>
                    <a:pt x="11875" y="178130"/>
                  </a:cubicBezTo>
                  <a:cubicBezTo>
                    <a:pt x="14158" y="202099"/>
                    <a:pt x="19443" y="225691"/>
                    <a:pt x="23750" y="249381"/>
                  </a:cubicBezTo>
                  <a:cubicBezTo>
                    <a:pt x="35214" y="312431"/>
                    <a:pt x="31021" y="294944"/>
                    <a:pt x="47501" y="344384"/>
                  </a:cubicBezTo>
                  <a:cubicBezTo>
                    <a:pt x="34638" y="601658"/>
                    <a:pt x="35626" y="502623"/>
                    <a:pt x="35626" y="641267"/>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7" name="Freeform 106"/>
            <p:cNvSpPr/>
            <p:nvPr/>
          </p:nvSpPr>
          <p:spPr>
            <a:xfrm>
              <a:off x="6313714" y="4510644"/>
              <a:ext cx="26114" cy="154379"/>
            </a:xfrm>
            <a:custGeom>
              <a:avLst/>
              <a:gdLst>
                <a:gd name="connsiteX0" fmla="*/ 0 w 26114"/>
                <a:gd name="connsiteY0" fmla="*/ 0 h 154379"/>
                <a:gd name="connsiteX1" fmla="*/ 23751 w 26114"/>
                <a:gd name="connsiteY1" fmla="*/ 83127 h 154379"/>
                <a:gd name="connsiteX2" fmla="*/ 23751 w 26114"/>
                <a:gd name="connsiteY2" fmla="*/ 154379 h 154379"/>
              </a:gdLst>
              <a:ahLst/>
              <a:cxnLst>
                <a:cxn ang="0">
                  <a:pos x="connsiteX0" y="connsiteY0"/>
                </a:cxn>
                <a:cxn ang="0">
                  <a:pos x="connsiteX1" y="connsiteY1"/>
                </a:cxn>
                <a:cxn ang="0">
                  <a:pos x="connsiteX2" y="connsiteY2"/>
                </a:cxn>
              </a:cxnLst>
              <a:rect l="l" t="t" r="r" b="b"/>
              <a:pathLst>
                <a:path w="26114" h="154379">
                  <a:moveTo>
                    <a:pt x="0" y="0"/>
                  </a:moveTo>
                  <a:cubicBezTo>
                    <a:pt x="7235" y="21704"/>
                    <a:pt x="21620" y="61821"/>
                    <a:pt x="23751" y="83127"/>
                  </a:cubicBezTo>
                  <a:cubicBezTo>
                    <a:pt x="26114" y="106760"/>
                    <a:pt x="23751" y="130628"/>
                    <a:pt x="23751" y="154379"/>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8" name="Freeform 107"/>
            <p:cNvSpPr/>
            <p:nvPr/>
          </p:nvSpPr>
          <p:spPr>
            <a:xfrm>
              <a:off x="6361216" y="4724400"/>
              <a:ext cx="0" cy="201881"/>
            </a:xfrm>
            <a:custGeom>
              <a:avLst/>
              <a:gdLst>
                <a:gd name="connsiteX0" fmla="*/ 0 w 0"/>
                <a:gd name="connsiteY0" fmla="*/ 0 h 201881"/>
                <a:gd name="connsiteX1" fmla="*/ 0 w 0"/>
                <a:gd name="connsiteY1" fmla="*/ 201881 h 201881"/>
              </a:gdLst>
              <a:ahLst/>
              <a:cxnLst>
                <a:cxn ang="0">
                  <a:pos x="connsiteX0" y="connsiteY0"/>
                </a:cxn>
                <a:cxn ang="0">
                  <a:pos x="connsiteX1" y="connsiteY1"/>
                </a:cxn>
              </a:cxnLst>
              <a:rect l="l" t="t" r="r" b="b"/>
              <a:pathLst>
                <a:path h="201881">
                  <a:moveTo>
                    <a:pt x="0" y="0"/>
                  </a:moveTo>
                  <a:lnTo>
                    <a:pt x="0" y="201881"/>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15" name="Group 114"/>
          <p:cNvGrpSpPr/>
          <p:nvPr/>
        </p:nvGrpSpPr>
        <p:grpSpPr>
          <a:xfrm>
            <a:off x="362527" y="4191000"/>
            <a:ext cx="2175164" cy="2286000"/>
            <a:chOff x="3505201" y="228602"/>
            <a:chExt cx="2563586" cy="3352797"/>
          </a:xfrm>
        </p:grpSpPr>
        <p:sp>
          <p:nvSpPr>
            <p:cNvPr id="116" name="Rectangle 115"/>
            <p:cNvSpPr/>
            <p:nvPr/>
          </p:nvSpPr>
          <p:spPr>
            <a:xfrm>
              <a:off x="3505201" y="838200"/>
              <a:ext cx="205278" cy="22098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Rectangle 116"/>
            <p:cNvSpPr/>
            <p:nvPr/>
          </p:nvSpPr>
          <p:spPr>
            <a:xfrm>
              <a:off x="5840187" y="838200"/>
              <a:ext cx="228600" cy="23622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Rectangle 117"/>
            <p:cNvSpPr/>
            <p:nvPr/>
          </p:nvSpPr>
          <p:spPr>
            <a:xfrm>
              <a:off x="3710478" y="1295400"/>
              <a:ext cx="2104049" cy="762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Rectangle 118"/>
            <p:cNvSpPr/>
            <p:nvPr/>
          </p:nvSpPr>
          <p:spPr>
            <a:xfrm>
              <a:off x="3710478" y="1524000"/>
              <a:ext cx="2104049" cy="762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0" name="Rectangle 119"/>
            <p:cNvSpPr/>
            <p:nvPr/>
          </p:nvSpPr>
          <p:spPr>
            <a:xfrm>
              <a:off x="3710478" y="1752600"/>
              <a:ext cx="2104049" cy="762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1" name="Rectangle 120"/>
            <p:cNvSpPr/>
            <p:nvPr/>
          </p:nvSpPr>
          <p:spPr>
            <a:xfrm>
              <a:off x="3710478" y="1981200"/>
              <a:ext cx="2104049" cy="762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2" name="Rectangle 121"/>
            <p:cNvSpPr/>
            <p:nvPr/>
          </p:nvSpPr>
          <p:spPr>
            <a:xfrm>
              <a:off x="3710478" y="2209800"/>
              <a:ext cx="2104049" cy="762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3" name="Rectangle 122"/>
            <p:cNvSpPr/>
            <p:nvPr/>
          </p:nvSpPr>
          <p:spPr>
            <a:xfrm>
              <a:off x="3710478" y="2438400"/>
              <a:ext cx="2104049" cy="762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4" name="Rectangle 123"/>
            <p:cNvSpPr/>
            <p:nvPr/>
          </p:nvSpPr>
          <p:spPr>
            <a:xfrm rot="5400000">
              <a:off x="4533901" y="-571496"/>
              <a:ext cx="304801" cy="1904998"/>
            </a:xfrm>
            <a:prstGeom prst="rect">
              <a:avLst/>
            </a:prstGeom>
            <a:solidFill>
              <a:srgbClr val="C0504D"/>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5" name="Rectangle 124"/>
            <p:cNvSpPr/>
            <p:nvPr/>
          </p:nvSpPr>
          <p:spPr>
            <a:xfrm rot="5400000">
              <a:off x="4511350" y="2530150"/>
              <a:ext cx="273699" cy="1828800"/>
            </a:xfrm>
            <a:prstGeom prst="rect">
              <a:avLst/>
            </a:prstGeom>
            <a:solidFill>
              <a:srgbClr val="C0504D"/>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6" name="Rectangle 125"/>
            <p:cNvSpPr/>
            <p:nvPr/>
          </p:nvSpPr>
          <p:spPr>
            <a:xfrm rot="5400000">
              <a:off x="3774849" y="1871424"/>
              <a:ext cx="2805403" cy="67151"/>
            </a:xfrm>
            <a:prstGeom prst="rect">
              <a:avLst/>
            </a:prstGeom>
            <a:solidFill>
              <a:srgbClr val="C0504D"/>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7" name="Rectangle 126"/>
            <p:cNvSpPr/>
            <p:nvPr/>
          </p:nvSpPr>
          <p:spPr>
            <a:xfrm rot="5400000">
              <a:off x="3573396" y="1871424"/>
              <a:ext cx="2805403" cy="67151"/>
            </a:xfrm>
            <a:prstGeom prst="rect">
              <a:avLst/>
            </a:prstGeom>
            <a:solidFill>
              <a:srgbClr val="C0504D"/>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8" name="Rectangle 127"/>
            <p:cNvSpPr/>
            <p:nvPr/>
          </p:nvSpPr>
          <p:spPr>
            <a:xfrm rot="5400000">
              <a:off x="3371942" y="1871424"/>
              <a:ext cx="2805403" cy="67151"/>
            </a:xfrm>
            <a:prstGeom prst="rect">
              <a:avLst/>
            </a:prstGeom>
            <a:solidFill>
              <a:srgbClr val="C0504D"/>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Rectangle 128"/>
            <p:cNvSpPr/>
            <p:nvPr/>
          </p:nvSpPr>
          <p:spPr>
            <a:xfrm rot="5400000">
              <a:off x="3170489" y="1871424"/>
              <a:ext cx="2805403" cy="67151"/>
            </a:xfrm>
            <a:prstGeom prst="rect">
              <a:avLst/>
            </a:prstGeom>
            <a:solidFill>
              <a:srgbClr val="C0504D"/>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0" name="Rectangle 129"/>
            <p:cNvSpPr/>
            <p:nvPr/>
          </p:nvSpPr>
          <p:spPr>
            <a:xfrm rot="5400000">
              <a:off x="2969036" y="1871424"/>
              <a:ext cx="2805403" cy="67151"/>
            </a:xfrm>
            <a:prstGeom prst="rect">
              <a:avLst/>
            </a:prstGeom>
            <a:solidFill>
              <a:srgbClr val="C0504D"/>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1" name="Rectangle 130"/>
            <p:cNvSpPr/>
            <p:nvPr/>
          </p:nvSpPr>
          <p:spPr>
            <a:xfrm rot="5400000">
              <a:off x="2767582" y="1871424"/>
              <a:ext cx="2805403" cy="67151"/>
            </a:xfrm>
            <a:prstGeom prst="rect">
              <a:avLst/>
            </a:prstGeom>
            <a:solidFill>
              <a:srgbClr val="C0504D"/>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2" name="Oval 131"/>
            <p:cNvSpPr/>
            <p:nvPr/>
          </p:nvSpPr>
          <p:spPr>
            <a:xfrm>
              <a:off x="4145281" y="1295400"/>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3" name="Oval 132"/>
            <p:cNvSpPr/>
            <p:nvPr/>
          </p:nvSpPr>
          <p:spPr>
            <a:xfrm>
              <a:off x="4343400" y="1295400"/>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4" name="Oval 133"/>
            <p:cNvSpPr/>
            <p:nvPr/>
          </p:nvSpPr>
          <p:spPr>
            <a:xfrm>
              <a:off x="4537168" y="1295399"/>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5" name="Oval 134"/>
            <p:cNvSpPr/>
            <p:nvPr/>
          </p:nvSpPr>
          <p:spPr>
            <a:xfrm>
              <a:off x="4133851" y="1524000"/>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6" name="Oval 135"/>
            <p:cNvSpPr/>
            <p:nvPr/>
          </p:nvSpPr>
          <p:spPr>
            <a:xfrm>
              <a:off x="4357553" y="1524000"/>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7" name="Oval 136"/>
            <p:cNvSpPr/>
            <p:nvPr/>
          </p:nvSpPr>
          <p:spPr>
            <a:xfrm>
              <a:off x="4537168" y="1524000"/>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8" name="Oval 137"/>
            <p:cNvSpPr/>
            <p:nvPr/>
          </p:nvSpPr>
          <p:spPr>
            <a:xfrm>
              <a:off x="4145281" y="1752600"/>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9" name="Oval 138"/>
            <p:cNvSpPr/>
            <p:nvPr/>
          </p:nvSpPr>
          <p:spPr>
            <a:xfrm>
              <a:off x="4343400" y="1752600"/>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0" name="Oval 139"/>
            <p:cNvSpPr/>
            <p:nvPr/>
          </p:nvSpPr>
          <p:spPr>
            <a:xfrm>
              <a:off x="4537168" y="1752601"/>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1" name="Oval 140"/>
            <p:cNvSpPr/>
            <p:nvPr/>
          </p:nvSpPr>
          <p:spPr>
            <a:xfrm>
              <a:off x="4133851" y="1981201"/>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2" name="Oval 141"/>
            <p:cNvSpPr/>
            <p:nvPr/>
          </p:nvSpPr>
          <p:spPr>
            <a:xfrm>
              <a:off x="4357553" y="1981201"/>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3" name="Oval 142"/>
            <p:cNvSpPr/>
            <p:nvPr/>
          </p:nvSpPr>
          <p:spPr>
            <a:xfrm>
              <a:off x="4537168" y="1981201"/>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4" name="Oval 143"/>
            <p:cNvSpPr/>
            <p:nvPr/>
          </p:nvSpPr>
          <p:spPr>
            <a:xfrm>
              <a:off x="4145281" y="2240281"/>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5" name="Oval 144"/>
            <p:cNvSpPr/>
            <p:nvPr/>
          </p:nvSpPr>
          <p:spPr>
            <a:xfrm>
              <a:off x="4343400" y="2240281"/>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6" name="Oval 145"/>
            <p:cNvSpPr/>
            <p:nvPr/>
          </p:nvSpPr>
          <p:spPr>
            <a:xfrm>
              <a:off x="4537168" y="2240281"/>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7" name="Oval 146"/>
            <p:cNvSpPr/>
            <p:nvPr/>
          </p:nvSpPr>
          <p:spPr>
            <a:xfrm>
              <a:off x="4133851" y="2468882"/>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8" name="Oval 147"/>
            <p:cNvSpPr/>
            <p:nvPr/>
          </p:nvSpPr>
          <p:spPr>
            <a:xfrm>
              <a:off x="4357553" y="2468882"/>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9" name="Oval 148"/>
            <p:cNvSpPr/>
            <p:nvPr/>
          </p:nvSpPr>
          <p:spPr>
            <a:xfrm>
              <a:off x="4537168" y="2468882"/>
              <a:ext cx="45719" cy="45719"/>
            </a:xfrm>
            <a:prstGeom prst="ellipse">
              <a:avLst/>
            </a:prstGeom>
            <a:solidFill>
              <a:srgbClr val="FFC000"/>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pic>
        <p:nvPicPr>
          <p:cNvPr id="150" name="Picture 12" descr="panel_with_digital_sipms.tif"/>
          <p:cNvPicPr>
            <a:picLocks noChangeAspect="1"/>
          </p:cNvPicPr>
          <p:nvPr/>
        </p:nvPicPr>
        <p:blipFill>
          <a:blip r:embed="rId2" cstate="print">
            <a:extLst>
              <a:ext uri="{28A0092B-C50C-407E-A947-70E740481C1C}">
                <a14:useLocalDpi xmlns:a14="http://schemas.microsoft.com/office/drawing/2010/main" val="0"/>
              </a:ext>
            </a:extLst>
          </a:blip>
          <a:srcRect b="27809"/>
          <a:stretch>
            <a:fillRect/>
          </a:stretch>
        </p:blipFill>
        <p:spPr bwMode="auto">
          <a:xfrm>
            <a:off x="533400" y="762000"/>
            <a:ext cx="7720012"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Rectangle 17"/>
          <p:cNvSpPr>
            <a:spLocks noChangeArrowheads="1"/>
          </p:cNvSpPr>
          <p:nvPr/>
        </p:nvSpPr>
        <p:spPr bwMode="auto">
          <a:xfrm>
            <a:off x="2195513" y="762000"/>
            <a:ext cx="20716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l" eaLnBrk="0" hangingPunct="0">
              <a:spcBef>
                <a:spcPts val="600"/>
              </a:spcBef>
              <a:buClrTx/>
              <a:buSzTx/>
              <a:buFontTx/>
              <a:buNone/>
            </a:pPr>
            <a:r>
              <a:rPr lang="pl-PL" sz="1200">
                <a:solidFill>
                  <a:schemeClr val="bg1"/>
                </a:solidFill>
              </a:rPr>
              <a:t>Front illumination</a:t>
            </a:r>
          </a:p>
        </p:txBody>
      </p:sp>
      <p:cxnSp>
        <p:nvCxnSpPr>
          <p:cNvPr id="156" name="Straight Arrow Connector 29"/>
          <p:cNvCxnSpPr>
            <a:cxnSpLocks noChangeShapeType="1"/>
          </p:cNvCxnSpPr>
          <p:nvPr/>
        </p:nvCxnSpPr>
        <p:spPr bwMode="auto">
          <a:xfrm flipH="1">
            <a:off x="4495800" y="871538"/>
            <a:ext cx="228600" cy="500062"/>
          </a:xfrm>
          <a:prstGeom prst="straightConnector1">
            <a:avLst/>
          </a:prstGeom>
          <a:noFill/>
          <a:ln w="25400" algn="ctr">
            <a:solidFill>
              <a:schemeClr val="bg1"/>
            </a:solidFill>
            <a:round/>
            <a:headEnd type="none" w="sm" len="sm"/>
            <a:tailEnd type="arrow" w="med" len="med"/>
          </a:ln>
        </p:spPr>
      </p:cxnSp>
      <p:sp>
        <p:nvSpPr>
          <p:cNvPr id="157" name="Rectangle 17"/>
          <p:cNvSpPr>
            <a:spLocks noChangeArrowheads="1"/>
          </p:cNvSpPr>
          <p:nvPr/>
        </p:nvSpPr>
        <p:spPr bwMode="auto">
          <a:xfrm>
            <a:off x="4648200" y="685800"/>
            <a:ext cx="642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l" eaLnBrk="0" hangingPunct="0">
              <a:spcBef>
                <a:spcPts val="600"/>
              </a:spcBef>
              <a:buClrTx/>
              <a:buSzTx/>
              <a:buFontTx/>
              <a:buNone/>
            </a:pPr>
            <a:r>
              <a:rPr lang="pl-PL" sz="1400" dirty="0">
                <a:solidFill>
                  <a:schemeClr val="bg1"/>
                </a:solidFill>
              </a:rPr>
              <a:t>TSV</a:t>
            </a:r>
          </a:p>
        </p:txBody>
      </p:sp>
      <p:sp>
        <p:nvSpPr>
          <p:cNvPr id="158" name="Rectangle 157"/>
          <p:cNvSpPr>
            <a:spLocks noChangeArrowheads="1"/>
          </p:cNvSpPr>
          <p:nvPr/>
        </p:nvSpPr>
        <p:spPr bwMode="auto">
          <a:xfrm>
            <a:off x="5835732" y="4343400"/>
            <a:ext cx="3155868" cy="1981200"/>
          </a:xfrm>
          <a:prstGeom prst="rect">
            <a:avLst/>
          </a:prstGeom>
          <a:solidFill>
            <a:schemeClr val="bg1"/>
          </a:solidFill>
          <a:ln w="25400" algn="ctr">
            <a:solidFill>
              <a:srgbClr val="FF0000"/>
            </a:solidFill>
            <a:miter lim="800000"/>
            <a:headEnd/>
            <a:tailEnd/>
          </a:ln>
        </p:spPr>
        <p:txBody>
          <a:bodyPr wrap="none" anchor="ctr"/>
          <a:lstStyle/>
          <a:p>
            <a:pPr algn="l" eaLnBrk="1" hangingPunct="1"/>
            <a:r>
              <a:rPr lang="en-US" sz="1800" dirty="0" smtClean="0">
                <a:solidFill>
                  <a:srgbClr val="00FF00"/>
                </a:solidFill>
              </a:rPr>
              <a:t>Recent estimation:</a:t>
            </a:r>
          </a:p>
          <a:p>
            <a:pPr marL="166688" indent="-166688" algn="l" eaLnBrk="1" hangingPunct="1">
              <a:buFont typeface="Arial" pitchFamily="34" charset="0"/>
              <a:buChar char="•"/>
            </a:pPr>
            <a:r>
              <a:rPr lang="en-US" sz="1600" b="0" dirty="0" smtClean="0">
                <a:solidFill>
                  <a:schemeClr val="tx2"/>
                </a:solidFill>
              </a:rPr>
              <a:t>Test wafers in fab ~1yr ($70k)</a:t>
            </a:r>
          </a:p>
          <a:p>
            <a:pPr marL="166688" indent="-166688" algn="l" eaLnBrk="1" hangingPunct="1">
              <a:buFont typeface="Arial" pitchFamily="34" charset="0"/>
              <a:buChar char="•"/>
            </a:pPr>
            <a:r>
              <a:rPr lang="en-US" sz="1600" b="0" dirty="0" smtClean="0">
                <a:solidFill>
                  <a:schemeClr val="tx2"/>
                </a:solidFill>
              </a:rPr>
              <a:t>Wafers finished </a:t>
            </a:r>
            <a:br>
              <a:rPr lang="en-US" sz="1600" b="0" dirty="0" smtClean="0">
                <a:solidFill>
                  <a:schemeClr val="tx2"/>
                </a:solidFill>
              </a:rPr>
            </a:br>
            <a:r>
              <a:rPr lang="en-US" sz="1600" b="0" dirty="0" smtClean="0">
                <a:solidFill>
                  <a:schemeClr val="tx2"/>
                </a:solidFill>
              </a:rPr>
              <a:t>end of December 2011</a:t>
            </a:r>
          </a:p>
          <a:p>
            <a:pPr marL="166688" indent="-166688" algn="l" eaLnBrk="1" hangingPunct="1">
              <a:buFont typeface="Arial" pitchFamily="34" charset="0"/>
              <a:buChar char="•"/>
            </a:pPr>
            <a:r>
              <a:rPr lang="en-US" sz="1600" b="0" dirty="0" smtClean="0">
                <a:solidFill>
                  <a:schemeClr val="tx2"/>
                </a:solidFill>
              </a:rPr>
              <a:t>3D bonding (no alignment need)</a:t>
            </a:r>
            <a:br>
              <a:rPr lang="en-US" sz="1600" b="0" dirty="0" smtClean="0">
                <a:solidFill>
                  <a:schemeClr val="tx2"/>
                </a:solidFill>
              </a:rPr>
            </a:br>
            <a:r>
              <a:rPr lang="en-US" sz="1600" b="0" dirty="0" smtClean="0">
                <a:solidFill>
                  <a:schemeClr val="tx2"/>
                </a:solidFill>
              </a:rPr>
              <a:t>February 2012</a:t>
            </a:r>
          </a:p>
          <a:p>
            <a:pPr marL="166688" indent="-166688" algn="l" eaLnBrk="1" hangingPunct="1">
              <a:buFont typeface="Arial" pitchFamily="34" charset="0"/>
              <a:buChar char="•"/>
            </a:pPr>
            <a:r>
              <a:rPr lang="en-US" sz="1600" b="0" dirty="0" smtClean="0">
                <a:solidFill>
                  <a:schemeClr val="tx2"/>
                </a:solidFill>
              </a:rPr>
              <a:t>Tests </a:t>
            </a:r>
            <a:r>
              <a:rPr lang="en-US" sz="1600" b="0" i="1" dirty="0" smtClean="0">
                <a:solidFill>
                  <a:schemeClr val="tx2"/>
                </a:solidFill>
              </a:rPr>
              <a:t>(need manpower)</a:t>
            </a:r>
            <a:r>
              <a:rPr lang="en-US" sz="1600" b="0" dirty="0" smtClean="0">
                <a:solidFill>
                  <a:schemeClr val="tx2"/>
                </a:solidFill>
              </a:rPr>
              <a:t> !!!!</a:t>
            </a:r>
            <a:endParaRPr lang="en-US" sz="1600" b="0" dirty="0">
              <a:solidFill>
                <a:schemeClr val="tx2"/>
              </a:solidFill>
            </a:endParaRPr>
          </a:p>
        </p:txBody>
      </p:sp>
      <p:sp>
        <p:nvSpPr>
          <p:cNvPr id="159" name="TextBox 158"/>
          <p:cNvSpPr txBox="1"/>
          <p:nvPr/>
        </p:nvSpPr>
        <p:spPr>
          <a:xfrm>
            <a:off x="304800" y="304800"/>
            <a:ext cx="8686800" cy="369332"/>
          </a:xfrm>
          <a:prstGeom prst="rect">
            <a:avLst/>
          </a:prstGeom>
          <a:noFill/>
        </p:spPr>
        <p:txBody>
          <a:bodyPr wrap="square" rtlCol="0">
            <a:spAutoFit/>
          </a:bodyPr>
          <a:lstStyle/>
          <a:p>
            <a:pPr algn="l"/>
            <a:r>
              <a:rPr lang="en-US" sz="1800" b="0" u="sng" dirty="0" smtClean="0">
                <a:solidFill>
                  <a:srgbClr val="00FF00"/>
                </a:solidFill>
              </a:rPr>
              <a:t>Conceptual view of </a:t>
            </a:r>
            <a:r>
              <a:rPr lang="en-US" sz="1800" b="0" u="sng" dirty="0" err="1" smtClean="0">
                <a:solidFill>
                  <a:srgbClr val="00FF00"/>
                </a:solidFill>
              </a:rPr>
              <a:t>Fermilab</a:t>
            </a:r>
            <a:r>
              <a:rPr lang="en-US" sz="1800" b="0" u="sng" dirty="0" smtClean="0">
                <a:solidFill>
                  <a:srgbClr val="00FF00"/>
                </a:solidFill>
              </a:rPr>
              <a:t> 3D </a:t>
            </a:r>
            <a:r>
              <a:rPr lang="en-US" sz="1800" b="0" u="sng" dirty="0" err="1" smtClean="0">
                <a:solidFill>
                  <a:srgbClr val="00FF00"/>
                </a:solidFill>
              </a:rPr>
              <a:t>SiPMs</a:t>
            </a:r>
            <a:r>
              <a:rPr lang="en-US" sz="1800" b="0" u="sng" dirty="0" smtClean="0">
                <a:solidFill>
                  <a:srgbClr val="00FF00"/>
                </a:solidFill>
              </a:rPr>
              <a:t> (image/detector plate)</a:t>
            </a:r>
            <a:endParaRPr lang="en-US" sz="1800" b="0" u="sng" dirty="0">
              <a:solidFill>
                <a:srgbClr val="00FF00"/>
              </a:solidFill>
            </a:endParaRPr>
          </a:p>
        </p:txBody>
      </p:sp>
      <p:sp>
        <p:nvSpPr>
          <p:cNvPr id="161" name="Rectangle 160"/>
          <p:cNvSpPr>
            <a:spLocks noChangeArrowheads="1"/>
          </p:cNvSpPr>
          <p:nvPr/>
        </p:nvSpPr>
        <p:spPr bwMode="auto">
          <a:xfrm>
            <a:off x="136894" y="2469077"/>
            <a:ext cx="3699436" cy="1615046"/>
          </a:xfrm>
          <a:prstGeom prst="rect">
            <a:avLst/>
          </a:prstGeom>
          <a:solidFill>
            <a:schemeClr val="bg1"/>
          </a:solidFill>
          <a:ln w="25400" algn="ctr">
            <a:solidFill>
              <a:srgbClr val="FF0000"/>
            </a:solidFill>
            <a:miter lim="800000"/>
            <a:headEnd/>
            <a:tailEnd/>
          </a:ln>
        </p:spPr>
        <p:txBody>
          <a:bodyPr wrap="none" anchor="ctr"/>
          <a:lstStyle/>
          <a:p>
            <a:pPr algn="l" eaLnBrk="1" hangingPunct="1"/>
            <a:r>
              <a:rPr lang="en-US" sz="1800" dirty="0" smtClean="0">
                <a:solidFill>
                  <a:srgbClr val="00FF00"/>
                </a:solidFill>
              </a:rPr>
              <a:t>Practice of bonding used as</a:t>
            </a:r>
            <a:br>
              <a:rPr lang="en-US" sz="1800" dirty="0" smtClean="0">
                <a:solidFill>
                  <a:srgbClr val="00FF00"/>
                </a:solidFill>
              </a:rPr>
            </a:br>
            <a:r>
              <a:rPr lang="en-US" sz="1800" dirty="0" smtClean="0">
                <a:solidFill>
                  <a:srgbClr val="00FF00"/>
                </a:solidFill>
              </a:rPr>
              <a:t>‘TSV Science’ vehicle:</a:t>
            </a:r>
            <a:endParaRPr lang="en-US" sz="1800" b="0" dirty="0" smtClean="0">
              <a:solidFill>
                <a:schemeClr val="tx2"/>
              </a:solidFill>
            </a:endParaRPr>
          </a:p>
          <a:p>
            <a:pPr marL="119063" indent="-119063" algn="l" eaLnBrk="1" hangingPunct="1">
              <a:buFont typeface="Arial" pitchFamily="34" charset="0"/>
              <a:buChar char="•"/>
            </a:pPr>
            <a:r>
              <a:rPr lang="en-US" sz="1600" b="0" dirty="0" smtClean="0">
                <a:solidFill>
                  <a:schemeClr val="tx2"/>
                </a:solidFill>
              </a:rPr>
              <a:t>TSV daisy chains (</a:t>
            </a:r>
            <a:r>
              <a:rPr lang="en-US" sz="1600" b="0" dirty="0" smtClean="0">
                <a:solidFill>
                  <a:schemeClr val="tx2"/>
                </a:solidFill>
                <a:latin typeface="Symbol" pitchFamily="18" charset="2"/>
              </a:rPr>
              <a:t>W</a:t>
            </a:r>
            <a:r>
              <a:rPr lang="en-US" sz="1600" b="0" dirty="0" smtClean="0">
                <a:solidFill>
                  <a:schemeClr val="tx2"/>
                </a:solidFill>
              </a:rPr>
              <a:t> and reliability)</a:t>
            </a:r>
          </a:p>
          <a:p>
            <a:pPr marL="119063" indent="-119063" algn="l" eaLnBrk="1" hangingPunct="1">
              <a:buFont typeface="Arial" pitchFamily="34" charset="0"/>
              <a:buChar char="•"/>
            </a:pPr>
            <a:r>
              <a:rPr lang="en-US" sz="1600" b="0" dirty="0" smtClean="0">
                <a:solidFill>
                  <a:schemeClr val="tx2"/>
                </a:solidFill>
              </a:rPr>
              <a:t>Inter-</a:t>
            </a:r>
            <a:r>
              <a:rPr lang="en-US" sz="1600" b="0" dirty="0" err="1" smtClean="0">
                <a:solidFill>
                  <a:schemeClr val="tx2"/>
                </a:solidFill>
              </a:rPr>
              <a:t>digited</a:t>
            </a:r>
            <a:r>
              <a:rPr lang="en-US" sz="1600" b="0" dirty="0" smtClean="0">
                <a:solidFill>
                  <a:schemeClr val="tx2"/>
                </a:solidFill>
              </a:rPr>
              <a:t> structures for capacitance</a:t>
            </a:r>
          </a:p>
          <a:p>
            <a:pPr marL="119063" indent="-119063" algn="l" eaLnBrk="1" hangingPunct="1">
              <a:buFont typeface="Arial" pitchFamily="34" charset="0"/>
              <a:buChar char="•"/>
            </a:pPr>
            <a:r>
              <a:rPr lang="en-US" sz="1600" b="0" dirty="0" err="1" smtClean="0">
                <a:solidFill>
                  <a:schemeClr val="tx2"/>
                </a:solidFill>
              </a:rPr>
              <a:t>V</a:t>
            </a:r>
            <a:r>
              <a:rPr lang="en-US" sz="1600" b="0" baseline="-25000" dirty="0" err="1" smtClean="0">
                <a:solidFill>
                  <a:schemeClr val="tx2"/>
                </a:solidFill>
              </a:rPr>
              <a:t>Break</a:t>
            </a:r>
            <a:r>
              <a:rPr lang="en-US" sz="1600" b="0" baseline="-25000" dirty="0" smtClean="0">
                <a:solidFill>
                  <a:schemeClr val="tx2"/>
                </a:solidFill>
              </a:rPr>
              <a:t>-down</a:t>
            </a:r>
            <a:r>
              <a:rPr lang="en-US" sz="1600" b="0" dirty="0" smtClean="0">
                <a:solidFill>
                  <a:schemeClr val="tx2"/>
                </a:solidFill>
              </a:rPr>
              <a:t>, heat transfer enhancement, etc.</a:t>
            </a:r>
          </a:p>
        </p:txBody>
      </p:sp>
    </p:spTree>
    <p:extLst>
      <p:ext uri="{BB962C8B-B14F-4D97-AF65-F5344CB8AC3E}">
        <p14:creationId xmlns:p14="http://schemas.microsoft.com/office/powerpoint/2010/main" val="8886378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71</a:t>
            </a:fld>
            <a:endParaRPr lang="en-US"/>
          </a:p>
        </p:txBody>
      </p:sp>
      <p:sp>
        <p:nvSpPr>
          <p:cNvPr id="4" name="Title 4"/>
          <p:cNvSpPr>
            <a:spLocks/>
          </p:cNvSpPr>
          <p:nvPr/>
        </p:nvSpPr>
        <p:spPr bwMode="auto">
          <a:xfrm>
            <a:off x="1600200" y="-1524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800" b="0" dirty="0" smtClean="0">
                <a:solidFill>
                  <a:srgbClr val="FFFFFF"/>
                </a:solidFill>
              </a:rPr>
              <a:t>Collaborative efforts: ANL</a:t>
            </a:r>
            <a:endParaRPr lang="en-US" sz="2800" b="0" dirty="0">
              <a:solidFill>
                <a:srgbClr val="FFFFFF"/>
              </a:solidFill>
            </a:endParaRP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7010400" cy="242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76200" y="2895600"/>
            <a:ext cx="8991600" cy="3804118"/>
          </a:xfrm>
          <a:prstGeom prst="rect">
            <a:avLst/>
          </a:prstGeom>
          <a:noFill/>
        </p:spPr>
        <p:txBody>
          <a:bodyPr wrap="square" rtlCol="0">
            <a:spAutoFit/>
          </a:bodyPr>
          <a:lstStyle/>
          <a:p>
            <a:pPr algn="l"/>
            <a:r>
              <a:rPr lang="en-US" sz="1800" b="0" u="sng" dirty="0" err="1" smtClean="0">
                <a:solidFill>
                  <a:srgbClr val="00FF00"/>
                </a:solidFill>
              </a:rPr>
              <a:t>Commited</a:t>
            </a:r>
            <a:r>
              <a:rPr lang="en-US" sz="1800" b="0" u="sng" dirty="0" smtClean="0">
                <a:solidFill>
                  <a:srgbClr val="00FF00"/>
                </a:solidFill>
              </a:rPr>
              <a:t> Developments</a:t>
            </a:r>
            <a:endParaRPr lang="en-US" sz="1800" b="0" u="sng" dirty="0" smtClean="0"/>
          </a:p>
          <a:p>
            <a:pPr indent="457200" algn="l">
              <a:buFont typeface="Arial" pitchFamily="34" charset="0"/>
              <a:buChar char="•"/>
            </a:pPr>
            <a:r>
              <a:rPr lang="en-US" sz="1800" b="0" dirty="0" smtClean="0">
                <a:solidFill>
                  <a:srgbClr val="FFFF00"/>
                </a:solidFill>
              </a:rPr>
              <a:t>QIE10</a:t>
            </a:r>
            <a:r>
              <a:rPr lang="en-US" sz="1800" b="0" dirty="0" smtClean="0"/>
              <a:t> - in progress</a:t>
            </a:r>
            <a:r>
              <a:rPr lang="en-US" sz="1800" b="0" dirty="0"/>
              <a:t>,</a:t>
            </a:r>
            <a:r>
              <a:rPr lang="en-US" sz="1800" b="0" dirty="0" smtClean="0"/>
              <a:t> converged on a </a:t>
            </a:r>
            <a:r>
              <a:rPr lang="en-US" sz="1800" b="0" dirty="0" smtClean="0">
                <a:solidFill>
                  <a:srgbClr val="FFFF00"/>
                </a:solidFill>
              </a:rPr>
              <a:t>common design between ANL/ATLAS and FNAL/CMS</a:t>
            </a:r>
            <a:r>
              <a:rPr lang="en-US" sz="1800" b="0" dirty="0" smtClean="0"/>
              <a:t>, probably most of the design work in FY12, one more prototype fab run at the end,  </a:t>
            </a:r>
            <a:r>
              <a:rPr lang="en-US" sz="1800" b="0" dirty="0"/>
              <a:t>p</a:t>
            </a:r>
            <a:r>
              <a:rPr lang="en-US" sz="1800" b="0" dirty="0" smtClean="0"/>
              <a:t>roduction is uncertain, target is to test in test stands and test beams, possibly installing a few hundred channels in the 2018 shutdown, target upgrade is for Phase 2 - ~2022, CMS wants to install everything in 2018, to have the chips tested again using the robot.  </a:t>
            </a:r>
            <a:r>
              <a:rPr lang="en-US" sz="1800" b="0" dirty="0" smtClean="0">
                <a:solidFill>
                  <a:srgbClr val="FFFF00"/>
                </a:solidFill>
              </a:rPr>
              <a:t>The funding for the design work is probably OK for 2012</a:t>
            </a:r>
          </a:p>
          <a:p>
            <a:pPr indent="457200" algn="l">
              <a:buFont typeface="Arial" pitchFamily="34" charset="0"/>
              <a:buChar char="•"/>
            </a:pPr>
            <a:r>
              <a:rPr lang="en-US" sz="1800" b="0" dirty="0" smtClean="0">
                <a:solidFill>
                  <a:srgbClr val="FFFF00"/>
                </a:solidFill>
              </a:rPr>
              <a:t>3D CAM </a:t>
            </a:r>
            <a:r>
              <a:rPr lang="en-US" sz="1800" b="0" dirty="0" smtClean="0"/>
              <a:t>- ATLAS FTK, new CAM memory will be needed for Phase 2 (more patterns and lower power),  there is funding now to support some of this work, definite plan under preparation incl. costs and efforts, </a:t>
            </a:r>
            <a:r>
              <a:rPr lang="en-US" sz="1800" b="0" dirty="0"/>
              <a:t>a</a:t>
            </a:r>
            <a:r>
              <a:rPr lang="en-US" sz="1800" b="0" dirty="0" smtClean="0"/>
              <a:t>t present, there is support for ~0.3-0.5 FTE for a couple years (not sole support of entire development will be possible),  </a:t>
            </a:r>
            <a:r>
              <a:rPr lang="en-US" sz="1800" b="0" dirty="0"/>
              <a:t>t</a:t>
            </a:r>
            <a:r>
              <a:rPr lang="en-US" sz="1800" b="0" dirty="0" smtClean="0"/>
              <a:t>his might change if the current CAM development (being done by another group) gets into trouble for a 2015 installation...</a:t>
            </a:r>
          </a:p>
        </p:txBody>
      </p:sp>
      <p:sp>
        <p:nvSpPr>
          <p:cNvPr id="7"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24148772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72</a:t>
            </a:fld>
            <a:endParaRPr lang="en-US"/>
          </a:p>
        </p:txBody>
      </p:sp>
      <p:sp>
        <p:nvSpPr>
          <p:cNvPr id="4" name="TextBox 3"/>
          <p:cNvSpPr txBox="1"/>
          <p:nvPr/>
        </p:nvSpPr>
        <p:spPr>
          <a:xfrm>
            <a:off x="109847" y="4419600"/>
            <a:ext cx="8991600" cy="1643527"/>
          </a:xfrm>
          <a:prstGeom prst="rect">
            <a:avLst/>
          </a:prstGeom>
          <a:noFill/>
        </p:spPr>
        <p:txBody>
          <a:bodyPr wrap="square" rtlCol="0">
            <a:spAutoFit/>
          </a:bodyPr>
          <a:lstStyle/>
          <a:p>
            <a:pPr algn="l"/>
            <a:r>
              <a:rPr lang="en-US" sz="1800" b="0" u="sng" dirty="0" smtClean="0">
                <a:solidFill>
                  <a:srgbClr val="00FF00"/>
                </a:solidFill>
              </a:rPr>
              <a:t>Argonne – </a:t>
            </a:r>
            <a:r>
              <a:rPr lang="en-US" sz="1800" b="0" u="sng" dirty="0">
                <a:solidFill>
                  <a:srgbClr val="00FF00"/>
                </a:solidFill>
              </a:rPr>
              <a:t>L</a:t>
            </a:r>
            <a:r>
              <a:rPr lang="en-US" sz="1800" b="0" u="sng" dirty="0" smtClean="0">
                <a:solidFill>
                  <a:srgbClr val="00FF00"/>
                </a:solidFill>
              </a:rPr>
              <a:t>ight Source Project</a:t>
            </a:r>
            <a:endParaRPr lang="en-US" sz="1800" b="0" u="sng" dirty="0" smtClean="0"/>
          </a:p>
          <a:p>
            <a:pPr indent="457200" algn="l">
              <a:buFont typeface="Arial" pitchFamily="34" charset="0"/>
              <a:buChar char="•"/>
            </a:pPr>
            <a:r>
              <a:rPr lang="en-US" sz="1800" b="0" dirty="0" smtClean="0"/>
              <a:t>Light source activities had difficulties with organization of project</a:t>
            </a:r>
            <a:r>
              <a:rPr lang="en-US" sz="1800" dirty="0" smtClean="0"/>
              <a:t> </a:t>
            </a:r>
          </a:p>
          <a:p>
            <a:pPr indent="457200" algn="l">
              <a:buFont typeface="Arial" pitchFamily="34" charset="0"/>
              <a:buChar char="•"/>
            </a:pPr>
            <a:r>
              <a:rPr lang="en-US" sz="1800" b="0" dirty="0" err="1" smtClean="0"/>
              <a:t>Fermilab</a:t>
            </a:r>
            <a:r>
              <a:rPr lang="en-US" sz="1800" b="0" dirty="0" smtClean="0"/>
              <a:t> did design, fabricate and test superior sensors for fuel spray application</a:t>
            </a:r>
            <a:endParaRPr lang="en-US" sz="1800" b="0" dirty="0"/>
          </a:p>
          <a:p>
            <a:pPr indent="457200" algn="l">
              <a:buFont typeface="Arial" pitchFamily="34" charset="0"/>
              <a:buChar char="•"/>
            </a:pPr>
            <a:r>
              <a:rPr lang="en-US" sz="1800" b="0" dirty="0" smtClean="0"/>
              <a:t>No future plans at this time.  Possible future work with Marcel  </a:t>
            </a:r>
            <a:r>
              <a:rPr lang="en-US" sz="1800" b="0" dirty="0" err="1" smtClean="0"/>
              <a:t>Demarteau</a:t>
            </a:r>
            <a:r>
              <a:rPr lang="en-US" sz="1800" b="0" dirty="0" smtClean="0"/>
              <a:t> and/or</a:t>
            </a:r>
            <a:br>
              <a:rPr lang="en-US" sz="1800" b="0" dirty="0" smtClean="0"/>
            </a:br>
            <a:r>
              <a:rPr lang="en-US" sz="1800" b="0" dirty="0" smtClean="0"/>
              <a:t>       Sandia National Laboratory</a:t>
            </a:r>
          </a:p>
        </p:txBody>
      </p:sp>
      <p:sp>
        <p:nvSpPr>
          <p:cNvPr id="7"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9" name="TextBox 8"/>
          <p:cNvSpPr txBox="1"/>
          <p:nvPr/>
        </p:nvSpPr>
        <p:spPr>
          <a:xfrm>
            <a:off x="76200" y="608481"/>
            <a:ext cx="8991600" cy="3582519"/>
          </a:xfrm>
          <a:prstGeom prst="rect">
            <a:avLst/>
          </a:prstGeom>
          <a:noFill/>
        </p:spPr>
        <p:txBody>
          <a:bodyPr wrap="square" rtlCol="0">
            <a:spAutoFit/>
          </a:bodyPr>
          <a:lstStyle/>
          <a:p>
            <a:pPr algn="l"/>
            <a:r>
              <a:rPr lang="en-US" sz="1800" b="0" u="sng" dirty="0" smtClean="0">
                <a:solidFill>
                  <a:srgbClr val="00FF00"/>
                </a:solidFill>
              </a:rPr>
              <a:t>Possible Developments</a:t>
            </a:r>
            <a:endParaRPr lang="en-US" sz="1800" b="0" u="sng" dirty="0" smtClean="0"/>
          </a:p>
          <a:p>
            <a:pPr indent="457200" algn="l">
              <a:buFont typeface="Arial" pitchFamily="34" charset="0"/>
              <a:buChar char="•"/>
            </a:pPr>
            <a:r>
              <a:rPr lang="en-US" sz="1800" b="0" dirty="0" smtClean="0">
                <a:solidFill>
                  <a:srgbClr val="FFFF00"/>
                </a:solidFill>
              </a:rPr>
              <a:t>DCAL4</a:t>
            </a:r>
            <a:r>
              <a:rPr lang="en-US" sz="1800" b="0" dirty="0" smtClean="0"/>
              <a:t> - next level with DCAL (readout chip for RPCs - fine-grained hadron </a:t>
            </a:r>
            <a:r>
              <a:rPr lang="en-US" sz="1800" b="0" dirty="0" err="1" smtClean="0"/>
              <a:t>calorimetry</a:t>
            </a:r>
            <a:r>
              <a:rPr lang="en-US" sz="1800" b="0" dirty="0" smtClean="0"/>
              <a:t>),  it would need to have </a:t>
            </a:r>
            <a:r>
              <a:rPr lang="en-US" sz="1800" b="0" dirty="0" err="1" smtClean="0">
                <a:solidFill>
                  <a:srgbClr val="FFFF00"/>
                </a:solidFill>
                <a:latin typeface="Symbol" pitchFamily="18" charset="2"/>
              </a:rPr>
              <a:t>s</a:t>
            </a:r>
            <a:r>
              <a:rPr lang="en-US" sz="1800" b="0" baseline="-25000" dirty="0" err="1" smtClean="0">
                <a:solidFill>
                  <a:srgbClr val="FFFF00"/>
                </a:solidFill>
              </a:rPr>
              <a:t>t</a:t>
            </a:r>
            <a:r>
              <a:rPr lang="en-US" sz="1800" b="0" dirty="0" smtClean="0">
                <a:solidFill>
                  <a:srgbClr val="FFFF00"/>
                </a:solidFill>
              </a:rPr>
              <a:t>=1ns (currently 100ns), and substantially lower power</a:t>
            </a:r>
            <a:r>
              <a:rPr lang="en-US" sz="1800" b="0" dirty="0" smtClean="0"/>
              <a:t>, there is not funding for this yet, but ANL is working on it,  </a:t>
            </a:r>
            <a:r>
              <a:rPr lang="en-US" sz="1800" b="0" dirty="0">
                <a:solidFill>
                  <a:srgbClr val="FFFF00"/>
                </a:solidFill>
              </a:rPr>
              <a:t>p</a:t>
            </a:r>
            <a:r>
              <a:rPr lang="en-US" sz="1800" b="0" dirty="0" smtClean="0">
                <a:solidFill>
                  <a:srgbClr val="FFFF00"/>
                </a:solidFill>
              </a:rPr>
              <a:t>ossible start = 2013</a:t>
            </a:r>
          </a:p>
          <a:p>
            <a:pPr indent="457200" algn="l">
              <a:buFont typeface="Arial" pitchFamily="34" charset="0"/>
              <a:buChar char="•"/>
            </a:pPr>
            <a:r>
              <a:rPr lang="en-US" sz="1800" b="0" dirty="0" smtClean="0">
                <a:solidFill>
                  <a:srgbClr val="FFFF00"/>
                </a:solidFill>
              </a:rPr>
              <a:t>Multi-channel front-end ASIC for highly-pixelated calorimeters </a:t>
            </a:r>
            <a:r>
              <a:rPr lang="en-US" sz="1800" b="0" dirty="0" smtClean="0"/>
              <a:t>- extension of DCAL, but instead of a 1-bit discriminator, it would have charge digitization,  </a:t>
            </a:r>
            <a:r>
              <a:rPr lang="en-US" sz="1800" b="0" dirty="0"/>
              <a:t>p</a:t>
            </a:r>
            <a:r>
              <a:rPr lang="en-US" sz="1800" b="0" dirty="0" smtClean="0"/>
              <a:t>erhaps 16 channels, there is no funding for this yet, but the development would fit into some other aspects of ANL detector R&amp;D program, </a:t>
            </a:r>
            <a:r>
              <a:rPr lang="en-US" sz="1800" b="0" dirty="0"/>
              <a:t>p</a:t>
            </a:r>
            <a:r>
              <a:rPr lang="en-US" sz="1800" b="0" dirty="0" smtClean="0"/>
              <a:t>robably looking at out years for this</a:t>
            </a:r>
          </a:p>
          <a:p>
            <a:pPr indent="457200" algn="l">
              <a:buFont typeface="Arial" pitchFamily="34" charset="0"/>
              <a:buChar char="•"/>
            </a:pPr>
            <a:r>
              <a:rPr lang="en-US" sz="1800" b="0" dirty="0">
                <a:solidFill>
                  <a:srgbClr val="FFFF00"/>
                </a:solidFill>
              </a:rPr>
              <a:t>W</a:t>
            </a:r>
            <a:r>
              <a:rPr lang="en-US" sz="1800" b="0" dirty="0" smtClean="0">
                <a:solidFill>
                  <a:srgbClr val="FFFF00"/>
                </a:solidFill>
              </a:rPr>
              <a:t>ireless RF data transmission</a:t>
            </a:r>
            <a:r>
              <a:rPr lang="en-US" sz="1800" b="0" dirty="0" smtClean="0"/>
              <a:t>, currently commercial devices are used, to integrate the front-end electronics (charge digitization) with the data transmission front-end (not the transmitter), single channel chip, and below power, there is no funding for this now, but ANL is working on it.</a:t>
            </a:r>
          </a:p>
        </p:txBody>
      </p:sp>
    </p:spTree>
    <p:extLst>
      <p:ext uri="{BB962C8B-B14F-4D97-AF65-F5344CB8AC3E}">
        <p14:creationId xmlns:p14="http://schemas.microsoft.com/office/powerpoint/2010/main" val="33539430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73</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39" y="838200"/>
            <a:ext cx="7620000" cy="348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3"/>
          <p:cNvSpPr>
            <a:spLocks/>
          </p:cNvSpPr>
          <p:nvPr/>
        </p:nvSpPr>
        <p:spPr bwMode="auto">
          <a:xfrm>
            <a:off x="228600" y="381000"/>
            <a:ext cx="8591550" cy="4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Tracking with Content Addressable Memories (CAM) </a:t>
            </a:r>
            <a:endParaRPr lang="en-US" dirty="0">
              <a:solidFill>
                <a:srgbClr val="FFFF00"/>
              </a:solidFill>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39" y="4409873"/>
            <a:ext cx="7619999" cy="20671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12744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74</a:t>
            </a:fld>
            <a:endParaRPr lang="en-US"/>
          </a:p>
        </p:txBody>
      </p:sp>
      <p:sp>
        <p:nvSpPr>
          <p:cNvPr id="5"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88" y="533400"/>
            <a:ext cx="7515225" cy="135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85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19300"/>
            <a:ext cx="7543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85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862" y="3505200"/>
            <a:ext cx="6848475" cy="1533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85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181600"/>
            <a:ext cx="7067550" cy="116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293085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75</a:t>
            </a:fld>
            <a:endParaRPr lang="en-US"/>
          </a:p>
        </p:txBody>
      </p:sp>
      <p:sp>
        <p:nvSpPr>
          <p:cNvPr id="4"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391" y="2133600"/>
            <a:ext cx="6781800"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1000"/>
            <a:ext cx="6958445"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67114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3"/>
          <p:cNvPicPr>
            <a:picLocks noChangeAspect="1"/>
          </p:cNvPicPr>
          <p:nvPr/>
        </p:nvPicPr>
        <p:blipFill>
          <a:blip r:embed="rId2">
            <a:extLst>
              <a:ext uri="{28A0092B-C50C-407E-A947-70E740481C1C}">
                <a14:useLocalDpi xmlns:a14="http://schemas.microsoft.com/office/drawing/2010/main" val="0"/>
              </a:ext>
            </a:extLst>
          </a:blip>
          <a:srcRect l="5444" r="2722"/>
          <a:stretch>
            <a:fillRect/>
          </a:stretch>
        </p:blipFill>
        <p:spPr bwMode="auto">
          <a:xfrm>
            <a:off x="76200" y="0"/>
            <a:ext cx="372576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Slide Number Placeholder 2"/>
          <p:cNvSpPr txBox="1">
            <a:spLocks noGrp="1"/>
          </p:cNvSpPr>
          <p:nvPr/>
        </p:nvSpPr>
        <p:spPr bwMode="auto">
          <a:xfrm>
            <a:off x="3810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algn="l" eaLnBrk="1" hangingPunct="1">
              <a:spcBef>
                <a:spcPct val="0"/>
              </a:spcBef>
              <a:buClrTx/>
              <a:buSzTx/>
              <a:buFontTx/>
              <a:buNone/>
            </a:pPr>
            <a:fld id="{641D8832-1F02-4EB4-8A07-4B869C8A671D}" type="slidenum">
              <a:rPr lang="en-US" sz="1200" b="0">
                <a:solidFill>
                  <a:srgbClr val="FFFFFF"/>
                </a:solidFill>
              </a:rPr>
              <a:pPr algn="l" eaLnBrk="1" hangingPunct="1">
                <a:spcBef>
                  <a:spcPct val="0"/>
                </a:spcBef>
                <a:buClrTx/>
                <a:buSzTx/>
                <a:buFontTx/>
                <a:buNone/>
              </a:pPr>
              <a:t>76</a:t>
            </a:fld>
            <a:endParaRPr lang="en-US" sz="1200" b="0">
              <a:solidFill>
                <a:srgbClr val="FFFFFF"/>
              </a:solidFill>
            </a:endParaRPr>
          </a:p>
        </p:txBody>
      </p:sp>
      <p:sp>
        <p:nvSpPr>
          <p:cNvPr id="8"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11" name="TextBox 10"/>
          <p:cNvSpPr txBox="1"/>
          <p:nvPr/>
        </p:nvSpPr>
        <p:spPr>
          <a:xfrm>
            <a:off x="109847" y="4191000"/>
            <a:ext cx="8991600" cy="1311128"/>
          </a:xfrm>
          <a:prstGeom prst="rect">
            <a:avLst/>
          </a:prstGeom>
          <a:noFill/>
        </p:spPr>
        <p:txBody>
          <a:bodyPr wrap="square" rtlCol="0">
            <a:spAutoFit/>
          </a:bodyPr>
          <a:lstStyle/>
          <a:p>
            <a:pPr algn="l"/>
            <a:r>
              <a:rPr lang="en-US" sz="1800" b="0" u="sng" dirty="0" smtClean="0">
                <a:solidFill>
                  <a:srgbClr val="00FF00"/>
                </a:solidFill>
              </a:rPr>
              <a:t>CAM (VIPRAM) development has multiple focus points:  </a:t>
            </a:r>
          </a:p>
          <a:p>
            <a:pPr marL="285750" indent="-285750" algn="l">
              <a:buFont typeface="Arial" pitchFamily="34" charset="0"/>
              <a:buChar char="•"/>
            </a:pPr>
            <a:r>
              <a:rPr lang="en-US" sz="1800" b="0" dirty="0" smtClean="0"/>
              <a:t>Multi-layer 3D stacking technology of potentially heterogeneous components (memory chips, controller chips, driver chip, DRAM/SRAM and FPGA)</a:t>
            </a:r>
          </a:p>
          <a:p>
            <a:pPr marL="285750" indent="-285750" algn="l">
              <a:buFont typeface="Arial" pitchFamily="34" charset="0"/>
              <a:buChar char="•"/>
            </a:pPr>
            <a:r>
              <a:rPr lang="en-US" sz="1800" b="0" dirty="0" smtClean="0"/>
              <a:t>CAM architecture and circuit design (revisited fundamental architecture of CAM)</a:t>
            </a:r>
            <a:endParaRPr lang="en-US" sz="1800" dirty="0" smtClean="0"/>
          </a:p>
        </p:txBody>
      </p:sp>
      <p:pic>
        <p:nvPicPr>
          <p:cNvPr id="3994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070" y="110063"/>
            <a:ext cx="5538376" cy="3928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Box 12"/>
          <p:cNvSpPr txBox="1"/>
          <p:nvPr/>
        </p:nvSpPr>
        <p:spPr>
          <a:xfrm>
            <a:off x="76200" y="5334000"/>
            <a:ext cx="8991601" cy="1251625"/>
          </a:xfrm>
          <a:prstGeom prst="rect">
            <a:avLst/>
          </a:prstGeom>
          <a:noFill/>
        </p:spPr>
        <p:txBody>
          <a:bodyPr wrap="square" rtlCol="0">
            <a:spAutoFit/>
          </a:bodyPr>
          <a:lstStyle/>
          <a:p>
            <a:pPr algn="l">
              <a:spcBef>
                <a:spcPts val="200"/>
              </a:spcBef>
            </a:pPr>
            <a:r>
              <a:rPr lang="en-US" sz="1800" b="0" u="sng" dirty="0" smtClean="0">
                <a:solidFill>
                  <a:srgbClr val="00FF00"/>
                </a:solidFill>
              </a:rPr>
              <a:t>ANL and FNAL must work out a plan with milestones over a few years </a:t>
            </a:r>
          </a:p>
          <a:p>
            <a:pPr marL="285750" indent="-285750" algn="l">
              <a:spcBef>
                <a:spcPts val="200"/>
              </a:spcBef>
              <a:buFont typeface="Arial" pitchFamily="34" charset="0"/>
              <a:buChar char="•"/>
            </a:pPr>
            <a:r>
              <a:rPr lang="en-US" sz="1800" b="0" dirty="0" smtClean="0"/>
              <a:t>This is an ambitious endeavor, costly, and risky; the risk is in aggressive exploration of building 3D architecture, there is less risk in circuit development </a:t>
            </a:r>
          </a:p>
          <a:p>
            <a:pPr marL="285750" indent="-285750" algn="l">
              <a:spcBef>
                <a:spcPts val="200"/>
              </a:spcBef>
              <a:buFont typeface="Arial" pitchFamily="34" charset="0"/>
              <a:buChar char="•"/>
            </a:pPr>
            <a:r>
              <a:rPr lang="en-US" sz="1800" b="0" dirty="0"/>
              <a:t>I</a:t>
            </a:r>
            <a:r>
              <a:rPr lang="en-US" sz="1800" b="0" dirty="0" smtClean="0"/>
              <a:t>f 2D CAMs proven inadequate</a:t>
            </a:r>
            <a:r>
              <a:rPr lang="en-US" sz="1800" b="0" dirty="0" smtClean="0">
                <a:latin typeface="Arial" pitchFamily="34" charset="0"/>
                <a:cs typeface="Arial" pitchFamily="34" charset="0"/>
              </a:rPr>
              <a:t> </a:t>
            </a:r>
            <a:r>
              <a:rPr lang="en-US" sz="1800" dirty="0" smtClean="0">
                <a:latin typeface="Wingdings" pitchFamily="2" charset="2"/>
              </a:rPr>
              <a:t>è</a:t>
            </a:r>
            <a:r>
              <a:rPr lang="en-US" sz="1800" dirty="0" smtClean="0">
                <a:latin typeface="Arial" pitchFamily="34" charset="0"/>
                <a:cs typeface="Arial" pitchFamily="34" charset="0"/>
              </a:rPr>
              <a:t> </a:t>
            </a:r>
            <a:r>
              <a:rPr lang="en-US" sz="1800" dirty="0" smtClean="0">
                <a:solidFill>
                  <a:srgbClr val="FFFF00"/>
                </a:solidFill>
              </a:rPr>
              <a:t>3D CAM is the only way!!! </a:t>
            </a:r>
            <a:endParaRPr lang="en-US" sz="1800" b="0" dirty="0" smtClean="0">
              <a:solidFill>
                <a:srgbClr val="FFFF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77</a:t>
            </a:fld>
            <a:endParaRPr lang="en-US"/>
          </a:p>
        </p:txBody>
      </p:sp>
      <p:sp>
        <p:nvSpPr>
          <p:cNvPr id="5" name="Title 4"/>
          <p:cNvSpPr>
            <a:spLocks/>
          </p:cNvSpPr>
          <p:nvPr/>
        </p:nvSpPr>
        <p:spPr bwMode="auto">
          <a:xfrm>
            <a:off x="16002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800" b="0" dirty="0" smtClean="0">
                <a:solidFill>
                  <a:srgbClr val="FFFFFF"/>
                </a:solidFill>
              </a:rPr>
              <a:t>Impact on the field</a:t>
            </a:r>
            <a:endParaRPr lang="en-US" sz="2800" b="0" dirty="0">
              <a:solidFill>
                <a:srgbClr val="FFFFFF"/>
              </a:solidFill>
            </a:endParaRPr>
          </a:p>
        </p:txBody>
      </p:sp>
      <p:sp>
        <p:nvSpPr>
          <p:cNvPr id="7" name="Title 3"/>
          <p:cNvSpPr>
            <a:spLocks/>
          </p:cNvSpPr>
          <p:nvPr/>
        </p:nvSpPr>
        <p:spPr bwMode="auto">
          <a:xfrm>
            <a:off x="228600" y="878252"/>
            <a:ext cx="74676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sz="2000" dirty="0" smtClean="0">
                <a:solidFill>
                  <a:srgbClr val="00FF00"/>
                </a:solidFill>
              </a:rPr>
              <a:t>Most recent:</a:t>
            </a:r>
            <a:endParaRPr lang="en-US" sz="2000" dirty="0">
              <a:solidFill>
                <a:srgbClr val="FFFF0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075" y="1676400"/>
            <a:ext cx="7181851" cy="1714445"/>
          </a:xfrm>
          <a:prstGeom prst="rect">
            <a:avLst/>
          </a:prstGeom>
        </p:spPr>
      </p:pic>
      <p:sp>
        <p:nvSpPr>
          <p:cNvPr id="11" name="Rectangle 5"/>
          <p:cNvSpPr>
            <a:spLocks noChangeArrowheads="1"/>
          </p:cNvSpPr>
          <p:nvPr/>
        </p:nvSpPr>
        <p:spPr bwMode="auto">
          <a:xfrm>
            <a:off x="1905000" y="990600"/>
            <a:ext cx="3809968" cy="609600"/>
          </a:xfrm>
          <a:prstGeom prst="rect">
            <a:avLst/>
          </a:prstGeom>
          <a:solidFill>
            <a:srgbClr val="003399"/>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l" eaLnBrk="1" hangingPunct="1">
              <a:defRPr/>
            </a:pPr>
            <a:r>
              <a:rPr lang="en-US" sz="1600" dirty="0">
                <a:solidFill>
                  <a:schemeClr val="tx1"/>
                </a:solidFill>
                <a:latin typeface="Arial" pitchFamily="34" charset="0"/>
              </a:rPr>
              <a:t>2011, IEEE NSS, Valencia, Spain</a:t>
            </a:r>
          </a:p>
          <a:p>
            <a:pPr algn="l" eaLnBrk="1" hangingPunct="1">
              <a:defRPr/>
            </a:pPr>
            <a:r>
              <a:rPr lang="en-US" sz="1600" dirty="0" smtClean="0">
                <a:solidFill>
                  <a:schemeClr val="tx1"/>
                </a:solidFill>
                <a:latin typeface="Arial" pitchFamily="34" charset="0"/>
              </a:rPr>
              <a:t>submitted </a:t>
            </a:r>
            <a:r>
              <a:rPr lang="en-US" sz="1600" dirty="0">
                <a:solidFill>
                  <a:schemeClr val="tx1"/>
                </a:solidFill>
                <a:latin typeface="Arial" pitchFamily="34" charset="0"/>
              </a:rPr>
              <a:t>to IEEE Trans. </a:t>
            </a:r>
            <a:r>
              <a:rPr lang="en-US" sz="1600" dirty="0" smtClean="0">
                <a:solidFill>
                  <a:schemeClr val="tx1"/>
                </a:solidFill>
                <a:latin typeface="Arial" pitchFamily="34" charset="0"/>
              </a:rPr>
              <a:t>on </a:t>
            </a:r>
            <a:r>
              <a:rPr lang="en-US" sz="1600" dirty="0" err="1" smtClean="0">
                <a:solidFill>
                  <a:schemeClr val="tx1"/>
                </a:solidFill>
                <a:latin typeface="Arial" pitchFamily="34" charset="0"/>
              </a:rPr>
              <a:t>Nucl</a:t>
            </a:r>
            <a:r>
              <a:rPr lang="en-US" sz="1600" dirty="0" smtClean="0">
                <a:solidFill>
                  <a:schemeClr val="tx1"/>
                </a:solidFill>
                <a:latin typeface="Arial" pitchFamily="34" charset="0"/>
              </a:rPr>
              <a:t>. Sci.</a:t>
            </a:r>
            <a:endParaRPr lang="en-US" sz="1600" dirty="0">
              <a:solidFill>
                <a:schemeClr val="tx1"/>
              </a:solidFill>
              <a:latin typeface="Arial" pitchFamily="34" charset="0"/>
            </a:endParaRPr>
          </a:p>
        </p:txBody>
      </p:sp>
      <p:pic>
        <p:nvPicPr>
          <p:cNvPr id="512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074" y="3460133"/>
            <a:ext cx="7181851" cy="10356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076" y="4572000"/>
            <a:ext cx="7181850" cy="18474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10970588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78</a:t>
            </a:fld>
            <a:endParaRPr lang="en-US"/>
          </a:p>
        </p:txBody>
      </p:sp>
      <p:sp>
        <p:nvSpPr>
          <p:cNvPr id="4" name="TextBox 3"/>
          <p:cNvSpPr txBox="1"/>
          <p:nvPr/>
        </p:nvSpPr>
        <p:spPr>
          <a:xfrm>
            <a:off x="92034" y="152400"/>
            <a:ext cx="8991600" cy="369332"/>
          </a:xfrm>
          <a:prstGeom prst="rect">
            <a:avLst/>
          </a:prstGeom>
          <a:noFill/>
        </p:spPr>
        <p:txBody>
          <a:bodyPr wrap="square" rtlCol="0">
            <a:spAutoFit/>
          </a:bodyPr>
          <a:lstStyle/>
          <a:p>
            <a:pPr algn="l"/>
            <a:r>
              <a:rPr lang="en-US" sz="1800" b="0" u="sng" dirty="0" smtClean="0">
                <a:solidFill>
                  <a:srgbClr val="00FF00"/>
                </a:solidFill>
              </a:rPr>
              <a:t>Peer reviewed papers (2008-2011)</a:t>
            </a:r>
            <a:endParaRPr lang="en-US" sz="1800" b="0" u="sng" dirty="0"/>
          </a:p>
        </p:txBody>
      </p:sp>
      <p:graphicFrame>
        <p:nvGraphicFramePr>
          <p:cNvPr id="10" name="Object 9"/>
          <p:cNvGraphicFramePr>
            <a:graphicFrameLocks noChangeAspect="1"/>
          </p:cNvGraphicFramePr>
          <p:nvPr>
            <p:extLst>
              <p:ext uri="{D42A27DB-BD31-4B8C-83A1-F6EECF244321}">
                <p14:modId xmlns:p14="http://schemas.microsoft.com/office/powerpoint/2010/main" val="2202942886"/>
              </p:ext>
            </p:extLst>
          </p:nvPr>
        </p:nvGraphicFramePr>
        <p:xfrm>
          <a:off x="153988" y="606425"/>
          <a:ext cx="8764587" cy="5924550"/>
        </p:xfrm>
        <a:graphic>
          <a:graphicData uri="http://schemas.openxmlformats.org/presentationml/2006/ole">
            <mc:AlternateContent xmlns:mc="http://schemas.openxmlformats.org/markup-compatibility/2006">
              <mc:Choice xmlns:v="urn:schemas-microsoft-com:vml" Requires="v">
                <p:oleObj spid="_x0000_s53345" name="Document" r:id="rId3" imgW="8797858" imgH="5930864" progId="Word.Document.12">
                  <p:embed/>
                </p:oleObj>
              </mc:Choice>
              <mc:Fallback>
                <p:oleObj name="Document" r:id="rId3" imgW="8797858" imgH="5930864" progId="Word.Document.12">
                  <p:embed/>
                  <p:pic>
                    <p:nvPicPr>
                      <p:cNvPr id="0" name=""/>
                      <p:cNvPicPr/>
                      <p:nvPr/>
                    </p:nvPicPr>
                    <p:blipFill>
                      <a:blip r:embed="rId4"/>
                      <a:stretch>
                        <a:fillRect/>
                      </a:stretch>
                    </p:blipFill>
                    <p:spPr>
                      <a:xfrm>
                        <a:off x="153988" y="606425"/>
                        <a:ext cx="8764587" cy="5924550"/>
                      </a:xfrm>
                      <a:prstGeom prst="rect">
                        <a:avLst/>
                      </a:prstGeom>
                      <a:solidFill>
                        <a:schemeClr val="tx1">
                          <a:alpha val="85000"/>
                        </a:schemeClr>
                      </a:solidFill>
                    </p:spPr>
                  </p:pic>
                </p:oleObj>
              </mc:Fallback>
            </mc:AlternateContent>
          </a:graphicData>
        </a:graphic>
      </p:graphicFrame>
      <p:sp>
        <p:nvSpPr>
          <p:cNvPr id="11"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35266281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79</a:t>
            </a:fld>
            <a:endParaRPr lang="en-US"/>
          </a:p>
        </p:txBody>
      </p:sp>
      <p:sp>
        <p:nvSpPr>
          <p:cNvPr id="5" name="TextBox 4"/>
          <p:cNvSpPr txBox="1"/>
          <p:nvPr/>
        </p:nvSpPr>
        <p:spPr>
          <a:xfrm>
            <a:off x="92034" y="152400"/>
            <a:ext cx="8991600" cy="369332"/>
          </a:xfrm>
          <a:prstGeom prst="rect">
            <a:avLst/>
          </a:prstGeom>
          <a:noFill/>
        </p:spPr>
        <p:txBody>
          <a:bodyPr wrap="square" rtlCol="0">
            <a:spAutoFit/>
          </a:bodyPr>
          <a:lstStyle/>
          <a:p>
            <a:pPr algn="l"/>
            <a:r>
              <a:rPr lang="en-US" sz="1800" b="0" u="sng" dirty="0" smtClean="0">
                <a:solidFill>
                  <a:srgbClr val="00FF00"/>
                </a:solidFill>
              </a:rPr>
              <a:t>Conference and other pa</a:t>
            </a:r>
            <a:r>
              <a:rPr lang="en-US" sz="1800" b="0" u="sng" dirty="0" smtClean="0">
                <a:solidFill>
                  <a:srgbClr val="00FF00"/>
                </a:solidFill>
              </a:rPr>
              <a:t>pers (2008-2011)</a:t>
            </a:r>
            <a:endParaRPr lang="en-US" sz="1800" b="0" u="sng" dirty="0"/>
          </a:p>
        </p:txBody>
      </p:sp>
      <p:graphicFrame>
        <p:nvGraphicFramePr>
          <p:cNvPr id="6" name="Object 5"/>
          <p:cNvGraphicFramePr>
            <a:graphicFrameLocks noChangeAspect="1"/>
          </p:cNvGraphicFramePr>
          <p:nvPr>
            <p:extLst>
              <p:ext uri="{D42A27DB-BD31-4B8C-83A1-F6EECF244321}">
                <p14:modId xmlns:p14="http://schemas.microsoft.com/office/powerpoint/2010/main" val="3029339897"/>
              </p:ext>
            </p:extLst>
          </p:nvPr>
        </p:nvGraphicFramePr>
        <p:xfrm>
          <a:off x="455612" y="838200"/>
          <a:ext cx="8307388" cy="3697287"/>
        </p:xfrm>
        <a:graphic>
          <a:graphicData uri="http://schemas.openxmlformats.org/presentationml/2006/ole">
            <mc:AlternateContent xmlns:mc="http://schemas.openxmlformats.org/markup-compatibility/2006">
              <mc:Choice xmlns:v="urn:schemas-microsoft-com:vml" Requires="v">
                <p:oleObj spid="_x0000_s101469" name="Document" r:id="rId3" imgW="8307441" imgH="3696821" progId="Word.Document.12">
                  <p:embed/>
                </p:oleObj>
              </mc:Choice>
              <mc:Fallback>
                <p:oleObj name="Document" r:id="rId3" imgW="8307441" imgH="3696821" progId="Word.Document.12">
                  <p:embed/>
                  <p:pic>
                    <p:nvPicPr>
                      <p:cNvPr id="0" name=""/>
                      <p:cNvPicPr/>
                      <p:nvPr/>
                    </p:nvPicPr>
                    <p:blipFill>
                      <a:blip r:embed="rId4"/>
                      <a:stretch>
                        <a:fillRect/>
                      </a:stretch>
                    </p:blipFill>
                    <p:spPr>
                      <a:xfrm>
                        <a:off x="455612" y="838200"/>
                        <a:ext cx="8307388" cy="3697287"/>
                      </a:xfrm>
                      <a:prstGeom prst="rect">
                        <a:avLst/>
                      </a:prstGeom>
                      <a:solidFill>
                        <a:schemeClr val="tx1">
                          <a:alpha val="80000"/>
                        </a:schemeClr>
                      </a:solidFill>
                    </p:spPr>
                  </p:pic>
                </p:oleObj>
              </mc:Fallback>
            </mc:AlternateContent>
          </a:graphicData>
        </a:graphic>
      </p:graphicFrame>
      <p:sp>
        <p:nvSpPr>
          <p:cNvPr id="7" name="TextBox 6"/>
          <p:cNvSpPr txBox="1"/>
          <p:nvPr/>
        </p:nvSpPr>
        <p:spPr>
          <a:xfrm>
            <a:off x="92034" y="4771072"/>
            <a:ext cx="8991600" cy="1532727"/>
          </a:xfrm>
          <a:prstGeom prst="rect">
            <a:avLst/>
          </a:prstGeom>
          <a:noFill/>
        </p:spPr>
        <p:txBody>
          <a:bodyPr wrap="square" rtlCol="0">
            <a:spAutoFit/>
          </a:bodyPr>
          <a:lstStyle/>
          <a:p>
            <a:pPr marL="285750" indent="-285750" algn="l">
              <a:buFont typeface="Arial" pitchFamily="34" charset="0"/>
              <a:buChar char="•"/>
            </a:pPr>
            <a:r>
              <a:rPr lang="en-US" sz="1800" b="0" dirty="0" smtClean="0">
                <a:solidFill>
                  <a:srgbClr val="FFFF00"/>
                </a:solidFill>
              </a:rPr>
              <a:t>Members of the group are presenters (also invited presenters) </a:t>
            </a:r>
            <a:r>
              <a:rPr lang="en-US" sz="1800" b="0" dirty="0" smtClean="0"/>
              <a:t>at conferences, topical workshops, meetings and working groups: IEEE NSS &amp; </a:t>
            </a:r>
            <a:r>
              <a:rPr lang="en-US" sz="1800" b="0" dirty="0" err="1" smtClean="0"/>
              <a:t>MiC</a:t>
            </a:r>
            <a:r>
              <a:rPr lang="en-US" sz="1800" b="0" dirty="0" smtClean="0"/>
              <a:t>, VERTEX detectors, VIPS, FEE, </a:t>
            </a:r>
            <a:r>
              <a:rPr lang="en-US" sz="1800" b="0" dirty="0" err="1" smtClean="0"/>
              <a:t>GOMACTech</a:t>
            </a:r>
            <a:r>
              <a:rPr lang="en-US" sz="1800" b="0" dirty="0" smtClean="0"/>
              <a:t>, TWEPP, TIPP, Pixel Detector Workshop, CMS and ATLAS working group, etc. </a:t>
            </a:r>
          </a:p>
          <a:p>
            <a:pPr marL="285750" indent="-285750" algn="l">
              <a:buFont typeface="Arial" pitchFamily="34" charset="0"/>
              <a:buChar char="•"/>
            </a:pPr>
            <a:r>
              <a:rPr lang="en-US" sz="1800" b="0" dirty="0" smtClean="0"/>
              <a:t>More participation in IEEE EDS and SSCS should be targeted</a:t>
            </a:r>
            <a:endParaRPr lang="en-US" sz="1800" b="0" dirty="0" smtClean="0"/>
          </a:p>
        </p:txBody>
      </p:sp>
      <p:sp>
        <p:nvSpPr>
          <p:cNvPr id="4" name="TextBox 3"/>
          <p:cNvSpPr txBox="1">
            <a:spLocks noChangeArrowheads="1"/>
          </p:cNvSpPr>
          <p:nvPr/>
        </p:nvSpPr>
        <p:spPr bwMode="auto">
          <a:xfrm rot="20523871">
            <a:off x="7412873" y="4035331"/>
            <a:ext cx="1456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128"/>
              </a:defRPr>
            </a:lvl1pPr>
            <a:lvl2pPr marL="742950" indent="-285750" defTabSz="457200" eaLnBrk="0" hangingPunct="0">
              <a:defRPr sz="2400">
                <a:solidFill>
                  <a:schemeClr val="tx1"/>
                </a:solidFill>
                <a:latin typeface="Arial" charset="0"/>
                <a:ea typeface="ＭＳ Ｐゴシック" charset="-128"/>
              </a:defRPr>
            </a:lvl2pPr>
            <a:lvl3pPr marL="1143000" indent="-228600" defTabSz="457200" eaLnBrk="0" hangingPunct="0">
              <a:defRPr sz="2400">
                <a:solidFill>
                  <a:schemeClr val="tx1"/>
                </a:solidFill>
                <a:latin typeface="Arial" charset="0"/>
                <a:ea typeface="ＭＳ Ｐゴシック" charset="-128"/>
              </a:defRPr>
            </a:lvl3pPr>
            <a:lvl4pPr marL="1600200" indent="-228600" defTabSz="457200" eaLnBrk="0" hangingPunct="0">
              <a:defRPr sz="2400">
                <a:solidFill>
                  <a:schemeClr val="tx1"/>
                </a:solidFill>
                <a:latin typeface="Arial" charset="0"/>
                <a:ea typeface="ＭＳ Ｐゴシック" charset="-128"/>
              </a:defRPr>
            </a:lvl4pPr>
            <a:lvl5pPr marL="2057400" indent="-228600" defTabSz="457200" eaLnBrk="0" hangingPunct="0">
              <a:defRPr sz="2400">
                <a:solidFill>
                  <a:schemeClr val="tx1"/>
                </a:solidFill>
                <a:latin typeface="Arial" charset="0"/>
                <a:ea typeface="ＭＳ Ｐゴシック" charset="-128"/>
              </a:defRPr>
            </a:lvl5pPr>
            <a:lvl6pPr marL="25146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6pPr>
            <a:lvl7pPr marL="29718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7pPr>
            <a:lvl8pPr marL="34290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8pPr>
            <a:lvl9pPr marL="3886200" indent="-228600" algn="r" defTabSz="457200"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charset="-128"/>
              </a:defRPr>
            </a:lvl9pPr>
          </a:lstStyle>
          <a:p>
            <a:pPr algn="l" eaLnBrk="1" hangingPunct="1">
              <a:spcBef>
                <a:spcPct val="0"/>
              </a:spcBef>
              <a:buClrTx/>
              <a:buSzTx/>
              <a:buFontTx/>
              <a:buNone/>
            </a:pPr>
            <a:r>
              <a:rPr lang="en-US" sz="1800" dirty="0">
                <a:solidFill>
                  <a:srgbClr val="FF3300"/>
                </a:solidFill>
                <a:latin typeface="Calibri" pitchFamily="34" charset="0"/>
              </a:rPr>
              <a:t>n</a:t>
            </a:r>
            <a:r>
              <a:rPr lang="en-US" sz="1800" dirty="0" smtClean="0">
                <a:solidFill>
                  <a:srgbClr val="FF3300"/>
                </a:solidFill>
                <a:latin typeface="Calibri" pitchFamily="34" charset="0"/>
              </a:rPr>
              <a:t>ot complete</a:t>
            </a:r>
            <a:endParaRPr lang="en-US" sz="1800" dirty="0">
              <a:solidFill>
                <a:srgbClr val="FF3300"/>
              </a:solidFill>
              <a:latin typeface="Calibri" pitchFamily="34" charset="0"/>
            </a:endParaRPr>
          </a:p>
        </p:txBody>
      </p:sp>
      <p:sp>
        <p:nvSpPr>
          <p:cNvPr id="8"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3489240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8</a:t>
            </a:fld>
            <a:endParaRPr lang="en-US"/>
          </a:p>
        </p:txBody>
      </p:sp>
      <p:sp>
        <p:nvSpPr>
          <p:cNvPr id="5" name="Title 4"/>
          <p:cNvSpPr>
            <a:spLocks/>
          </p:cNvSpPr>
          <p:nvPr/>
        </p:nvSpPr>
        <p:spPr bwMode="auto">
          <a:xfrm>
            <a:off x="16002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pl-PL" sz="2800" b="0" dirty="0" smtClean="0">
                <a:solidFill>
                  <a:srgbClr val="FFFFFF"/>
                </a:solidFill>
              </a:rPr>
              <a:t>Resources</a:t>
            </a:r>
            <a:r>
              <a:rPr lang="en-US" sz="2800" b="0" dirty="0" smtClean="0">
                <a:solidFill>
                  <a:srgbClr val="FFFFFF"/>
                </a:solidFill>
              </a:rPr>
              <a:t>: instruments</a:t>
            </a:r>
            <a:endParaRPr lang="en-US" sz="2800" b="0" dirty="0">
              <a:solidFill>
                <a:srgbClr val="FFFFFF"/>
              </a:solidFill>
            </a:endParaRPr>
          </a:p>
        </p:txBody>
      </p:sp>
      <p:pic>
        <p:nvPicPr>
          <p:cNvPr id="10" name="Picture 8" descr="0517201145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6200" y="1543050"/>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12" name="Line 11"/>
          <p:cNvSpPr>
            <a:spLocks noChangeShapeType="1"/>
          </p:cNvSpPr>
          <p:nvPr/>
        </p:nvSpPr>
        <p:spPr bwMode="auto">
          <a:xfrm>
            <a:off x="2133600" y="3657600"/>
            <a:ext cx="6629400"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3" name="Picture 9" descr="05172011456"/>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6200" y="3219450"/>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4"/>
          <p:cNvSpPr>
            <a:spLocks/>
          </p:cNvSpPr>
          <p:nvPr/>
        </p:nvSpPr>
        <p:spPr bwMode="auto">
          <a:xfrm>
            <a:off x="381000" y="2819400"/>
            <a:ext cx="129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spcBef>
                <a:spcPct val="0"/>
              </a:spcBef>
              <a:buClrTx/>
              <a:buSzTx/>
              <a:buFontTx/>
              <a:buNone/>
            </a:pPr>
            <a:r>
              <a:rPr lang="pl-PL" sz="1400" b="0" dirty="0">
                <a:solidFill>
                  <a:srgbClr val="FFFFFF"/>
                </a:solidFill>
              </a:rPr>
              <a:t>ASIC test lab</a:t>
            </a:r>
            <a:endParaRPr lang="en-US" sz="1400" b="0" dirty="0">
              <a:solidFill>
                <a:srgbClr val="FFFFFF"/>
              </a:solidFill>
            </a:endParaRPr>
          </a:p>
        </p:txBody>
      </p:sp>
      <p:sp>
        <p:nvSpPr>
          <p:cNvPr id="15" name="Title 4"/>
          <p:cNvSpPr>
            <a:spLocks/>
          </p:cNvSpPr>
          <p:nvPr/>
        </p:nvSpPr>
        <p:spPr bwMode="auto">
          <a:xfrm>
            <a:off x="152400" y="4495800"/>
            <a:ext cx="1752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spcBef>
                <a:spcPct val="0"/>
              </a:spcBef>
              <a:buClrTx/>
              <a:buSzTx/>
              <a:buFontTx/>
              <a:buNone/>
            </a:pPr>
            <a:r>
              <a:rPr lang="pl-PL" sz="1400" b="0" dirty="0">
                <a:solidFill>
                  <a:srgbClr val="FFFFFF"/>
                </a:solidFill>
              </a:rPr>
              <a:t>bench </a:t>
            </a:r>
            <a:r>
              <a:rPr lang="en-US" sz="1400" b="0" dirty="0" smtClean="0">
                <a:solidFill>
                  <a:srgbClr val="FFFFFF"/>
                </a:solidFill>
              </a:rPr>
              <a:t>NI </a:t>
            </a:r>
            <a:r>
              <a:rPr lang="pl-PL" sz="1400" b="0" dirty="0" smtClean="0">
                <a:solidFill>
                  <a:srgbClr val="FFFFFF"/>
                </a:solidFill>
              </a:rPr>
              <a:t>test </a:t>
            </a:r>
            <a:r>
              <a:rPr lang="pl-PL" sz="1400" b="0" dirty="0">
                <a:solidFill>
                  <a:srgbClr val="FFFFFF"/>
                </a:solidFill>
              </a:rPr>
              <a:t>setup</a:t>
            </a:r>
            <a:endParaRPr lang="en-US" sz="1400" b="0" dirty="0">
              <a:solidFill>
                <a:srgbClr val="FFFFFF"/>
              </a:solidFill>
            </a:endParaRPr>
          </a:p>
        </p:txBody>
      </p:sp>
      <p:sp>
        <p:nvSpPr>
          <p:cNvPr id="16" name="Rectangle 15"/>
          <p:cNvSpPr>
            <a:spLocks noChangeArrowheads="1"/>
          </p:cNvSpPr>
          <p:nvPr/>
        </p:nvSpPr>
        <p:spPr bwMode="auto">
          <a:xfrm>
            <a:off x="1752600" y="990600"/>
            <a:ext cx="7086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0" hangingPunct="0">
              <a:spcBef>
                <a:spcPts val="200"/>
              </a:spcBef>
              <a:buClr>
                <a:srgbClr val="CCFFFF"/>
              </a:buClr>
              <a:buFontTx/>
              <a:buChar char="•"/>
            </a:pPr>
            <a:r>
              <a:rPr lang="en-US" u="sng" dirty="0" smtClean="0">
                <a:solidFill>
                  <a:srgbClr val="00FF00"/>
                </a:solidFill>
              </a:rPr>
              <a:t>ASIC test lab spaces</a:t>
            </a:r>
            <a:r>
              <a:rPr lang="en-US" sz="2000" dirty="0" smtClean="0">
                <a:solidFill>
                  <a:srgbClr val="00FF00"/>
                </a:solidFill>
              </a:rPr>
              <a:t/>
            </a:r>
            <a:br>
              <a:rPr lang="en-US" sz="2000" dirty="0" smtClean="0">
                <a:solidFill>
                  <a:srgbClr val="00FF00"/>
                </a:solidFill>
              </a:rPr>
            </a:br>
            <a:r>
              <a:rPr lang="en-US" sz="2000" dirty="0" smtClean="0">
                <a:solidFill>
                  <a:srgbClr val="00FF00"/>
                </a:solidFill>
              </a:rPr>
              <a:t>+ “clean room” (probe stations /one for 8”/ and measurement instruments)</a:t>
            </a:r>
          </a:p>
          <a:p>
            <a:pPr marL="342900" indent="-342900" algn="l" eaLnBrk="0" hangingPunct="0">
              <a:spcBef>
                <a:spcPts val="200"/>
              </a:spcBef>
              <a:buClr>
                <a:srgbClr val="CCFFFF"/>
              </a:buClr>
              <a:buFontTx/>
              <a:buChar char="•"/>
            </a:pPr>
            <a:r>
              <a:rPr lang="en-US" sz="2000" dirty="0" smtClean="0">
                <a:solidFill>
                  <a:srgbClr val="00FF00"/>
                </a:solidFill>
              </a:rPr>
              <a:t>+ 2 labs (</a:t>
            </a:r>
            <a:r>
              <a:rPr lang="en-US" sz="2000" dirty="0" err="1" smtClean="0">
                <a:solidFill>
                  <a:srgbClr val="00FF00"/>
                </a:solidFill>
              </a:rPr>
              <a:t>FlexRIO</a:t>
            </a:r>
            <a:r>
              <a:rPr lang="en-US" sz="2000" dirty="0" smtClean="0">
                <a:solidFill>
                  <a:srgbClr val="00FF00"/>
                </a:solidFill>
              </a:rPr>
              <a:t> National Instruments systems and ordinary test equipment + radioactive sources)</a:t>
            </a:r>
          </a:p>
          <a:p>
            <a:pPr marL="342900" indent="-342900" algn="l" eaLnBrk="0" hangingPunct="0">
              <a:spcBef>
                <a:spcPts val="200"/>
              </a:spcBef>
              <a:buClr>
                <a:srgbClr val="CCFFFF"/>
              </a:buClr>
              <a:buFontTx/>
              <a:buChar char="•"/>
            </a:pPr>
            <a:r>
              <a:rPr lang="en-US" sz="2000" dirty="0" smtClean="0">
                <a:solidFill>
                  <a:srgbClr val="00FF00"/>
                </a:solidFill>
              </a:rPr>
              <a:t>+ robotic chip testing station (under upgrade)</a:t>
            </a:r>
          </a:p>
          <a:p>
            <a:pPr marL="342900" indent="-342900" algn="l" eaLnBrk="0" hangingPunct="0">
              <a:spcBef>
                <a:spcPts val="200"/>
              </a:spcBef>
              <a:buClr>
                <a:srgbClr val="CCFFFF"/>
              </a:buClr>
              <a:buFontTx/>
              <a:buChar char="•"/>
            </a:pPr>
            <a:r>
              <a:rPr lang="en-US" sz="2000" dirty="0" smtClean="0">
                <a:solidFill>
                  <a:srgbClr val="00FF00"/>
                </a:solidFill>
              </a:rPr>
              <a:t>+ manual bonding station</a:t>
            </a:r>
          </a:p>
          <a:p>
            <a:pPr marL="342900" indent="-342900" algn="l" eaLnBrk="0" hangingPunct="0">
              <a:spcBef>
                <a:spcPts val="200"/>
              </a:spcBef>
              <a:buClr>
                <a:srgbClr val="CCFFFF"/>
              </a:buClr>
              <a:buFontTx/>
              <a:buChar char="•"/>
            </a:pPr>
            <a:r>
              <a:rPr lang="en-US" sz="2000" dirty="0" smtClean="0">
                <a:solidFill>
                  <a:srgbClr val="00FF00"/>
                </a:solidFill>
              </a:rPr>
              <a:t>+ PCB components mounting lab</a:t>
            </a:r>
          </a:p>
        </p:txBody>
      </p:sp>
      <p:sp>
        <p:nvSpPr>
          <p:cNvPr id="18" name="Rectangle 12"/>
          <p:cNvSpPr>
            <a:spLocks noChangeArrowheads="1"/>
          </p:cNvSpPr>
          <p:nvPr/>
        </p:nvSpPr>
        <p:spPr bwMode="auto">
          <a:xfrm>
            <a:off x="1981200" y="3657600"/>
            <a:ext cx="7010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l" eaLnBrk="0" hangingPunct="0">
              <a:buClr>
                <a:srgbClr val="CCFFFF"/>
              </a:buClr>
              <a:buFont typeface="Arial" pitchFamily="34" charset="0"/>
              <a:buChar char="•"/>
            </a:pPr>
            <a:r>
              <a:rPr lang="en-US" sz="1800" b="0" dirty="0" smtClean="0">
                <a:solidFill>
                  <a:srgbClr val="FFFF00"/>
                </a:solidFill>
              </a:rPr>
              <a:t>Requisition of two PXI/</a:t>
            </a:r>
            <a:r>
              <a:rPr lang="en-US" sz="1800" b="0" dirty="0" err="1" smtClean="0">
                <a:solidFill>
                  <a:srgbClr val="FFFF00"/>
                </a:solidFill>
              </a:rPr>
              <a:t>PXIe</a:t>
            </a:r>
            <a:r>
              <a:rPr lang="en-US" sz="1800" b="0" dirty="0" smtClean="0">
                <a:solidFill>
                  <a:srgbClr val="FFFF00"/>
                </a:solidFill>
              </a:rPr>
              <a:t> </a:t>
            </a:r>
            <a:r>
              <a:rPr lang="en-US" sz="1800" b="0" dirty="0" err="1" smtClean="0">
                <a:solidFill>
                  <a:srgbClr val="FFFF00"/>
                </a:solidFill>
              </a:rPr>
              <a:t>FlexRIO</a:t>
            </a:r>
            <a:r>
              <a:rPr lang="en-US" sz="1800" b="0" dirty="0" smtClean="0">
                <a:solidFill>
                  <a:srgbClr val="FFFF00"/>
                </a:solidFill>
              </a:rPr>
              <a:t> National Instruments digital and analog (</a:t>
            </a:r>
            <a:r>
              <a:rPr lang="en-US" sz="1800" b="0" dirty="0" err="1" smtClean="0">
                <a:solidFill>
                  <a:srgbClr val="FFFF00"/>
                </a:solidFill>
              </a:rPr>
              <a:t>ADC,LVDS,CMOS,DAC,DMM,power</a:t>
            </a:r>
            <a:r>
              <a:rPr lang="en-US" sz="1800" b="0" dirty="0" smtClean="0">
                <a:solidFill>
                  <a:srgbClr val="FFFF00"/>
                </a:solidFill>
              </a:rPr>
              <a:t>, etc.) systems based on </a:t>
            </a:r>
            <a:r>
              <a:rPr lang="en-US" sz="1800" b="0" dirty="0" err="1" smtClean="0">
                <a:solidFill>
                  <a:srgbClr val="FFFF00"/>
                </a:solidFill>
              </a:rPr>
              <a:t>LabView</a:t>
            </a:r>
            <a:r>
              <a:rPr lang="en-US" sz="1800" b="0" dirty="0">
                <a:solidFill>
                  <a:srgbClr val="FFFF00"/>
                </a:solidFill>
              </a:rPr>
              <a:t> </a:t>
            </a:r>
            <a:r>
              <a:rPr lang="en-US" sz="1800" b="0" dirty="0" smtClean="0">
                <a:solidFill>
                  <a:srgbClr val="FFFF00"/>
                </a:solidFill>
              </a:rPr>
              <a:t>– fulfilling hardware needs for testing of chips</a:t>
            </a:r>
          </a:p>
          <a:p>
            <a:pPr marL="285750" indent="-285750" algn="l" eaLnBrk="0" hangingPunct="0">
              <a:buClr>
                <a:srgbClr val="CCFFFF"/>
              </a:buClr>
              <a:buFont typeface="Arial" pitchFamily="34" charset="0"/>
              <a:buChar char="•"/>
            </a:pPr>
            <a:r>
              <a:rPr lang="en-US" sz="1800" b="0" dirty="0" smtClean="0">
                <a:solidFill>
                  <a:srgbClr val="FFFF00"/>
                </a:solidFill>
              </a:rPr>
              <a:t>DC-3GHz spectrum analyzer – intended for noise measurement bench – crucial but needs development!</a:t>
            </a:r>
          </a:p>
          <a:p>
            <a:pPr marL="285750" indent="-285750" algn="l" eaLnBrk="0" hangingPunct="0">
              <a:buClr>
                <a:srgbClr val="CCFFFF"/>
              </a:buClr>
              <a:buFont typeface="Arial" pitchFamily="34" charset="0"/>
              <a:buChar char="•"/>
            </a:pPr>
            <a:r>
              <a:rPr lang="en-US" sz="1800" b="0" dirty="0" smtClean="0">
                <a:solidFill>
                  <a:srgbClr val="FFFF00"/>
                </a:solidFill>
              </a:rPr>
              <a:t>Other instruments: static parameter / LCR / Logic / network analyzers/  V / I source, </a:t>
            </a:r>
            <a:r>
              <a:rPr lang="en-US" sz="1800" b="0" dirty="0" err="1" smtClean="0">
                <a:solidFill>
                  <a:srgbClr val="FFFF00"/>
                </a:solidFill>
              </a:rPr>
              <a:t>pA</a:t>
            </a:r>
            <a:r>
              <a:rPr lang="en-US" sz="1800" b="0" dirty="0" smtClean="0">
                <a:solidFill>
                  <a:srgbClr val="FFFF00"/>
                </a:solidFill>
              </a:rPr>
              <a:t>, digital oscilloscopes, etc.</a:t>
            </a:r>
            <a:endParaRPr lang="en-US" sz="1800" dirty="0">
              <a:solidFill>
                <a:srgbClr val="FFFF00"/>
              </a:solidFill>
            </a:endParaRPr>
          </a:p>
        </p:txBody>
      </p:sp>
      <p:sp>
        <p:nvSpPr>
          <p:cNvPr id="19" name="Title 3"/>
          <p:cNvSpPr>
            <a:spLocks/>
          </p:cNvSpPr>
          <p:nvPr/>
        </p:nvSpPr>
        <p:spPr bwMode="auto">
          <a:xfrm>
            <a:off x="304800" y="4876800"/>
            <a:ext cx="1371600" cy="90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FFFF00"/>
                </a:solidFill>
              </a:rPr>
              <a:t>Recent </a:t>
            </a:r>
          </a:p>
          <a:p>
            <a:pPr algn="l" eaLnBrk="0" hangingPunct="0">
              <a:spcBef>
                <a:spcPct val="0"/>
              </a:spcBef>
              <a:buClrTx/>
              <a:buSzTx/>
              <a:buFontTx/>
              <a:buNone/>
            </a:pPr>
            <a:r>
              <a:rPr lang="en-US" dirty="0" smtClean="0">
                <a:solidFill>
                  <a:srgbClr val="FFFF00"/>
                </a:solidFill>
              </a:rPr>
              <a:t>moves</a:t>
            </a:r>
            <a:r>
              <a:rPr lang="pl-PL" dirty="0" smtClean="0">
                <a:solidFill>
                  <a:srgbClr val="FFFF00"/>
                </a:solidFill>
              </a:rPr>
              <a:t>:</a:t>
            </a:r>
            <a:endParaRPr lang="en-US" dirty="0">
              <a:solidFill>
                <a:srgbClr val="FFFF00"/>
              </a:solidFill>
            </a:endParaRPr>
          </a:p>
        </p:txBody>
      </p:sp>
      <p:sp>
        <p:nvSpPr>
          <p:cNvPr id="20" name="Title 3"/>
          <p:cNvSpPr>
            <a:spLocks/>
          </p:cNvSpPr>
          <p:nvPr/>
        </p:nvSpPr>
        <p:spPr bwMode="auto">
          <a:xfrm>
            <a:off x="152400" y="5652655"/>
            <a:ext cx="1676400" cy="90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FFFF00"/>
                </a:solidFill>
              </a:rPr>
              <a:t>comment</a:t>
            </a:r>
            <a:r>
              <a:rPr lang="pl-PL" dirty="0" smtClean="0">
                <a:solidFill>
                  <a:srgbClr val="FFFF00"/>
                </a:solidFill>
              </a:rPr>
              <a:t>:</a:t>
            </a:r>
            <a:endParaRPr lang="en-US" dirty="0">
              <a:solidFill>
                <a:srgbClr val="FFFF00"/>
              </a:solidFill>
            </a:endParaRPr>
          </a:p>
        </p:txBody>
      </p:sp>
      <p:sp>
        <p:nvSpPr>
          <p:cNvPr id="21" name="Rectangle 12"/>
          <p:cNvSpPr>
            <a:spLocks noChangeArrowheads="1"/>
          </p:cNvSpPr>
          <p:nvPr/>
        </p:nvSpPr>
        <p:spPr bwMode="auto">
          <a:xfrm>
            <a:off x="1981200" y="5867400"/>
            <a:ext cx="7010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l" eaLnBrk="0" hangingPunct="0">
              <a:buClr>
                <a:srgbClr val="CCFFFF"/>
              </a:buClr>
              <a:buFont typeface="Arial" pitchFamily="34" charset="0"/>
              <a:buChar char="•"/>
            </a:pPr>
            <a:r>
              <a:rPr lang="en-US" sz="1800" b="0" dirty="0" smtClean="0">
                <a:solidFill>
                  <a:srgbClr val="FFFF00"/>
                </a:solidFill>
              </a:rPr>
              <a:t>Instruments age technologically; some are not up to current measurement standard and procedures – needs addressing</a:t>
            </a:r>
          </a:p>
        </p:txBody>
      </p:sp>
      <p:sp>
        <p:nvSpPr>
          <p:cNvPr id="22" name="Line 11"/>
          <p:cNvSpPr>
            <a:spLocks noChangeShapeType="1"/>
          </p:cNvSpPr>
          <p:nvPr/>
        </p:nvSpPr>
        <p:spPr bwMode="auto">
          <a:xfrm>
            <a:off x="152400" y="5867400"/>
            <a:ext cx="8610600"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105382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80</a:t>
            </a:fld>
            <a:endParaRPr lang="en-US"/>
          </a:p>
        </p:txBody>
      </p:sp>
      <p:sp>
        <p:nvSpPr>
          <p:cNvPr id="4" name="TextBox 3"/>
          <p:cNvSpPr txBox="1"/>
          <p:nvPr/>
        </p:nvSpPr>
        <p:spPr>
          <a:xfrm>
            <a:off x="76200" y="457200"/>
            <a:ext cx="8991600" cy="6075509"/>
          </a:xfrm>
          <a:prstGeom prst="rect">
            <a:avLst/>
          </a:prstGeom>
          <a:noFill/>
        </p:spPr>
        <p:txBody>
          <a:bodyPr wrap="square" rtlCol="0">
            <a:spAutoFit/>
          </a:bodyPr>
          <a:lstStyle/>
          <a:p>
            <a:pPr algn="l"/>
            <a:r>
              <a:rPr lang="en-US" sz="1800" b="0" u="sng" dirty="0" smtClean="0">
                <a:solidFill>
                  <a:srgbClr val="00FF00"/>
                </a:solidFill>
              </a:rPr>
              <a:t>Tools</a:t>
            </a:r>
            <a:endParaRPr lang="en-US" sz="1800" b="0" u="sng" dirty="0"/>
          </a:p>
          <a:p>
            <a:pPr marL="285750" indent="-285750" algn="l">
              <a:buFont typeface="Arial" pitchFamily="34" charset="0"/>
              <a:buChar char="•"/>
            </a:pPr>
            <a:r>
              <a:rPr lang="en-US" sz="1800" b="0" dirty="0" smtClean="0">
                <a:solidFill>
                  <a:srgbClr val="FFFF00"/>
                </a:solidFill>
              </a:rPr>
              <a:t>Investment unavoidable in CAD/EDA; </a:t>
            </a:r>
            <a:r>
              <a:rPr lang="en-US" sz="1800" b="0" dirty="0" smtClean="0"/>
              <a:t>due to changing technologies, tools must continually be upgraded. We have reviewed and upgraded tools in each of the last 3 years. Still not at same level as microelectronics at CERN</a:t>
            </a:r>
            <a:br>
              <a:rPr lang="en-US" sz="1800" b="0" dirty="0" smtClean="0"/>
            </a:br>
            <a:r>
              <a:rPr lang="en-US" sz="1800" b="0" dirty="0" smtClean="0"/>
              <a:t>- digital design / chip floor-planning / mixed mode automation (at given moment trade off between more load on human without tools and use of tools </a:t>
            </a:r>
            <a:r>
              <a:rPr lang="en-US" sz="1800" b="0" dirty="0" err="1" smtClean="0"/>
              <a:t>breakes</a:t>
            </a:r>
            <a:r>
              <a:rPr lang="en-US" sz="1800" b="0" dirty="0" smtClean="0"/>
              <a:t> down)</a:t>
            </a:r>
          </a:p>
          <a:p>
            <a:pPr marL="742950" lvl="1" indent="-285750" algn="l">
              <a:buFont typeface="Arial" pitchFamily="34" charset="0"/>
              <a:buChar char="•"/>
            </a:pPr>
            <a:r>
              <a:rPr lang="en-US" sz="1800" b="0" dirty="0" smtClean="0"/>
              <a:t>Looking at </a:t>
            </a:r>
            <a:r>
              <a:rPr lang="en-US" sz="1800" b="0" dirty="0" err="1" smtClean="0"/>
              <a:t>SoC</a:t>
            </a:r>
            <a:r>
              <a:rPr lang="en-US" sz="1800" b="0" dirty="0" smtClean="0"/>
              <a:t> Encounter from Cadence / VDIO from Cadence or TALUS/TITAN from Magma (to be acquired by Synopsis)</a:t>
            </a:r>
            <a:endParaRPr lang="en-US" sz="1800" b="0" dirty="0" smtClean="0"/>
          </a:p>
          <a:p>
            <a:pPr marL="285750" indent="-285750" algn="l">
              <a:buFont typeface="Arial" pitchFamily="34" charset="0"/>
              <a:buChar char="•"/>
            </a:pPr>
            <a:r>
              <a:rPr lang="en-US" sz="1800" b="0" dirty="0" smtClean="0">
                <a:solidFill>
                  <a:srgbClr val="FFFF00"/>
                </a:solidFill>
              </a:rPr>
              <a:t>Hardware changes; </a:t>
            </a:r>
            <a:r>
              <a:rPr lang="en-US" sz="1800" b="0" dirty="0" smtClean="0"/>
              <a:t>computers / centralized (</a:t>
            </a:r>
            <a:r>
              <a:rPr lang="en-US" sz="1800" b="0" dirty="0" err="1" smtClean="0"/>
              <a:t>BlueArc</a:t>
            </a:r>
            <a:r>
              <a:rPr lang="en-US" sz="1800" b="0" dirty="0" smtClean="0"/>
              <a:t>) storage / network upgraded and equilibrium achieved (appreciation to </a:t>
            </a:r>
            <a:r>
              <a:rPr lang="en-US" sz="1800" b="0" dirty="0" err="1" smtClean="0"/>
              <a:t>Rennie</a:t>
            </a:r>
            <a:r>
              <a:rPr lang="en-US" sz="1800" b="0" dirty="0" smtClean="0"/>
              <a:t> Scott)</a:t>
            </a:r>
          </a:p>
          <a:p>
            <a:pPr marL="742950" lvl="1" indent="-285750" algn="l">
              <a:buFont typeface="Arial" pitchFamily="34" charset="0"/>
              <a:buChar char="•"/>
            </a:pPr>
            <a:r>
              <a:rPr lang="en-US" sz="1800" b="0" dirty="0" smtClean="0"/>
              <a:t>Operation of replacing machines expected within 3-4 years from now</a:t>
            </a:r>
          </a:p>
          <a:p>
            <a:pPr marL="742950" lvl="1" indent="-285750" algn="l">
              <a:buFont typeface="Arial" pitchFamily="34" charset="0"/>
              <a:buChar char="•"/>
            </a:pPr>
            <a:r>
              <a:rPr lang="en-US" sz="1800" b="0" dirty="0" smtClean="0"/>
              <a:t>CMS pixel development will require investment in new tools at </a:t>
            </a:r>
            <a:r>
              <a:rPr lang="en-US" sz="1800" b="0" dirty="0" err="1" smtClean="0"/>
              <a:t>Fermilab</a:t>
            </a:r>
            <a:endParaRPr lang="en-US" sz="1800" b="0" dirty="0" smtClean="0"/>
          </a:p>
          <a:p>
            <a:pPr algn="l"/>
            <a:r>
              <a:rPr lang="en-US" sz="1800" b="0" u="sng" dirty="0" smtClean="0">
                <a:solidFill>
                  <a:srgbClr val="00FF00"/>
                </a:solidFill>
              </a:rPr>
              <a:t>People</a:t>
            </a:r>
            <a:endParaRPr lang="en-US" sz="1800" b="0" dirty="0" smtClean="0"/>
          </a:p>
          <a:p>
            <a:pPr marL="285750" indent="-285750" algn="l">
              <a:buFont typeface="Arial" pitchFamily="34" charset="0"/>
              <a:buChar char="•"/>
            </a:pPr>
            <a:r>
              <a:rPr lang="en-US" sz="1800" b="0" dirty="0" smtClean="0">
                <a:solidFill>
                  <a:srgbClr val="FFFF00"/>
                </a:solidFill>
              </a:rPr>
              <a:t>Students!!! </a:t>
            </a:r>
            <a:r>
              <a:rPr lang="en-US" sz="1800" b="0" dirty="0" smtClean="0"/>
              <a:t>ASIC Group must have students (Post-Doc/</a:t>
            </a:r>
            <a:r>
              <a:rPr lang="en-US" sz="1800" b="0" dirty="0" err="1" smtClean="0"/>
              <a:t>Phd</a:t>
            </a:r>
            <a:r>
              <a:rPr lang="en-US" sz="1800" b="0" dirty="0" smtClean="0"/>
              <a:t>/Grad</a:t>
            </a:r>
            <a:r>
              <a:rPr lang="en-US" sz="1800" b="0" dirty="0" smtClean="0"/>
              <a:t>), </a:t>
            </a:r>
            <a:r>
              <a:rPr lang="en-US" sz="1800" b="0" dirty="0"/>
              <a:t>e</a:t>
            </a:r>
            <a:r>
              <a:rPr lang="en-US" sz="1800" b="0" dirty="0" smtClean="0"/>
              <a:t>xamples of </a:t>
            </a:r>
            <a:r>
              <a:rPr lang="en-US" sz="1800" b="0" dirty="0" err="1" smtClean="0"/>
              <a:t>Guoying</a:t>
            </a:r>
            <a:r>
              <a:rPr lang="en-US" sz="1800" b="0" dirty="0" smtClean="0"/>
              <a:t> Wu (SMU), Ethan </a:t>
            </a:r>
            <a:r>
              <a:rPr lang="en-US" sz="1800" b="0" dirty="0" err="1" smtClean="0"/>
              <a:t>Stanifer</a:t>
            </a:r>
            <a:r>
              <a:rPr lang="en-US" sz="1800" b="0" dirty="0" smtClean="0"/>
              <a:t> (MUOHIO), </a:t>
            </a:r>
            <a:r>
              <a:rPr lang="en-US" sz="1800" b="0" dirty="0" err="1" smtClean="0"/>
              <a:t>Gokalp</a:t>
            </a:r>
            <a:r>
              <a:rPr lang="en-US" sz="1800" b="0" dirty="0" smtClean="0"/>
              <a:t> </a:t>
            </a:r>
            <a:r>
              <a:rPr lang="en-US" sz="1800" b="0" dirty="0" err="1" smtClean="0"/>
              <a:t>Menis</a:t>
            </a:r>
            <a:r>
              <a:rPr lang="en-US" sz="1800" b="0" dirty="0" smtClean="0"/>
              <a:t> (NWU) proved that this virtual extension of the group is beneficial for both: projects and students! Some things can only be accomplished with fresh ideas and extra hand coming from the students.</a:t>
            </a:r>
          </a:p>
          <a:p>
            <a:pPr marL="742950" lvl="1" indent="-285750" algn="l">
              <a:buFont typeface="Arial" pitchFamily="34" charset="0"/>
              <a:buChar char="•"/>
            </a:pPr>
            <a:r>
              <a:rPr lang="en-US" sz="1800" b="0" dirty="0" smtClean="0"/>
              <a:t>What arrangements can be made for students? (so far personal contacts dominate) – how joint PhD programs can be offered? (ex. CERN)</a:t>
            </a:r>
            <a:endParaRPr lang="en-US" sz="1800" b="0" dirty="0" smtClean="0"/>
          </a:p>
        </p:txBody>
      </p:sp>
      <p:sp>
        <p:nvSpPr>
          <p:cNvPr id="5" name="Title 3"/>
          <p:cNvSpPr>
            <a:spLocks/>
          </p:cNvSpPr>
          <p:nvPr/>
        </p:nvSpPr>
        <p:spPr bwMode="auto">
          <a:xfrm>
            <a:off x="228600" y="152400"/>
            <a:ext cx="85344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Needs to continue and to sustainably grow</a:t>
            </a:r>
            <a:endParaRPr lang="en-US" dirty="0">
              <a:solidFill>
                <a:srgbClr val="FFFF00"/>
              </a:solidFill>
            </a:endParaRPr>
          </a:p>
        </p:txBody>
      </p:sp>
      <p:sp>
        <p:nvSpPr>
          <p:cNvPr id="7"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32974303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81</a:t>
            </a:fld>
            <a:endParaRPr lang="en-US"/>
          </a:p>
        </p:txBody>
      </p:sp>
      <p:sp>
        <p:nvSpPr>
          <p:cNvPr id="4" name="TextBox 3"/>
          <p:cNvSpPr txBox="1"/>
          <p:nvPr/>
        </p:nvSpPr>
        <p:spPr>
          <a:xfrm>
            <a:off x="76200" y="457200"/>
            <a:ext cx="8991600" cy="5743111"/>
          </a:xfrm>
          <a:prstGeom prst="rect">
            <a:avLst/>
          </a:prstGeom>
          <a:noFill/>
        </p:spPr>
        <p:txBody>
          <a:bodyPr wrap="square" rtlCol="0">
            <a:spAutoFit/>
          </a:bodyPr>
          <a:lstStyle/>
          <a:p>
            <a:pPr algn="l"/>
            <a:r>
              <a:rPr lang="en-US" sz="1800" b="0" u="sng" dirty="0" smtClean="0">
                <a:solidFill>
                  <a:srgbClr val="00FF00"/>
                </a:solidFill>
              </a:rPr>
              <a:t>People</a:t>
            </a:r>
            <a:endParaRPr lang="en-US" sz="1800" b="0" u="sng" dirty="0"/>
          </a:p>
          <a:p>
            <a:pPr marL="285750" indent="-285750" algn="l">
              <a:buFont typeface="Arial" pitchFamily="34" charset="0"/>
              <a:buChar char="•"/>
            </a:pPr>
            <a:r>
              <a:rPr lang="en-US" sz="1800" b="0" dirty="0" smtClean="0">
                <a:solidFill>
                  <a:srgbClr val="FFFF00"/>
                </a:solidFill>
              </a:rPr>
              <a:t>Personnel: </a:t>
            </a:r>
          </a:p>
          <a:p>
            <a:pPr marL="742950" lvl="1" indent="-285750" algn="l">
              <a:buFont typeface="Arial" pitchFamily="34" charset="0"/>
              <a:buChar char="•"/>
            </a:pPr>
            <a:r>
              <a:rPr lang="en-US" sz="1800" b="0" dirty="0" smtClean="0"/>
              <a:t>extension of the group: </a:t>
            </a:r>
          </a:p>
          <a:p>
            <a:pPr marL="1657350" lvl="3" indent="-285750" algn="l">
              <a:buFont typeface="Arial" pitchFamily="34" charset="0"/>
              <a:buChar char="•"/>
            </a:pPr>
            <a:r>
              <a:rPr lang="en-US" sz="1800" b="0" dirty="0" smtClean="0"/>
              <a:t>residence of a key person to provide help linking to the experiments, </a:t>
            </a:r>
          </a:p>
          <a:p>
            <a:pPr marL="1657350" lvl="3" indent="-285750" algn="l">
              <a:buFont typeface="Arial" pitchFamily="34" charset="0"/>
              <a:buChar char="•"/>
            </a:pPr>
            <a:r>
              <a:rPr lang="en-US" sz="1800" b="0" dirty="0" smtClean="0"/>
              <a:t>1 or 2 experience persons in ASIC design, 1 person for tests</a:t>
            </a:r>
          </a:p>
          <a:p>
            <a:pPr marL="1200150" lvl="2" indent="-285750" algn="l">
              <a:buFont typeface="Arial" pitchFamily="34" charset="0"/>
              <a:buChar char="•"/>
            </a:pPr>
            <a:r>
              <a:rPr lang="en-US" sz="1800" b="0" dirty="0"/>
              <a:t>i</a:t>
            </a:r>
            <a:r>
              <a:rPr lang="en-US" sz="1800" b="0" dirty="0" smtClean="0"/>
              <a:t>nvite experienced people from other institutes for a few-month-stays with the group </a:t>
            </a:r>
            <a:r>
              <a:rPr lang="en-US" sz="1600" b="0" i="1" dirty="0" smtClean="0"/>
              <a:t>(under umbrella of collaborative efforts and exchange of experience) </a:t>
            </a:r>
            <a:r>
              <a:rPr lang="en-US" sz="1800" b="0" dirty="0" smtClean="0"/>
              <a:t>– there are candidates, need to facilitate arrangements</a:t>
            </a:r>
            <a:endParaRPr lang="en-US" sz="1800" b="0" dirty="0" smtClean="0"/>
          </a:p>
          <a:p>
            <a:pPr algn="l"/>
            <a:r>
              <a:rPr lang="en-US" sz="1800" b="0" u="sng" dirty="0" smtClean="0">
                <a:solidFill>
                  <a:srgbClr val="00FF00"/>
                </a:solidFill>
              </a:rPr>
              <a:t>Infrastructure</a:t>
            </a:r>
            <a:endParaRPr lang="en-US" sz="1800" b="0" dirty="0" smtClean="0">
              <a:solidFill>
                <a:srgbClr val="FFFF00"/>
              </a:solidFill>
            </a:endParaRPr>
          </a:p>
          <a:p>
            <a:pPr marL="285750" indent="-285750" algn="l">
              <a:buFont typeface="Arial" pitchFamily="34" charset="0"/>
              <a:buChar char="•"/>
            </a:pPr>
            <a:r>
              <a:rPr lang="en-US" sz="1800" b="0" dirty="0" smtClean="0">
                <a:solidFill>
                  <a:srgbClr val="FFFF00"/>
                </a:solidFill>
              </a:rPr>
              <a:t>Investment unavoidable in CAD/EDA; </a:t>
            </a:r>
          </a:p>
          <a:p>
            <a:pPr marL="742950" lvl="1" indent="-285750" algn="l">
              <a:buFont typeface="Arial" pitchFamily="34" charset="0"/>
              <a:buChar char="•"/>
            </a:pPr>
            <a:r>
              <a:rPr lang="en-US" sz="1800" b="0" dirty="0" smtClean="0"/>
              <a:t>Both being able to use industry standard tools and maintaining proficiency are essential but costly and require time management (training - design)</a:t>
            </a:r>
          </a:p>
          <a:p>
            <a:pPr marL="742950" lvl="1" indent="-285750" algn="l">
              <a:buFont typeface="Arial" pitchFamily="34" charset="0"/>
              <a:buChar char="•"/>
            </a:pPr>
            <a:r>
              <a:rPr lang="en-US" sz="1800" b="0" dirty="0" smtClean="0"/>
              <a:t>We are trying to negotiate </a:t>
            </a:r>
            <a:r>
              <a:rPr lang="en-US" sz="1800" b="0" dirty="0" err="1" smtClean="0"/>
              <a:t>SoC</a:t>
            </a:r>
            <a:r>
              <a:rPr lang="en-US" sz="1800" b="0" dirty="0" smtClean="0"/>
              <a:t> Encounter RTL synthesis and R&amp;R Cadence equivalent tool:</a:t>
            </a:r>
          </a:p>
          <a:p>
            <a:pPr marL="1200150" lvl="2" indent="-285750" algn="l">
              <a:buFont typeface="Arial" pitchFamily="34" charset="0"/>
              <a:buChar char="•"/>
            </a:pPr>
            <a:r>
              <a:rPr lang="en-US" sz="1800" b="0" dirty="0" smtClean="0"/>
              <a:t>TALUS/TITAN from Magma (contract with MAGMA probably needs to be extended to maintain current favorable pricing)</a:t>
            </a:r>
          </a:p>
          <a:p>
            <a:pPr marL="1200150" lvl="2" indent="-285750" algn="l">
              <a:buFont typeface="Arial" pitchFamily="34" charset="0"/>
              <a:buChar char="•"/>
            </a:pPr>
            <a:r>
              <a:rPr lang="en-US" sz="1800" b="0" dirty="0"/>
              <a:t>d</a:t>
            </a:r>
            <a:r>
              <a:rPr lang="en-US" sz="1800" b="0" dirty="0" smtClean="0"/>
              <a:t>irectly </a:t>
            </a:r>
            <a:r>
              <a:rPr lang="en-US" sz="1800" b="0" dirty="0" smtClean="0"/>
              <a:t>Cadence tools</a:t>
            </a:r>
            <a:endParaRPr lang="en-US" sz="1800" b="0" dirty="0" smtClean="0"/>
          </a:p>
          <a:p>
            <a:pPr marL="1200150" lvl="2" indent="-285750" algn="l">
              <a:buFont typeface="Arial" pitchFamily="34" charset="0"/>
              <a:buChar char="•"/>
            </a:pPr>
            <a:endParaRPr lang="en-US" sz="1800" b="0" dirty="0" smtClean="0"/>
          </a:p>
        </p:txBody>
      </p:sp>
      <p:sp>
        <p:nvSpPr>
          <p:cNvPr id="6"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Tree>
    <p:extLst>
      <p:ext uri="{BB962C8B-B14F-4D97-AF65-F5344CB8AC3E}">
        <p14:creationId xmlns:p14="http://schemas.microsoft.com/office/powerpoint/2010/main" val="6459643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597AEA-F634-4E04-B1E3-4A37FE116748}" type="slidenum">
              <a:rPr lang="en-US" smtClean="0"/>
              <a:pPr/>
              <a:t>82</a:t>
            </a:fld>
            <a:endParaRPr lang="en-US"/>
          </a:p>
        </p:txBody>
      </p:sp>
      <p:sp>
        <p:nvSpPr>
          <p:cNvPr id="4" name="Rectangle 3"/>
          <p:cNvSpPr txBox="1">
            <a:spLocks noChangeArrowheads="1"/>
          </p:cNvSpPr>
          <p:nvPr/>
        </p:nvSpPr>
        <p:spPr>
          <a:xfrm>
            <a:off x="228600" y="590729"/>
            <a:ext cx="8763000" cy="4971871"/>
          </a:xfrm>
          <a:prstGeom prst="rect">
            <a:avLst/>
          </a:prstGeom>
        </p:spPr>
        <p:txBody>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a:buFontTx/>
              <a:buChar char="•"/>
            </a:pPr>
            <a:r>
              <a:rPr lang="pl-PL" sz="1600" dirty="0" smtClean="0"/>
              <a:t>Microdetector Electronics &lt;-&gt; ASIC + solid state detectors instrumentation</a:t>
            </a:r>
          </a:p>
          <a:p>
            <a:pPr>
              <a:buFontTx/>
              <a:buChar char="•"/>
            </a:pPr>
            <a:r>
              <a:rPr lang="pl-PL" sz="1600" dirty="0" smtClean="0"/>
              <a:t>People’s skills are essential! The ASIC group is cohesive and productive</a:t>
            </a:r>
            <a:endParaRPr lang="en-US" sz="1600" dirty="0" smtClean="0"/>
          </a:p>
          <a:p>
            <a:pPr>
              <a:buFontTx/>
              <a:buChar char="•"/>
            </a:pPr>
            <a:r>
              <a:rPr lang="en-US" sz="1600" dirty="0" smtClean="0"/>
              <a:t>HEP projects have been difficult to find in the last  3 years.  Work has progressed on all the projects that were available to us.  (We were invited to work on INFN B factory but told we could not).</a:t>
            </a:r>
          </a:p>
          <a:p>
            <a:pPr>
              <a:buFontTx/>
              <a:buChar char="•"/>
            </a:pPr>
            <a:r>
              <a:rPr lang="en-US" sz="1600" dirty="0" smtClean="0"/>
              <a:t>Interesting R&amp;D projects were found to take up the slack time and allow us to become leaders in new areas like  3D circuits. </a:t>
            </a:r>
          </a:p>
          <a:p>
            <a:pPr>
              <a:buFontTx/>
              <a:buChar char="•"/>
            </a:pPr>
            <a:r>
              <a:rPr lang="en-US" sz="1600" dirty="0" smtClean="0"/>
              <a:t>Interesting projects are needed to maintain the vitality of the ASIC design group.</a:t>
            </a:r>
          </a:p>
          <a:p>
            <a:pPr>
              <a:buFontTx/>
              <a:buChar char="•"/>
            </a:pPr>
            <a:r>
              <a:rPr lang="en-US" sz="1600" dirty="0" smtClean="0"/>
              <a:t>Personnel development and tool enhancements are essential for success.</a:t>
            </a:r>
            <a:endParaRPr lang="en-US" sz="1600" dirty="0" smtClean="0"/>
          </a:p>
          <a:p>
            <a:pPr>
              <a:buFontTx/>
              <a:buChar char="•"/>
            </a:pPr>
            <a:r>
              <a:rPr lang="pl-PL" sz="1600" dirty="0" smtClean="0"/>
              <a:t>Collaborations and serving broad communities</a:t>
            </a:r>
            <a:r>
              <a:rPr lang="en-US" sz="1600" dirty="0" smtClean="0"/>
              <a:t> are essential “flee to the front” </a:t>
            </a:r>
            <a:endParaRPr lang="pl-PL" sz="1600" dirty="0" smtClean="0"/>
          </a:p>
          <a:p>
            <a:pPr>
              <a:buFontTx/>
              <a:buChar char="•"/>
            </a:pPr>
            <a:endParaRPr lang="en-US" sz="1600" dirty="0"/>
          </a:p>
          <a:p>
            <a:pPr>
              <a:buFontTx/>
              <a:buChar char="•"/>
            </a:pPr>
            <a:r>
              <a:rPr lang="en-US" sz="1600" dirty="0" smtClean="0"/>
              <a:t>Modern test hardware and design software is crucial and needs continuing investment</a:t>
            </a:r>
            <a:endParaRPr lang="pl-PL" sz="1600" dirty="0" smtClean="0"/>
          </a:p>
          <a:p>
            <a:pPr>
              <a:buFontTx/>
              <a:buChar char="•"/>
            </a:pPr>
            <a:r>
              <a:rPr lang="pl-PL" sz="1600" dirty="0" smtClean="0"/>
              <a:t>Important to maintain healthy balance between R and D</a:t>
            </a:r>
            <a:br>
              <a:rPr lang="pl-PL" sz="1600" dirty="0" smtClean="0"/>
            </a:br>
            <a:r>
              <a:rPr lang="pl-PL" sz="1600" dirty="0" smtClean="0"/>
              <a:t>- provide experiments with readout electronics – and - develop new technologies for future (</a:t>
            </a:r>
            <a:r>
              <a:rPr lang="pl-PL" sz="1600" i="1" dirty="0" smtClean="0"/>
              <a:t>often multidisciplinary skills are needed)</a:t>
            </a:r>
            <a:endParaRPr lang="pl-PL" sz="1600" dirty="0" smtClean="0"/>
          </a:p>
          <a:p>
            <a:pPr>
              <a:buFontTx/>
              <a:buChar char="•"/>
            </a:pPr>
            <a:r>
              <a:rPr lang="pl-PL" sz="1600" dirty="0" smtClean="0"/>
              <a:t>D</a:t>
            </a:r>
            <a:r>
              <a:rPr lang="en-US" sz="1600" dirty="0" err="1" smtClean="0"/>
              <a:t>ifficult</a:t>
            </a:r>
            <a:r>
              <a:rPr lang="en-US" sz="1600" dirty="0" smtClean="0"/>
              <a:t> with decades between experiments</a:t>
            </a:r>
            <a:r>
              <a:rPr lang="pl-PL" sz="1600" dirty="0" smtClean="0"/>
              <a:t> - some projects with shorter timescales</a:t>
            </a:r>
            <a:endParaRPr lang="en-US" sz="1600" dirty="0" smtClean="0"/>
          </a:p>
        </p:txBody>
      </p:sp>
      <p:sp>
        <p:nvSpPr>
          <p:cNvPr id="7"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20000"/>
              </a:spcBef>
              <a:spcAft>
                <a:spcPct val="0"/>
              </a:spcAft>
              <a:defRPr sz="2400">
                <a:solidFill>
                  <a:schemeClr val="tx1"/>
                </a:solidFill>
                <a:latin typeface="Arial" charset="0"/>
                <a:ea typeface="ＭＳ Ｐゴシック" charset="-128"/>
              </a:defRPr>
            </a:lvl6pPr>
            <a:lvl7pPr marL="914400" eaLnBrk="0" fontAlgn="base" hangingPunct="0">
              <a:spcBef>
                <a:spcPct val="20000"/>
              </a:spcBef>
              <a:spcAft>
                <a:spcPct val="0"/>
              </a:spcAft>
              <a:defRPr sz="2400">
                <a:solidFill>
                  <a:schemeClr val="tx1"/>
                </a:solidFill>
                <a:latin typeface="Arial" charset="0"/>
                <a:ea typeface="ＭＳ Ｐゴシック" charset="-128"/>
              </a:defRPr>
            </a:lvl7pPr>
            <a:lvl8pPr marL="1371600" eaLnBrk="0" fontAlgn="base" hangingPunct="0">
              <a:spcBef>
                <a:spcPct val="20000"/>
              </a:spcBef>
              <a:spcAft>
                <a:spcPct val="0"/>
              </a:spcAft>
              <a:defRPr sz="2400">
                <a:solidFill>
                  <a:schemeClr val="tx1"/>
                </a:solidFill>
                <a:latin typeface="Arial" charset="0"/>
                <a:ea typeface="ＭＳ Ｐゴシック" charset="-128"/>
              </a:defRPr>
            </a:lvl8pPr>
            <a:lvl9pPr marL="1828800" eaLnBrk="0" fontAlgn="base" hangingPunct="0">
              <a:spcBef>
                <a:spcPct val="20000"/>
              </a:spcBef>
              <a:spcAft>
                <a:spcPct val="0"/>
              </a:spcAft>
              <a:defRPr sz="2400">
                <a:solidFill>
                  <a:schemeClr val="tx1"/>
                </a:solidFill>
                <a:latin typeface="Arial" charset="0"/>
                <a:ea typeface="ＭＳ Ｐゴシック" charset="-128"/>
              </a:defRPr>
            </a:lvl9pPr>
          </a:lstStyle>
          <a:p>
            <a:pPr eaLnBrk="1" hangingPunct="1"/>
            <a:r>
              <a:rPr lang="en-US" sz="1200" dirty="0">
                <a:solidFill>
                  <a:srgbClr val="FFFFFF"/>
                </a:solidFill>
              </a:rPr>
              <a:t>ASIC Development Group Review, </a:t>
            </a:r>
            <a:r>
              <a:rPr lang="en-US" sz="1200" dirty="0" smtClean="0">
                <a:solidFill>
                  <a:srgbClr val="FFFFFF"/>
                </a:solidFill>
              </a:rPr>
              <a:t>Dec. 12, </a:t>
            </a:r>
            <a:r>
              <a:rPr lang="en-US" sz="1200" dirty="0" smtClean="0">
                <a:solidFill>
                  <a:srgbClr val="FFFFFF"/>
                </a:solidFill>
              </a:rPr>
              <a:t>2011</a:t>
            </a:r>
          </a:p>
        </p:txBody>
      </p:sp>
      <p:sp>
        <p:nvSpPr>
          <p:cNvPr id="8" name="TextBox 7"/>
          <p:cNvSpPr txBox="1"/>
          <p:nvPr/>
        </p:nvSpPr>
        <p:spPr>
          <a:xfrm>
            <a:off x="0" y="5414427"/>
            <a:ext cx="8991600" cy="1138773"/>
          </a:xfrm>
          <a:prstGeom prst="rect">
            <a:avLst/>
          </a:prstGeom>
          <a:noFill/>
        </p:spPr>
        <p:txBody>
          <a:bodyPr wrap="square" rtlCol="0">
            <a:spAutoFit/>
          </a:bodyPr>
          <a:lstStyle/>
          <a:p>
            <a:pPr marL="285750" indent="-285750" algn="l">
              <a:buFont typeface="Arial" pitchFamily="34" charset="0"/>
              <a:buChar char="•"/>
            </a:pPr>
            <a:r>
              <a:rPr lang="en-US" sz="1700" b="0" dirty="0" smtClean="0"/>
              <a:t>I would like to thank everyone who helped with preparation of this extensive</a:t>
            </a:r>
            <a:r>
              <a:rPr lang="en-US" sz="1700" b="0" dirty="0" smtClean="0"/>
              <a:t> presentation: </a:t>
            </a:r>
            <a:r>
              <a:rPr lang="en-US" sz="1700" b="0" dirty="0" smtClean="0">
                <a:solidFill>
                  <a:srgbClr val="FFFF00"/>
                </a:solidFill>
              </a:rPr>
              <a:t>Al </a:t>
            </a:r>
            <a:r>
              <a:rPr lang="en-US" sz="1700" b="0" dirty="0" err="1" smtClean="0">
                <a:solidFill>
                  <a:srgbClr val="FFFF00"/>
                </a:solidFill>
              </a:rPr>
              <a:t>Baumbaugh</a:t>
            </a:r>
            <a:r>
              <a:rPr lang="en-US" sz="1700" b="0" dirty="0" smtClean="0">
                <a:solidFill>
                  <a:srgbClr val="FFFF00"/>
                </a:solidFill>
              </a:rPr>
              <a:t>, </a:t>
            </a:r>
            <a:r>
              <a:rPr lang="en-US" sz="1700" b="0" dirty="0" smtClean="0">
                <a:solidFill>
                  <a:srgbClr val="FFFF00"/>
                </a:solidFill>
              </a:rPr>
              <a:t>Dave Christian, </a:t>
            </a:r>
            <a:r>
              <a:rPr lang="en-US" sz="1700" b="0" dirty="0" smtClean="0">
                <a:solidFill>
                  <a:srgbClr val="FFFF00"/>
                </a:solidFill>
              </a:rPr>
              <a:t>Marcel </a:t>
            </a:r>
            <a:r>
              <a:rPr lang="en-US" sz="1700" b="0" dirty="0" err="1" smtClean="0">
                <a:solidFill>
                  <a:srgbClr val="FFFF00"/>
                </a:solidFill>
              </a:rPr>
              <a:t>Demarteau</a:t>
            </a:r>
            <a:r>
              <a:rPr lang="en-US" sz="1700" b="0" dirty="0" smtClean="0">
                <a:solidFill>
                  <a:srgbClr val="FFFF00"/>
                </a:solidFill>
              </a:rPr>
              <a:t>, </a:t>
            </a:r>
            <a:r>
              <a:rPr lang="en-US" sz="1700" b="0" dirty="0" smtClean="0">
                <a:solidFill>
                  <a:srgbClr val="FFFF00"/>
                </a:solidFill>
              </a:rPr>
              <a:t>Gary Drake, </a:t>
            </a:r>
            <a:r>
              <a:rPr lang="en-US" sz="1700" b="0" dirty="0" smtClean="0">
                <a:solidFill>
                  <a:srgbClr val="FFFF00"/>
                </a:solidFill>
              </a:rPr>
              <a:t>Christian </a:t>
            </a:r>
            <a:r>
              <a:rPr lang="en-US" sz="1700" b="0" dirty="0" err="1" smtClean="0">
                <a:solidFill>
                  <a:srgbClr val="FFFF00"/>
                </a:solidFill>
              </a:rPr>
              <a:t>Gingu</a:t>
            </a:r>
            <a:r>
              <a:rPr lang="en-US" sz="1700" b="0" dirty="0" smtClean="0">
                <a:solidFill>
                  <a:srgbClr val="FFFF00"/>
                </a:solidFill>
              </a:rPr>
              <a:t>, Jim Hoff, Scott Holm, Farah Khalid, Ron Lipton, </a:t>
            </a:r>
            <a:r>
              <a:rPr lang="en-US" sz="1700" b="0" dirty="0" smtClean="0">
                <a:solidFill>
                  <a:srgbClr val="FFFF00"/>
                </a:solidFill>
              </a:rPr>
              <a:t>Paul </a:t>
            </a:r>
            <a:r>
              <a:rPr lang="en-US" sz="1700" b="0" dirty="0" err="1" smtClean="0">
                <a:solidFill>
                  <a:srgbClr val="FFFF00"/>
                </a:solidFill>
              </a:rPr>
              <a:t>Rubinov</a:t>
            </a:r>
            <a:r>
              <a:rPr lang="en-US" sz="1700" b="0" dirty="0" smtClean="0">
                <a:solidFill>
                  <a:srgbClr val="FFFF00"/>
                </a:solidFill>
              </a:rPr>
              <a:t>, </a:t>
            </a:r>
            <a:r>
              <a:rPr lang="en-US" sz="1700" b="0" dirty="0" err="1" smtClean="0">
                <a:solidFill>
                  <a:srgbClr val="FFFF00"/>
                </a:solidFill>
              </a:rPr>
              <a:t>Alpana</a:t>
            </a:r>
            <a:r>
              <a:rPr lang="en-US" sz="1700" b="0" dirty="0" smtClean="0">
                <a:solidFill>
                  <a:srgbClr val="FFFF00"/>
                </a:solidFill>
              </a:rPr>
              <a:t> </a:t>
            </a:r>
            <a:r>
              <a:rPr lang="en-US" sz="1700" b="0" dirty="0" err="1" smtClean="0">
                <a:solidFill>
                  <a:srgbClr val="FFFF00"/>
                </a:solidFill>
              </a:rPr>
              <a:t>Shenai</a:t>
            </a:r>
            <a:r>
              <a:rPr lang="en-US" sz="1700" b="0" dirty="0" smtClean="0">
                <a:solidFill>
                  <a:srgbClr val="FFFF00"/>
                </a:solidFill>
              </a:rPr>
              <a:t>, </a:t>
            </a:r>
            <a:r>
              <a:rPr lang="en-US" sz="1700" b="0" dirty="0" smtClean="0">
                <a:solidFill>
                  <a:srgbClr val="FFFF00"/>
                </a:solidFill>
              </a:rPr>
              <a:t>Peter Siddons, Marcel </a:t>
            </a:r>
            <a:r>
              <a:rPr lang="en-US" sz="1700" b="0" dirty="0" err="1" smtClean="0">
                <a:solidFill>
                  <a:srgbClr val="FFFF00"/>
                </a:solidFill>
              </a:rPr>
              <a:t>Trimpl</a:t>
            </a:r>
            <a:r>
              <a:rPr lang="en-US" sz="1700" b="0" dirty="0" smtClean="0">
                <a:solidFill>
                  <a:srgbClr val="FFFF00"/>
                </a:solidFill>
              </a:rPr>
              <a:t>, Ray </a:t>
            </a:r>
            <a:r>
              <a:rPr lang="en-US" sz="1700" b="0" dirty="0" err="1" smtClean="0">
                <a:solidFill>
                  <a:srgbClr val="FFFF00"/>
                </a:solidFill>
              </a:rPr>
              <a:t>Yarema</a:t>
            </a:r>
            <a:r>
              <a:rPr lang="en-US" sz="1700" b="0" dirty="0" smtClean="0">
                <a:solidFill>
                  <a:srgbClr val="FFFF00"/>
                </a:solidFill>
              </a:rPr>
              <a:t>, Tom Zimmerman</a:t>
            </a:r>
            <a:endParaRPr lang="en-US" sz="1700" b="0" dirty="0" smtClean="0"/>
          </a:p>
        </p:txBody>
      </p:sp>
      <p:sp>
        <p:nvSpPr>
          <p:cNvPr id="9" name="Title 3"/>
          <p:cNvSpPr>
            <a:spLocks/>
          </p:cNvSpPr>
          <p:nvPr/>
        </p:nvSpPr>
        <p:spPr bwMode="auto">
          <a:xfrm>
            <a:off x="228600" y="152400"/>
            <a:ext cx="8534400" cy="49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spcBef>
                <a:spcPct val="0"/>
              </a:spcBef>
              <a:buClrTx/>
              <a:buSzTx/>
              <a:buFontTx/>
              <a:buNone/>
            </a:pPr>
            <a:r>
              <a:rPr lang="en-US" dirty="0" smtClean="0">
                <a:solidFill>
                  <a:srgbClr val="00FF00"/>
                </a:solidFill>
              </a:rPr>
              <a:t>Conclusions</a:t>
            </a:r>
            <a:endParaRPr lang="en-US" dirty="0">
              <a:solidFill>
                <a:srgbClr val="FFFF00"/>
              </a:solidFill>
            </a:endParaRPr>
          </a:p>
        </p:txBody>
      </p:sp>
    </p:spTree>
    <p:extLst>
      <p:ext uri="{BB962C8B-B14F-4D97-AF65-F5344CB8AC3E}">
        <p14:creationId xmlns:p14="http://schemas.microsoft.com/office/powerpoint/2010/main" val="2143105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Fermilab Institutional Review, June 6-9, 2011</a:t>
            </a:r>
            <a:endParaRPr lang="en-US"/>
          </a:p>
        </p:txBody>
      </p:sp>
      <p:sp>
        <p:nvSpPr>
          <p:cNvPr id="3" name="Slide Number Placeholder 2"/>
          <p:cNvSpPr>
            <a:spLocks noGrp="1"/>
          </p:cNvSpPr>
          <p:nvPr>
            <p:ph type="sldNum" sz="quarter" idx="11"/>
          </p:nvPr>
        </p:nvSpPr>
        <p:spPr/>
        <p:txBody>
          <a:bodyPr/>
          <a:lstStyle/>
          <a:p>
            <a:fld id="{1F597AEA-F634-4E04-B1E3-4A37FE116748}" type="slidenum">
              <a:rPr lang="en-US" smtClean="0"/>
              <a:pPr/>
              <a:t>9</a:t>
            </a:fld>
            <a:endParaRPr lang="en-US"/>
          </a:p>
        </p:txBody>
      </p:sp>
      <p:pic>
        <p:nvPicPr>
          <p:cNvPr id="4" name="Picture 3" descr="5761_m.jpg"/>
          <p:cNvPicPr>
            <a:picLocks noChangeAspect="1"/>
          </p:cNvPicPr>
          <p:nvPr/>
        </p:nvPicPr>
        <p:blipFill rotWithShape="1">
          <a:blip r:embed="rId2"/>
          <a:srcRect l="25518" r="24828"/>
          <a:stretch/>
        </p:blipFill>
        <p:spPr>
          <a:xfrm>
            <a:off x="7894320" y="4863846"/>
            <a:ext cx="1097280" cy="1613154"/>
          </a:xfrm>
          <a:prstGeom prst="rect">
            <a:avLst/>
          </a:prstGeom>
        </p:spPr>
      </p:pic>
      <p:sp>
        <p:nvSpPr>
          <p:cNvPr id="5" name="Content Placeholder 2"/>
          <p:cNvSpPr txBox="1">
            <a:spLocks/>
          </p:cNvSpPr>
          <p:nvPr/>
        </p:nvSpPr>
        <p:spPr>
          <a:xfrm>
            <a:off x="152400" y="457200"/>
            <a:ext cx="7741920" cy="5410200"/>
          </a:xfrm>
          <a:prstGeom prst="rect">
            <a:avLst/>
          </a:prstGeom>
        </p:spPr>
        <p:txBody>
          <a:bodyPr>
            <a:normAutofit/>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lr>
                <a:schemeClr val="tx1"/>
              </a:buClr>
              <a:buSzPct val="45000"/>
              <a:buFont typeface="Wingdings" pitchFamily="2"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a:lstStyle>
          <a:p>
            <a:pPr marL="0" indent="0">
              <a:buNone/>
            </a:pPr>
            <a:r>
              <a:rPr lang="en-US" b="1" dirty="0" smtClean="0"/>
              <a:t>Hardware</a:t>
            </a:r>
            <a:r>
              <a:rPr lang="en-US" dirty="0" smtClean="0"/>
              <a:t> &gt; </a:t>
            </a:r>
            <a:r>
              <a:rPr lang="en-US" i="1" dirty="0" smtClean="0">
                <a:solidFill>
                  <a:srgbClr val="00FF00"/>
                </a:solidFill>
              </a:rPr>
              <a:t>National Instruments</a:t>
            </a:r>
          </a:p>
          <a:p>
            <a:pPr marL="344488" lvl="1" indent="-177800">
              <a:buFont typeface="Arial" pitchFamily="34" charset="0"/>
              <a:buChar char="•"/>
            </a:pPr>
            <a:r>
              <a:rPr lang="en-US" b="0" dirty="0" smtClean="0"/>
              <a:t>NI PXIe-1078   </a:t>
            </a:r>
            <a:r>
              <a:rPr lang="en-US" sz="1900" b="0" i="1" dirty="0" smtClean="0"/>
              <a:t>9-Slot 3U Chassis</a:t>
            </a:r>
          </a:p>
          <a:p>
            <a:pPr marL="344488" lvl="1" indent="-177800">
              <a:buFont typeface="Arial" pitchFamily="34" charset="0"/>
              <a:buChar char="•"/>
            </a:pPr>
            <a:r>
              <a:rPr lang="en-US" b="0" dirty="0" smtClean="0"/>
              <a:t>NI PXIe-1075   </a:t>
            </a:r>
            <a:r>
              <a:rPr lang="en-US" sz="1900" b="0" i="1" dirty="0" smtClean="0"/>
              <a:t>18-Slot 3U Chassis</a:t>
            </a:r>
          </a:p>
          <a:p>
            <a:pPr marL="344488" lvl="1" indent="-177800">
              <a:buFont typeface="Arial" pitchFamily="34" charset="0"/>
              <a:buChar char="•"/>
            </a:pPr>
            <a:r>
              <a:rPr lang="en-US" b="0" dirty="0" smtClean="0"/>
              <a:t>NI PXIe-8133   </a:t>
            </a:r>
            <a:r>
              <a:rPr lang="en-US" sz="1900" b="0" i="1" dirty="0" smtClean="0"/>
              <a:t>1.73 GHz Quad-Core Controller</a:t>
            </a:r>
          </a:p>
          <a:p>
            <a:pPr marL="344488" lvl="1" indent="-177800">
              <a:buFont typeface="Arial" pitchFamily="34" charset="0"/>
              <a:buChar char="•"/>
            </a:pPr>
            <a:r>
              <a:rPr lang="en-US" b="0" dirty="0" smtClean="0"/>
              <a:t>NI PXIe-8108   </a:t>
            </a:r>
            <a:r>
              <a:rPr lang="en-US" sz="1900" b="0" i="1" dirty="0" smtClean="0"/>
              <a:t>2.53 GHz Dual-Core Controller</a:t>
            </a:r>
          </a:p>
          <a:p>
            <a:pPr marL="344488" lvl="1" indent="-177800">
              <a:buFont typeface="Arial" pitchFamily="34" charset="0"/>
              <a:buChar char="•"/>
            </a:pPr>
            <a:r>
              <a:rPr lang="en-US" b="0" dirty="0" smtClean="0"/>
              <a:t>NI PXI-4110 </a:t>
            </a:r>
            <a:r>
              <a:rPr lang="en-US" sz="1800" b="0" i="1" dirty="0" smtClean="0"/>
              <a:t>Triple-Output Programmable DC </a:t>
            </a:r>
            <a:r>
              <a:rPr lang="en-US" sz="1800" b="0" i="1" dirty="0" err="1" smtClean="0"/>
              <a:t>Pwr</a:t>
            </a:r>
            <a:r>
              <a:rPr lang="en-US" sz="1800" b="0" i="1" dirty="0" smtClean="0"/>
              <a:t> Supply (qty-4)</a:t>
            </a:r>
          </a:p>
          <a:p>
            <a:pPr marL="344488" lvl="1" indent="-177800">
              <a:buFont typeface="Arial" pitchFamily="34" charset="0"/>
              <a:buChar char="•"/>
            </a:pPr>
            <a:r>
              <a:rPr lang="en-US" b="0" dirty="0" smtClean="0"/>
              <a:t>NI PXI-4071  </a:t>
            </a:r>
            <a:r>
              <a:rPr lang="en-US" sz="1800" b="0" i="1" dirty="0" smtClean="0"/>
              <a:t>7½-Digit PXI Digital </a:t>
            </a:r>
            <a:r>
              <a:rPr lang="en-US" sz="1800" b="0" i="1" dirty="0" err="1" smtClean="0"/>
              <a:t>Multimeter</a:t>
            </a:r>
            <a:r>
              <a:rPr lang="en-US" sz="1800" b="0" i="1" dirty="0" smtClean="0"/>
              <a:t> (DMM) and 1000 V Digitizer (qty-2)</a:t>
            </a:r>
          </a:p>
          <a:p>
            <a:pPr marL="344488" lvl="1" indent="-177800">
              <a:buFont typeface="Arial" pitchFamily="34" charset="0"/>
              <a:buChar char="•"/>
            </a:pPr>
            <a:r>
              <a:rPr lang="en-US" b="0" dirty="0" smtClean="0"/>
              <a:t>NI PXI-6704 </a:t>
            </a:r>
            <a:r>
              <a:rPr lang="en-US" sz="1800" b="0" i="1" dirty="0" smtClean="0"/>
              <a:t>Static Analog Output -- 16-Bit</a:t>
            </a:r>
          </a:p>
          <a:p>
            <a:pPr marL="344488" lvl="1" indent="-177800">
              <a:buFont typeface="Arial" pitchFamily="34" charset="0"/>
              <a:buChar char="•"/>
            </a:pPr>
            <a:r>
              <a:rPr lang="en-US" b="0" dirty="0" smtClean="0"/>
              <a:t>NI PXIe-4141 </a:t>
            </a:r>
            <a:r>
              <a:rPr lang="en-US" sz="1800" b="0" i="1" dirty="0" smtClean="0"/>
              <a:t>4-Channel Precision SMU With NI </a:t>
            </a:r>
            <a:r>
              <a:rPr lang="en-US" sz="1800" b="0" i="1" dirty="0" err="1" smtClean="0"/>
              <a:t>SourceAdapt</a:t>
            </a:r>
            <a:r>
              <a:rPr lang="en-US" sz="1800" b="0" i="1" dirty="0" smtClean="0"/>
              <a:t> Technology</a:t>
            </a:r>
          </a:p>
          <a:p>
            <a:pPr marL="344488" lvl="1" indent="-177800">
              <a:buFont typeface="Arial" pitchFamily="34" charset="0"/>
              <a:buChar char="•"/>
            </a:pPr>
            <a:r>
              <a:rPr lang="en-US" b="0" dirty="0" smtClean="0"/>
              <a:t>NI PXIe-7962R  </a:t>
            </a:r>
            <a:r>
              <a:rPr lang="en-US" sz="1800" b="0" i="1" dirty="0" smtClean="0"/>
              <a:t>NI </a:t>
            </a:r>
            <a:r>
              <a:rPr lang="en-US" sz="1800" b="0" i="1" dirty="0" err="1" smtClean="0"/>
              <a:t>FlexRIO</a:t>
            </a:r>
            <a:r>
              <a:rPr lang="en-US" sz="1800" b="0" i="1" dirty="0" smtClean="0"/>
              <a:t> FPGA Module for PXI Express (qty-6)</a:t>
            </a:r>
          </a:p>
          <a:p>
            <a:pPr marL="344488" lvl="1" indent="-177800">
              <a:buFont typeface="Arial" pitchFamily="34" charset="0"/>
              <a:buChar char="•"/>
            </a:pPr>
            <a:r>
              <a:rPr lang="en-US" b="0" dirty="0" smtClean="0"/>
              <a:t>NI 6581 </a:t>
            </a:r>
            <a:r>
              <a:rPr lang="en-US" sz="1800" b="0" i="1" dirty="0" smtClean="0"/>
              <a:t>Digital Adapter Module for NI </a:t>
            </a:r>
            <a:r>
              <a:rPr lang="en-US" sz="1800" b="0" i="1" dirty="0" err="1" smtClean="0"/>
              <a:t>FlexRIO</a:t>
            </a:r>
            <a:r>
              <a:rPr lang="en-US" sz="1800" b="0" i="1" dirty="0" smtClean="0"/>
              <a:t> (qty-2)</a:t>
            </a:r>
          </a:p>
          <a:p>
            <a:pPr marL="344488" lvl="1" indent="-177800">
              <a:buFont typeface="Arial" pitchFamily="34" charset="0"/>
              <a:buChar char="•"/>
            </a:pPr>
            <a:r>
              <a:rPr lang="en-US" b="0" dirty="0" smtClean="0"/>
              <a:t>NI 6585 </a:t>
            </a:r>
            <a:r>
              <a:rPr lang="en-US" sz="1800" b="0" i="1" dirty="0" smtClean="0"/>
              <a:t>200 MHz LVDS Digital Adapter Module for NI </a:t>
            </a:r>
            <a:r>
              <a:rPr lang="en-US" sz="1800" b="0" i="1" dirty="0" err="1" smtClean="0"/>
              <a:t>FlexRIO</a:t>
            </a:r>
            <a:r>
              <a:rPr lang="en-US" sz="1800" b="0" i="1" dirty="0" smtClean="0"/>
              <a:t> (qty-2)</a:t>
            </a:r>
          </a:p>
          <a:p>
            <a:pPr marL="344488" lvl="1" indent="-177800">
              <a:buFont typeface="Arial" pitchFamily="34" charset="0"/>
              <a:buChar char="•"/>
            </a:pPr>
            <a:r>
              <a:rPr lang="en-US" b="0" dirty="0" smtClean="0"/>
              <a:t>NI 5761 </a:t>
            </a:r>
            <a:r>
              <a:rPr lang="en-US" sz="1800" b="0" i="1" dirty="0" smtClean="0"/>
              <a:t>14-Bit ADC, 250 MS/s Adapter Module for NI </a:t>
            </a:r>
            <a:r>
              <a:rPr lang="en-US" sz="1800" b="0" i="1" dirty="0" err="1" smtClean="0"/>
              <a:t>FlexRIO</a:t>
            </a:r>
            <a:r>
              <a:rPr lang="en-US" sz="1800" b="0" i="1" dirty="0" smtClean="0"/>
              <a:t> (qty-2)</a:t>
            </a:r>
            <a:endParaRPr lang="en-US" i="1" dirty="0" smtClean="0"/>
          </a:p>
          <a:p>
            <a:pPr lvl="1">
              <a:buFont typeface="Arial" pitchFamily="34" charset="0"/>
              <a:buChar char="•"/>
            </a:pPr>
            <a:endParaRPr lang="en-US" dirty="0" smtClean="0"/>
          </a:p>
          <a:p>
            <a:pPr lvl="1">
              <a:buFont typeface="Arial" pitchFamily="34" charset="0"/>
              <a:buChar char="•"/>
            </a:pPr>
            <a:endParaRPr lang="en-US" dirty="0" smtClean="0"/>
          </a:p>
          <a:p>
            <a:pPr lvl="1">
              <a:buFont typeface="Arial" pitchFamily="34" charset="0"/>
              <a:buChar char="•"/>
            </a:pPr>
            <a:endParaRPr lang="en-US" dirty="0"/>
          </a:p>
        </p:txBody>
      </p:sp>
      <p:pic>
        <p:nvPicPr>
          <p:cNvPr id="6" name="Picture 5" descr="pxie-7965r_m.jpg"/>
          <p:cNvPicPr>
            <a:picLocks noChangeAspect="1"/>
          </p:cNvPicPr>
          <p:nvPr/>
        </p:nvPicPr>
        <p:blipFill rotWithShape="1">
          <a:blip r:embed="rId3"/>
          <a:srcRect l="13331" r="15556"/>
          <a:stretch/>
        </p:blipFill>
        <p:spPr>
          <a:xfrm>
            <a:off x="7528560" y="3276600"/>
            <a:ext cx="1463040" cy="1501902"/>
          </a:xfrm>
          <a:prstGeom prst="rect">
            <a:avLst/>
          </a:prstGeom>
        </p:spPr>
      </p:pic>
      <p:pic>
        <p:nvPicPr>
          <p:cNvPr id="7" name="Picture 6" descr="pxi4110_m.jpg"/>
          <p:cNvPicPr>
            <a:picLocks noChangeAspect="1"/>
          </p:cNvPicPr>
          <p:nvPr/>
        </p:nvPicPr>
        <p:blipFill rotWithShape="1">
          <a:blip r:embed="rId4"/>
          <a:srcRect l="13705" r="15690"/>
          <a:stretch/>
        </p:blipFill>
        <p:spPr>
          <a:xfrm>
            <a:off x="7345680" y="1519547"/>
            <a:ext cx="1645920" cy="1701800"/>
          </a:xfrm>
          <a:prstGeom prst="rect">
            <a:avLst/>
          </a:prstGeom>
        </p:spPr>
      </p:pic>
      <p:pic>
        <p:nvPicPr>
          <p:cNvPr id="8" name="Picture 7" descr="01190501_m.jpg"/>
          <p:cNvPicPr>
            <a:picLocks noChangeAspect="1"/>
          </p:cNvPicPr>
          <p:nvPr/>
        </p:nvPicPr>
        <p:blipFill rotWithShape="1">
          <a:blip r:embed="rId5"/>
          <a:srcRect l="11199" r="12001"/>
          <a:stretch/>
        </p:blipFill>
        <p:spPr>
          <a:xfrm>
            <a:off x="7452360" y="76200"/>
            <a:ext cx="1463040" cy="1390650"/>
          </a:xfrm>
          <a:prstGeom prst="rect">
            <a:avLst/>
          </a:prstGeom>
        </p:spPr>
      </p:pic>
      <p:pic>
        <p:nvPicPr>
          <p:cNvPr id="9" name="Picture 8" descr="pxie1078_m.jpg"/>
          <p:cNvPicPr>
            <a:picLocks noChangeAspect="1"/>
          </p:cNvPicPr>
          <p:nvPr/>
        </p:nvPicPr>
        <p:blipFill rotWithShape="1">
          <a:blip r:embed="rId6"/>
          <a:srcRect l="5381" t="11054" r="5849" b="11562"/>
          <a:stretch/>
        </p:blipFill>
        <p:spPr>
          <a:xfrm>
            <a:off x="5227320" y="76200"/>
            <a:ext cx="2164080" cy="1377142"/>
          </a:xfrm>
          <a:prstGeom prst="rect">
            <a:avLst/>
          </a:prstGeom>
        </p:spPr>
      </p:pic>
      <p:sp>
        <p:nvSpPr>
          <p:cNvPr id="10" name="Title 3"/>
          <p:cNvSpPr>
            <a:spLocks/>
          </p:cNvSpPr>
          <p:nvPr/>
        </p:nvSpPr>
        <p:spPr bwMode="auto">
          <a:xfrm>
            <a:off x="152400" y="5715000"/>
            <a:ext cx="7741919" cy="90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spcBef>
                <a:spcPct val="0"/>
              </a:spcBef>
              <a:buClrTx/>
              <a:buSzTx/>
              <a:buFontTx/>
              <a:buNone/>
            </a:pPr>
            <a:r>
              <a:rPr lang="en-US" sz="2000" b="0" dirty="0" smtClean="0">
                <a:solidFill>
                  <a:srgbClr val="FFFF00"/>
                </a:solidFill>
              </a:rPr>
              <a:t>Major acquisition in 2011 – contribution of US-Japan collaboration funds (~$42k) for development of SOI monolithic pixel detectors </a:t>
            </a:r>
            <a:endParaRPr lang="en-US" sz="2000" b="0" dirty="0">
              <a:solidFill>
                <a:srgbClr val="FFFF00"/>
              </a:solidFill>
            </a:endParaRPr>
          </a:p>
        </p:txBody>
      </p:sp>
    </p:spTree>
    <p:extLst>
      <p:ext uri="{BB962C8B-B14F-4D97-AF65-F5344CB8AC3E}">
        <p14:creationId xmlns:p14="http://schemas.microsoft.com/office/powerpoint/2010/main" val="144122407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11629</TotalTime>
  <Words>8039</Words>
  <Application>Microsoft Office PowerPoint</Application>
  <PresentationFormat>On-screen Show (4:3)</PresentationFormat>
  <Paragraphs>1064</Paragraphs>
  <Slides>82</Slides>
  <Notes>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6</vt:i4>
      </vt:variant>
      <vt:variant>
        <vt:lpstr>Slide Titles</vt:lpstr>
      </vt:variant>
      <vt:variant>
        <vt:i4>82</vt:i4>
      </vt:variant>
    </vt:vector>
  </HeadingPairs>
  <TitlesOfParts>
    <vt:vector size="102" baseType="lpstr">
      <vt:lpstr>Arial</vt:lpstr>
      <vt:lpstr>ＭＳ Ｐゴシック</vt:lpstr>
      <vt:lpstr>Wingdings</vt:lpstr>
      <vt:lpstr>Times New Roman</vt:lpstr>
      <vt:lpstr>Arial Narrow</vt:lpstr>
      <vt:lpstr>Wingdings 3</vt:lpstr>
      <vt:lpstr>Calibri</vt:lpstr>
      <vt:lpstr>Symbol</vt:lpstr>
      <vt:lpstr>Verdana</vt:lpstr>
      <vt:lpstr>Webdings</vt:lpstr>
      <vt:lpstr>ヒラギノ角ゴ ProN W3</vt:lpstr>
      <vt:lpstr>Comic Sans MS</vt:lpstr>
      <vt:lpstr>Tahoma</vt:lpstr>
      <vt:lpstr>Factory</vt:lpstr>
      <vt:lpstr>Document</vt:lpstr>
      <vt:lpstr>Microsoft Office Word Document</vt:lpstr>
      <vt:lpstr>Microsoft Equation 3.0</vt:lpstr>
      <vt:lpstr>Canvas.Drawing.X</vt:lpstr>
      <vt:lpstr>Microsoft Word Document</vt:lpstr>
      <vt:lpstr>CorelDRAW X3 Graphic</vt:lpstr>
      <vt:lpstr>Microdetector Electronics   Grzegorz (Gregory) Deptuch ASIC Development Group Review December 12, 2011</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ASICs/sensors projects and technologies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Monolithic detectors in SOI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Young-kee Kim x3384 05917V</dc:creator>
  <cp:lastModifiedBy>Grzegorz Deptuch</cp:lastModifiedBy>
  <cp:revision>454</cp:revision>
  <cp:lastPrinted>2011-12-10T22:29:28Z</cp:lastPrinted>
  <dcterms:created xsi:type="dcterms:W3CDTF">2008-08-01T20:03:26Z</dcterms:created>
  <dcterms:modified xsi:type="dcterms:W3CDTF">2011-12-12T04:47:59Z</dcterms:modified>
</cp:coreProperties>
</file>