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98" r:id="rId4"/>
    <p:sldId id="335" r:id="rId5"/>
    <p:sldId id="346" r:id="rId6"/>
    <p:sldId id="347" r:id="rId7"/>
    <p:sldId id="348" r:id="rId8"/>
    <p:sldId id="336" r:id="rId9"/>
    <p:sldId id="343" r:id="rId10"/>
    <p:sldId id="338" r:id="rId11"/>
    <p:sldId id="342" r:id="rId12"/>
    <p:sldId id="341" r:id="rId13"/>
    <p:sldId id="345" r:id="rId14"/>
    <p:sldId id="344" r:id="rId1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799"/>
    <a:srgbClr val="009900"/>
    <a:srgbClr val="CC0000"/>
    <a:srgbClr val="FFFF00"/>
    <a:srgbClr val="6666FF"/>
    <a:srgbClr val="0033CC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8017" autoAdjust="0"/>
  </p:normalViewPr>
  <p:slideViewPr>
    <p:cSldViewPr showGuides="1">
      <p:cViewPr>
        <p:scale>
          <a:sx n="100" d="100"/>
          <a:sy n="100" d="100"/>
        </p:scale>
        <p:origin x="-84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6" d="100"/>
          <a:sy n="116" d="100"/>
        </p:scale>
        <p:origin x="-402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7844-0171-0C40-8231-83FFEB710589}" type="datetimeFigureOut">
              <a:rPr lang="en-US" smtClean="0"/>
              <a:pPr/>
              <a:t>3/9/14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4F361-4DF1-1F43-A807-FD60A4F1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8C0B548-2E53-0847-93D3-F7E8DCD85D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B394F-B0E0-DC44-A7AC-173ED55D3F3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71CE3-04C6-D947-BD45-0F11AC2F401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3394789-C7E7-9047-B1E8-D7F8A5DCD19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D6EF7C84-ACF7-574B-A35E-42A515A8DB9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4D59C847-7DCE-6D4A-BE87-C05B68FF72A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E67622E-E4D6-024C-9607-F9B32EFC6BE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FBD22B6A-5E4E-4B42-BAA9-A0DD8E29D7B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8530BE3-C883-764E-8BC0-3C6EAEEB09D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26FAA0E-EE57-3945-A3AC-4469626D46E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1FA2C29A-C465-A449-969E-BB93BDC2415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6036484A-B4E3-4242-852F-BF8F6F35BBEC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784C1162-09A7-DC40-ADE7-41A70390D7EE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ermi_whit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6745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Peter Wilson  -  Engineering </a:t>
            </a:r>
            <a:r>
              <a:rPr lang="en-US" dirty="0" err="1" smtClean="0"/>
              <a:t>Dept</a:t>
            </a:r>
            <a:r>
              <a:rPr lang="en-US" dirty="0" smtClean="0"/>
              <a:t> Heads Meeting, March 10, 2014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fld id="{FDF2F67D-E972-354C-BE1C-DED5C869805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Laksdjfalkjfds</a:t>
            </a:r>
            <a:endParaRPr lang="en-US" dirty="0"/>
          </a:p>
          <a:p>
            <a:pPr lvl="1"/>
            <a:r>
              <a:rPr lang="en-US" dirty="0"/>
              <a:t>;</a:t>
            </a:r>
            <a:r>
              <a:rPr lang="en-US" dirty="0" err="1"/>
              <a:t>slkjfda;slkjfd</a:t>
            </a:r>
            <a:endParaRPr lang="en-US" dirty="0"/>
          </a:p>
          <a:p>
            <a:pPr lvl="3"/>
            <a:r>
              <a:rPr lang="en-US" dirty="0" err="1"/>
              <a:t>A;slkjfda;slkjfd</a:t>
            </a:r>
            <a:endParaRPr lang="en-US" dirty="0"/>
          </a:p>
          <a:p>
            <a:pPr lvl="3"/>
            <a:r>
              <a:rPr lang="en-US" dirty="0"/>
              <a:t>	</a:t>
            </a:r>
            <a:r>
              <a:rPr lang="en-US" dirty="0" err="1"/>
              <a:t>a;lksdjf;lsakjfd</a:t>
            </a:r>
            <a:endParaRPr lang="en-US" dirty="0"/>
          </a:p>
          <a:p>
            <a:pPr lvl="4"/>
            <a:r>
              <a:rPr lang="en-US" dirty="0" err="1"/>
              <a:t>slkdflsdkjflsdkjflsdkjf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2"/>
        <a:buChar char="§"/>
        <a:defRPr sz="2000">
          <a:solidFill>
            <a:srgbClr val="11111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2"/>
        <a:buChar char="q"/>
        <a:defRPr sz="2000">
          <a:solidFill>
            <a:srgbClr val="11111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rgbClr val="11111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ermi-white-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Detector Operations Support: </a:t>
            </a:r>
            <a:r>
              <a:rPr lang="en-US" sz="4400" dirty="0" err="1" smtClean="0"/>
              <a:t>Muon</a:t>
            </a:r>
            <a:r>
              <a:rPr lang="en-US" sz="4400" dirty="0" smtClean="0"/>
              <a:t> Campus</a:t>
            </a:r>
            <a:endParaRPr lang="en-US" sz="4400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384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800" dirty="0" smtClean="0"/>
              <a:t>Peter Wilson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PPD Engineering </a:t>
            </a:r>
            <a:r>
              <a:rPr lang="en-US" sz="1800" dirty="0" err="1" smtClean="0"/>
              <a:t>Dept</a:t>
            </a:r>
            <a:r>
              <a:rPr lang="en-US" sz="1800" dirty="0" smtClean="0"/>
              <a:t> Heads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March 10, </a:t>
            </a:r>
            <a:r>
              <a:rPr lang="en-US" sz="1800" dirty="0" smtClean="0"/>
              <a:t>2014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ED Support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10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1447800"/>
            <a:ext cx="3845424" cy="929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E</a:t>
            </a:r>
            <a:r>
              <a:rPr lang="en-US" sz="1600" dirty="0" smtClean="0"/>
              <a:t>xperience in CDF and D0 support </a:t>
            </a:r>
            <a:endParaRPr lang="en-US" sz="1600" dirty="0"/>
          </a:p>
          <a:p>
            <a:pPr algn="l"/>
            <a:r>
              <a:rPr lang="en-US" sz="1600" dirty="0" smtClean="0"/>
              <a:t>Develop </a:t>
            </a:r>
            <a:r>
              <a:rPr lang="en-US" sz="1600" dirty="0"/>
              <a:t>p</a:t>
            </a:r>
            <a:r>
              <a:rPr lang="en-US" sz="1600" dirty="0" smtClean="0"/>
              <a:t>rocess control (PLC) solutions </a:t>
            </a:r>
          </a:p>
          <a:p>
            <a:pPr algn="l"/>
            <a:r>
              <a:rPr lang="en-US" sz="1600" dirty="0" smtClean="0"/>
              <a:t>and provide operational support </a:t>
            </a:r>
          </a:p>
        </p:txBody>
      </p:sp>
      <p:pic>
        <p:nvPicPr>
          <p:cNvPr id="9" name="Picture 8" descr="Process Controls Gro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2628900" cy="2590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838200" y="1066800"/>
            <a:ext cx="3200400" cy="2819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7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FY15/16 PPD Budgeted Effort (Jan ‘14 upload)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604042"/>
              </p:ext>
            </p:extLst>
          </p:nvPr>
        </p:nvGraphicFramePr>
        <p:xfrm>
          <a:off x="762000" y="1295400"/>
          <a:ext cx="7924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g-2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Mu2e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Elec</a:t>
                      </a:r>
                      <a:r>
                        <a:rPr lang="en-US" dirty="0" smtClean="0"/>
                        <a:t> 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Mech</a:t>
                      </a:r>
                      <a:r>
                        <a:rPr lang="en-US" dirty="0" smtClean="0"/>
                        <a:t> 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11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Operations Support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good coordination between </a:t>
            </a:r>
            <a:r>
              <a:rPr lang="en-US" dirty="0"/>
              <a:t>IF&amp;TB </a:t>
            </a:r>
            <a:r>
              <a:rPr lang="en-US" dirty="0" smtClean="0"/>
              <a:t>Operations group and rest of PPD technical staff</a:t>
            </a:r>
          </a:p>
          <a:p>
            <a:pPr lvl="1"/>
            <a:r>
              <a:rPr lang="en-US" dirty="0" smtClean="0"/>
              <a:t>They are the prime interface from </a:t>
            </a:r>
            <a:r>
              <a:rPr lang="en-US" smtClean="0"/>
              <a:t>the operating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See more in Aria’s talks</a:t>
            </a:r>
          </a:p>
          <a:p>
            <a:r>
              <a:rPr lang="en-US" dirty="0" smtClean="0"/>
              <a:t>Look for opportunities for technical staff to help with operations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EED Infrastructure group handling </a:t>
            </a:r>
            <a:r>
              <a:rPr lang="en-US" dirty="0" err="1" smtClean="0"/>
              <a:t>MINERvA</a:t>
            </a:r>
            <a:r>
              <a:rPr lang="en-US" dirty="0" smtClean="0"/>
              <a:t> PMTs</a:t>
            </a:r>
          </a:p>
          <a:p>
            <a:r>
              <a:rPr lang="en-US" dirty="0" smtClean="0"/>
              <a:t>Identify primary contacts for engineering help</a:t>
            </a:r>
          </a:p>
          <a:p>
            <a:pPr lvl="1"/>
            <a:r>
              <a:rPr lang="en-US" dirty="0" smtClean="0"/>
              <a:t>MED </a:t>
            </a:r>
          </a:p>
          <a:p>
            <a:pPr lvl="1"/>
            <a:r>
              <a:rPr lang="en-US" dirty="0" smtClean="0"/>
              <a:t>EED</a:t>
            </a:r>
          </a:p>
          <a:p>
            <a:r>
              <a:rPr lang="en-US" dirty="0" smtClean="0"/>
              <a:t>Plan meetings in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Dept</a:t>
            </a:r>
            <a:r>
              <a:rPr lang="en-US" dirty="0" smtClean="0"/>
              <a:t> Head meeting with each experiment over coming weeks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12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Campus </a:t>
            </a:r>
            <a:r>
              <a:rPr lang="en-US" dirty="0" err="1" smtClean="0"/>
              <a:t>Cryo</a:t>
            </a:r>
            <a:r>
              <a:rPr lang="en-US" dirty="0" smtClean="0"/>
              <a:t> 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Do we need 24/7 operators?</a:t>
            </a:r>
          </a:p>
          <a:p>
            <a:pPr lvl="1"/>
            <a:r>
              <a:rPr lang="en-US" sz="1800" dirty="0" smtClean="0"/>
              <a:t>Very large investment in g-2 and Mu2e magnets</a:t>
            </a:r>
          </a:p>
          <a:p>
            <a:r>
              <a:rPr lang="en-US" sz="2000" dirty="0" smtClean="0"/>
              <a:t>Criteria: required response time to solve a problem</a:t>
            </a:r>
          </a:p>
          <a:p>
            <a:pPr lvl="1"/>
            <a:r>
              <a:rPr lang="en-US" sz="1800" dirty="0" smtClean="0"/>
              <a:t>If presence in the building needed in less than 1(?) hour then should have person on site 24/7</a:t>
            </a:r>
          </a:p>
          <a:p>
            <a:pPr lvl="1"/>
            <a:r>
              <a:rPr lang="en-US" sz="1800" dirty="0" smtClean="0"/>
              <a:t>Need to keep in mind that even problems that can be addressed remotely might be interrupted by off-site network interruption</a:t>
            </a:r>
          </a:p>
          <a:p>
            <a:r>
              <a:rPr lang="en-US" sz="2000" dirty="0" smtClean="0"/>
              <a:t>Note that CDF and D0 operators often worked on routine maintenance and repair projects during their shifts.   Not all time was spent sitting in front of screens</a:t>
            </a:r>
          </a:p>
          <a:p>
            <a:r>
              <a:rPr lang="en-US" sz="2000" dirty="0" smtClean="0"/>
              <a:t>Although </a:t>
            </a:r>
            <a:r>
              <a:rPr lang="en-US" sz="2000" dirty="0" err="1" smtClean="0"/>
              <a:t>LAr</a:t>
            </a:r>
            <a:r>
              <a:rPr lang="en-US" sz="2000" dirty="0" smtClean="0"/>
              <a:t> TPC experiments probably don’t need 24/7 operators, a combine PPD </a:t>
            </a:r>
            <a:r>
              <a:rPr lang="en-US" sz="2000" dirty="0" err="1" smtClean="0"/>
              <a:t>cryo</a:t>
            </a:r>
            <a:r>
              <a:rPr lang="en-US" sz="2000" dirty="0" smtClean="0"/>
              <a:t> operations could also monitor these experiments (</a:t>
            </a:r>
            <a:r>
              <a:rPr lang="en-US" sz="2000" dirty="0" err="1" smtClean="0"/>
              <a:t>MicroBooNE</a:t>
            </a:r>
            <a:r>
              <a:rPr lang="en-US" sz="2000" dirty="0" smtClean="0"/>
              <a:t>, LAr1-ND, ICARUS, LBNE)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13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Campus </a:t>
            </a:r>
            <a:r>
              <a:rPr lang="en-US" dirty="0" err="1" smtClean="0"/>
              <a:t>Cryo</a:t>
            </a:r>
            <a:r>
              <a:rPr lang="en-US" dirty="0" smtClean="0"/>
              <a:t> Operations –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Base operations at D0 Assembly building</a:t>
            </a:r>
          </a:p>
          <a:p>
            <a:pPr lvl="1"/>
            <a:r>
              <a:rPr lang="en-US" sz="1800" dirty="0" smtClean="0"/>
              <a:t>Home of operations crews and Controls group</a:t>
            </a:r>
          </a:p>
          <a:p>
            <a:pPr lvl="1"/>
            <a:r>
              <a:rPr lang="en-US" sz="1800" dirty="0" smtClean="0"/>
              <a:t>Existing </a:t>
            </a:r>
            <a:r>
              <a:rPr lang="en-US" sz="1800" dirty="0" err="1" smtClean="0"/>
              <a:t>cryo</a:t>
            </a:r>
            <a:r>
              <a:rPr lang="en-US" sz="1800" dirty="0" smtClean="0"/>
              <a:t> control and work space</a:t>
            </a:r>
          </a:p>
          <a:p>
            <a:r>
              <a:rPr lang="en-US" sz="2000" dirty="0" smtClean="0"/>
              <a:t>Weekday day shift run shifts at D0</a:t>
            </a:r>
          </a:p>
          <a:p>
            <a:pPr lvl="1"/>
            <a:r>
              <a:rPr lang="en-US" sz="1800" dirty="0" smtClean="0"/>
              <a:t>Can work on other projects in the building part of time</a:t>
            </a:r>
          </a:p>
          <a:p>
            <a:pPr lvl="1"/>
            <a:r>
              <a:rPr lang="en-US" sz="1800" dirty="0" smtClean="0"/>
              <a:t>Operator has smartphone to “page” them in case of alarm</a:t>
            </a:r>
          </a:p>
          <a:p>
            <a:pPr lvl="1"/>
            <a:r>
              <a:rPr lang="en-US" sz="1800" dirty="0" smtClean="0"/>
              <a:t>Scheduled checklist </a:t>
            </a:r>
          </a:p>
          <a:p>
            <a:pPr lvl="1"/>
            <a:r>
              <a:rPr lang="en-US" sz="1800" dirty="0" smtClean="0"/>
              <a:t>Walkthrough of g-2/Mu2e with two people at shift change</a:t>
            </a:r>
          </a:p>
          <a:p>
            <a:pPr lvl="1"/>
            <a:r>
              <a:rPr lang="en-US" sz="1800" dirty="0" smtClean="0"/>
              <a:t>If project activities drive other multi-shift work in DAB could have more shifts at DAB  </a:t>
            </a:r>
          </a:p>
          <a:p>
            <a:r>
              <a:rPr lang="en-US" sz="2000" dirty="0" smtClean="0"/>
              <a:t>Other shifts run out of XOC</a:t>
            </a:r>
          </a:p>
          <a:p>
            <a:pPr lvl="1"/>
            <a:r>
              <a:rPr lang="en-US" sz="1600" dirty="0" smtClean="0"/>
              <a:t>Experimenters on shift ensure multiple people in building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14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09600"/>
          </a:xfrm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638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Operations Support Model</a:t>
            </a:r>
          </a:p>
          <a:p>
            <a:r>
              <a:rPr lang="en-US" dirty="0" smtClean="0"/>
              <a:t>Draft FY15/16 </a:t>
            </a:r>
            <a:r>
              <a:rPr lang="en-US" dirty="0" err="1" smtClean="0"/>
              <a:t>Muon</a:t>
            </a:r>
            <a:r>
              <a:rPr lang="en-US" dirty="0" smtClean="0"/>
              <a:t> Campus Budgets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n-US" dirty="0" smtClean="0"/>
              <a:t>-2 Operations Needs </a:t>
            </a:r>
            <a:r>
              <a:rPr lang="en-US" dirty="0" smtClean="0"/>
              <a:t>FY15-17</a:t>
            </a:r>
          </a:p>
          <a:p>
            <a:r>
              <a:rPr lang="en-US" dirty="0" smtClean="0"/>
              <a:t>Mu2e Operations Needs FY15-17 </a:t>
            </a:r>
          </a:p>
          <a:p>
            <a:r>
              <a:rPr lang="en-US" dirty="0" smtClean="0"/>
              <a:t>Discussion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13029B-8A4F-B147-9A0D-4330C6410A0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8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315200" cy="4572000"/>
          </a:xfrm>
        </p:spPr>
        <p:txBody>
          <a:bodyPr/>
          <a:lstStyle/>
          <a:p>
            <a:r>
              <a:rPr lang="en-US" sz="2000" dirty="0" smtClean="0"/>
              <a:t>One critical </a:t>
            </a:r>
            <a:r>
              <a:rPr lang="en-US" sz="2000" dirty="0"/>
              <a:t>p</a:t>
            </a:r>
            <a:r>
              <a:rPr lang="en-US" sz="2000" dirty="0" smtClean="0"/>
              <a:t>art of 2011-12 reorganization of engineering </a:t>
            </a:r>
            <a:r>
              <a:rPr lang="en-US" sz="2000" dirty="0" err="1" smtClean="0"/>
              <a:t>depts</a:t>
            </a:r>
            <a:r>
              <a:rPr lang="en-US" sz="2000" dirty="0" smtClean="0"/>
              <a:t> was aligning elements of the departments for support of operating experiments</a:t>
            </a:r>
          </a:p>
          <a:p>
            <a:r>
              <a:rPr lang="en-US" sz="2000" dirty="0" smtClean="0"/>
              <a:t>Goal: provide better operations support to </a:t>
            </a:r>
            <a:r>
              <a:rPr lang="en-US" sz="2000" dirty="0" smtClean="0"/>
              <a:t>IF </a:t>
            </a:r>
            <a:r>
              <a:rPr lang="en-US" sz="2000" dirty="0" smtClean="0"/>
              <a:t>experiments without the large dedicated groups of CDF and D0</a:t>
            </a:r>
            <a:endParaRPr lang="en-US" dirty="0" smtClean="0"/>
          </a:p>
          <a:p>
            <a:r>
              <a:rPr lang="en-US" sz="2000" dirty="0" smtClean="0"/>
              <a:t>Cover all aspects of technical support:</a:t>
            </a:r>
          </a:p>
          <a:p>
            <a:pPr lvl="1"/>
            <a:r>
              <a:rPr lang="en-US" sz="1800" dirty="0" smtClean="0"/>
              <a:t>Mechanical technicians from DDOD</a:t>
            </a:r>
          </a:p>
          <a:p>
            <a:pPr lvl="1"/>
            <a:r>
              <a:rPr lang="en-US" sz="1800" dirty="0" smtClean="0"/>
              <a:t>Engineering Physicist/Application Physicists in DDOD </a:t>
            </a:r>
          </a:p>
          <a:p>
            <a:pPr lvl="1"/>
            <a:r>
              <a:rPr lang="en-US" sz="1800" dirty="0" smtClean="0"/>
              <a:t>Electrical and electronics support from EED 	</a:t>
            </a:r>
          </a:p>
          <a:p>
            <a:pPr lvl="1"/>
            <a:r>
              <a:rPr lang="en-US" sz="1800" dirty="0" smtClean="0"/>
              <a:t>Software support from EED</a:t>
            </a:r>
          </a:p>
          <a:p>
            <a:pPr lvl="1"/>
            <a:r>
              <a:rPr lang="en-US" sz="1800" dirty="0" smtClean="0"/>
              <a:t>Mechanical engineering and process controls from MED</a:t>
            </a:r>
          </a:p>
          <a:p>
            <a:pPr lvl="1"/>
            <a:r>
              <a:rPr lang="en-US" sz="1800" dirty="0" smtClean="0"/>
              <a:t>Alignment from AMD</a:t>
            </a:r>
          </a:p>
          <a:p>
            <a:r>
              <a:rPr lang="en-US" sz="2000" dirty="0" smtClean="0"/>
              <a:t>First 1+ year was shutdown… now refocus on operations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3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DDOD Operations 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  <p:pic>
        <p:nvPicPr>
          <p:cNvPr id="8" name="Content Placeholder 7" descr="DDOD OP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34" r="-34734"/>
          <a:stretch>
            <a:fillRect/>
          </a:stretch>
        </p:blipFill>
        <p:spPr>
          <a:xfrm>
            <a:off x="-762000" y="1219200"/>
            <a:ext cx="7315200" cy="4953000"/>
          </a:xfrm>
        </p:spPr>
      </p:pic>
      <p:sp>
        <p:nvSpPr>
          <p:cNvPr id="10" name="Oval 9"/>
          <p:cNvSpPr/>
          <p:nvPr/>
        </p:nvSpPr>
        <p:spPr bwMode="auto">
          <a:xfrm>
            <a:off x="304800" y="3886200"/>
            <a:ext cx="2514600" cy="2362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1" y="4392644"/>
            <a:ext cx="5105400" cy="880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Experiment Liaison Officers (ELO) coordinate between</a:t>
            </a:r>
          </a:p>
          <a:p>
            <a:pPr algn="l"/>
            <a:r>
              <a:rPr lang="en-US" sz="1600" dirty="0"/>
              <a:t>e</a:t>
            </a:r>
            <a:r>
              <a:rPr lang="en-US" sz="1600" dirty="0" smtClean="0"/>
              <a:t>xperiments (</a:t>
            </a:r>
            <a:r>
              <a:rPr lang="en-US" sz="1600" dirty="0" err="1" smtClean="0"/>
              <a:t>eg</a:t>
            </a:r>
            <a:r>
              <a:rPr lang="en-US" sz="1600" dirty="0" smtClean="0"/>
              <a:t> </a:t>
            </a:r>
            <a:r>
              <a:rPr lang="en-US" sz="1600" dirty="0" err="1" smtClean="0"/>
              <a:t>RunCos</a:t>
            </a:r>
            <a:r>
              <a:rPr lang="en-US" sz="1600" dirty="0" smtClean="0"/>
              <a:t>) and other PPD (and lab) stakeholders   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417403"/>
            <a:ext cx="5105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Facility Coordinators (Underground Area and FTBF) coordinate activities in areas used by multiple experiments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1572161"/>
            <a:ext cx="2971800" cy="206210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Former CDF and D0 groups have the primary expertise for operation and maintenance of Cryogenics and other experiment support systems.  Form the backbone for </a:t>
            </a:r>
            <a:r>
              <a:rPr lang="en-US" sz="1600" dirty="0" err="1" smtClean="0"/>
              <a:t>muon</a:t>
            </a:r>
            <a:r>
              <a:rPr lang="en-US" sz="1600" dirty="0" smtClean="0"/>
              <a:t> campus </a:t>
            </a:r>
            <a:r>
              <a:rPr lang="en-US" sz="1600" dirty="0" err="1" smtClean="0"/>
              <a:t>cryo</a:t>
            </a:r>
            <a:r>
              <a:rPr lang="en-US" sz="1600" dirty="0" smtClean="0"/>
              <a:t> operations in PPD 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 bwMode="auto">
          <a:xfrm>
            <a:off x="457200" y="1676400"/>
            <a:ext cx="1752600" cy="2133600"/>
          </a:xfrm>
          <a:prstGeom prst="ellipse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71800" y="1676400"/>
            <a:ext cx="2057400" cy="2514600"/>
          </a:xfrm>
          <a:prstGeom prst="ellipse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IF&amp;TB Group </a:t>
            </a:r>
            <a:r>
              <a:rPr lang="en-US" dirty="0" smtClean="0"/>
              <a:t>Responsibilities (</a:t>
            </a:r>
            <a:r>
              <a:rPr lang="en-US" sz="2000" dirty="0" smtClean="0"/>
              <a:t>from Aria 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800" dirty="0" err="1">
                <a:solidFill>
                  <a:schemeClr val="tx2"/>
                </a:solidFill>
              </a:rPr>
              <a:t>NOvA</a:t>
            </a:r>
            <a:r>
              <a:rPr lang="en-US" sz="3800" dirty="0">
                <a:solidFill>
                  <a:schemeClr val="tx2"/>
                </a:solidFill>
              </a:rPr>
              <a:t> Experiment Liaison Officer</a:t>
            </a:r>
          </a:p>
          <a:p>
            <a:pPr lvl="1"/>
            <a:r>
              <a:rPr lang="en-US" sz="2900" dirty="0"/>
              <a:t> Bill Lee Primary (0.4 FTE), Steve Hahn Back-up (0.1 FTE)</a:t>
            </a:r>
          </a:p>
          <a:p>
            <a:r>
              <a:rPr lang="en-US" sz="3800" dirty="0">
                <a:solidFill>
                  <a:schemeClr val="tx2"/>
                </a:solidFill>
              </a:rPr>
              <a:t>Micro </a:t>
            </a:r>
            <a:r>
              <a:rPr lang="en-US" sz="3800" dirty="0" err="1">
                <a:solidFill>
                  <a:schemeClr val="tx2"/>
                </a:solidFill>
              </a:rPr>
              <a:t>BooNE</a:t>
            </a:r>
            <a:r>
              <a:rPr lang="en-US" sz="3800" dirty="0">
                <a:solidFill>
                  <a:schemeClr val="tx2"/>
                </a:solidFill>
              </a:rPr>
              <a:t> Experiment Liaison </a:t>
            </a:r>
          </a:p>
          <a:p>
            <a:pPr lvl="1"/>
            <a:r>
              <a:rPr lang="en-US" sz="2900" dirty="0"/>
              <a:t>Aria Soha Primary (0.4 FTE), Bill Lee Back-up (0.1 FTE)</a:t>
            </a:r>
          </a:p>
          <a:p>
            <a:r>
              <a:rPr lang="en-US" sz="3800" dirty="0" smtClean="0">
                <a:solidFill>
                  <a:schemeClr val="tx2"/>
                </a:solidFill>
              </a:rPr>
              <a:t>MINOS </a:t>
            </a:r>
            <a:r>
              <a:rPr lang="en-US" sz="3800" dirty="0">
                <a:solidFill>
                  <a:schemeClr val="tx2"/>
                </a:solidFill>
              </a:rPr>
              <a:t>Experiment Liaison  Officer</a:t>
            </a:r>
          </a:p>
          <a:p>
            <a:pPr lvl="1"/>
            <a:r>
              <a:rPr lang="en-US" sz="2900" dirty="0" smtClean="0"/>
              <a:t>Steve Hahn </a:t>
            </a:r>
            <a:r>
              <a:rPr lang="en-US" sz="2900" dirty="0"/>
              <a:t>Primary (</a:t>
            </a:r>
            <a:r>
              <a:rPr lang="en-US" sz="2900" dirty="0" smtClean="0"/>
              <a:t>0.4 </a:t>
            </a:r>
            <a:r>
              <a:rPr lang="en-US" sz="2900" dirty="0"/>
              <a:t>FTE), </a:t>
            </a:r>
            <a:r>
              <a:rPr lang="en-US" sz="2900" dirty="0" smtClean="0"/>
              <a:t>Bill Lee </a:t>
            </a:r>
            <a:r>
              <a:rPr lang="en-US" sz="2900" dirty="0"/>
              <a:t>Back-up (0.1 FTE)</a:t>
            </a:r>
          </a:p>
          <a:p>
            <a:r>
              <a:rPr lang="en-US" sz="3800" dirty="0" err="1">
                <a:solidFill>
                  <a:schemeClr val="tx2"/>
                </a:solidFill>
              </a:rPr>
              <a:t>MINERvA</a:t>
            </a:r>
            <a:r>
              <a:rPr lang="en-US" sz="3800" dirty="0">
                <a:solidFill>
                  <a:schemeClr val="tx2"/>
                </a:solidFill>
              </a:rPr>
              <a:t> Experiment </a:t>
            </a:r>
            <a:r>
              <a:rPr lang="en-US" sz="3800" dirty="0" smtClean="0">
                <a:solidFill>
                  <a:schemeClr val="tx2"/>
                </a:solidFill>
              </a:rPr>
              <a:t>Liaison</a:t>
            </a:r>
            <a:r>
              <a:rPr lang="en-US" sz="3800" dirty="0">
                <a:solidFill>
                  <a:schemeClr val="tx2"/>
                </a:solidFill>
              </a:rPr>
              <a:t> Officer</a:t>
            </a:r>
          </a:p>
          <a:p>
            <a:pPr lvl="1"/>
            <a:r>
              <a:rPr lang="en-US" sz="2900" dirty="0"/>
              <a:t>Steve Hahn </a:t>
            </a:r>
            <a:r>
              <a:rPr lang="en-US" sz="2900" dirty="0" smtClean="0"/>
              <a:t>Primary </a:t>
            </a:r>
            <a:r>
              <a:rPr lang="en-US" sz="2900" dirty="0"/>
              <a:t>(</a:t>
            </a:r>
            <a:r>
              <a:rPr lang="en-US" sz="2900" dirty="0" smtClean="0"/>
              <a:t>0.4 </a:t>
            </a:r>
            <a:r>
              <a:rPr lang="en-US" sz="2900" dirty="0"/>
              <a:t>FTE</a:t>
            </a:r>
            <a:r>
              <a:rPr lang="en-US" sz="2900" dirty="0" smtClean="0"/>
              <a:t>),</a:t>
            </a:r>
            <a:r>
              <a:rPr lang="en-US" sz="2900" dirty="0"/>
              <a:t> Bill Lee </a:t>
            </a:r>
            <a:r>
              <a:rPr lang="en-US" sz="2900" dirty="0" smtClean="0"/>
              <a:t>Back-up </a:t>
            </a:r>
            <a:r>
              <a:rPr lang="en-US" sz="2900" dirty="0"/>
              <a:t>(0.1 FTE)</a:t>
            </a:r>
          </a:p>
          <a:p>
            <a:r>
              <a:rPr lang="en-US" sz="3800" dirty="0" err="1" smtClean="0">
                <a:solidFill>
                  <a:schemeClr val="tx2"/>
                </a:solidFill>
              </a:rPr>
              <a:t>SeaQuest</a:t>
            </a:r>
            <a:r>
              <a:rPr lang="en-US" sz="3800" dirty="0" smtClean="0">
                <a:solidFill>
                  <a:schemeClr val="tx2"/>
                </a:solidFill>
              </a:rPr>
              <a:t> </a:t>
            </a:r>
            <a:r>
              <a:rPr lang="en-US" sz="3800" dirty="0">
                <a:solidFill>
                  <a:schemeClr val="tx2"/>
                </a:solidFill>
              </a:rPr>
              <a:t>Experiment </a:t>
            </a:r>
            <a:r>
              <a:rPr lang="en-US" sz="3800" dirty="0" smtClean="0">
                <a:solidFill>
                  <a:schemeClr val="tx2"/>
                </a:solidFill>
              </a:rPr>
              <a:t>Liaison</a:t>
            </a:r>
            <a:r>
              <a:rPr lang="en-US" sz="3800" dirty="0">
                <a:solidFill>
                  <a:schemeClr val="tx2"/>
                </a:solidFill>
              </a:rPr>
              <a:t> Officer</a:t>
            </a:r>
          </a:p>
          <a:p>
            <a:pPr lvl="1"/>
            <a:r>
              <a:rPr lang="en-US" sz="2900" dirty="0" smtClean="0"/>
              <a:t>JJ Schmidt </a:t>
            </a:r>
            <a:r>
              <a:rPr lang="en-US" sz="2900" dirty="0"/>
              <a:t>Primary </a:t>
            </a:r>
            <a:r>
              <a:rPr lang="en-US" sz="2900" dirty="0" smtClean="0"/>
              <a:t>(0.1 </a:t>
            </a:r>
            <a:r>
              <a:rPr lang="en-US" sz="2900" dirty="0"/>
              <a:t>FTE), </a:t>
            </a:r>
            <a:r>
              <a:rPr lang="en-US" sz="2900" dirty="0" smtClean="0"/>
              <a:t>Aria Soha Back-up </a:t>
            </a:r>
            <a:r>
              <a:rPr lang="en-US" sz="2900" dirty="0"/>
              <a:t>(0.1 FTE)</a:t>
            </a:r>
          </a:p>
          <a:p>
            <a:r>
              <a:rPr lang="en-US" sz="3800" dirty="0">
                <a:solidFill>
                  <a:schemeClr val="tx2"/>
                </a:solidFill>
              </a:rPr>
              <a:t>Test Experiments </a:t>
            </a:r>
            <a:r>
              <a:rPr lang="en-US" sz="3800" dirty="0" smtClean="0">
                <a:solidFill>
                  <a:schemeClr val="tx2"/>
                </a:solidFill>
              </a:rPr>
              <a:t>Liaison</a:t>
            </a:r>
            <a:r>
              <a:rPr lang="en-US" sz="3800" dirty="0">
                <a:solidFill>
                  <a:schemeClr val="tx2"/>
                </a:solidFill>
              </a:rPr>
              <a:t> Officer</a:t>
            </a:r>
            <a:r>
              <a:rPr lang="en-US" sz="3800" dirty="0" smtClean="0">
                <a:solidFill>
                  <a:schemeClr val="tx2"/>
                </a:solidFill>
              </a:rPr>
              <a:t> </a:t>
            </a:r>
            <a:endParaRPr lang="en-US" sz="3800" dirty="0">
              <a:solidFill>
                <a:schemeClr val="tx2"/>
              </a:solidFill>
            </a:endParaRPr>
          </a:p>
          <a:p>
            <a:pPr lvl="1"/>
            <a:r>
              <a:rPr lang="en-US" sz="2900" dirty="0" smtClean="0"/>
              <a:t>Aria Soha </a:t>
            </a:r>
            <a:r>
              <a:rPr lang="en-US" sz="2900" dirty="0"/>
              <a:t>Primary (</a:t>
            </a:r>
            <a:r>
              <a:rPr lang="en-US" sz="2900" dirty="0" smtClean="0"/>
              <a:t>0.4 </a:t>
            </a:r>
            <a:r>
              <a:rPr lang="en-US" sz="2900" dirty="0"/>
              <a:t>FTE), </a:t>
            </a:r>
            <a:r>
              <a:rPr lang="en-US" sz="2900" dirty="0" smtClean="0"/>
              <a:t>JJ Schmidt Back-up </a:t>
            </a:r>
            <a:r>
              <a:rPr lang="en-US" sz="2900" dirty="0"/>
              <a:t>(</a:t>
            </a:r>
            <a:r>
              <a:rPr lang="en-US" sz="2900" dirty="0" smtClean="0"/>
              <a:t>0.3 </a:t>
            </a:r>
            <a:r>
              <a:rPr lang="en-US" sz="2900" dirty="0"/>
              <a:t>FTE) </a:t>
            </a:r>
          </a:p>
          <a:p>
            <a:r>
              <a:rPr lang="en-US" sz="3800" dirty="0">
                <a:solidFill>
                  <a:schemeClr val="tx2"/>
                </a:solidFill>
              </a:rPr>
              <a:t>Underground Facility Coordinator</a:t>
            </a:r>
          </a:p>
          <a:p>
            <a:pPr lvl="1"/>
            <a:r>
              <a:rPr lang="en-US" sz="2900" dirty="0"/>
              <a:t> Bill Lee Primary (0.4 FTE), Steve Hahn </a:t>
            </a:r>
            <a:r>
              <a:rPr lang="en-US" sz="2900" dirty="0" smtClean="0"/>
              <a:t>Deputy </a:t>
            </a:r>
            <a:r>
              <a:rPr lang="en-US" sz="2900" dirty="0"/>
              <a:t>(</a:t>
            </a:r>
            <a:r>
              <a:rPr lang="en-US" sz="2900" dirty="0" smtClean="0"/>
              <a:t>0.2 </a:t>
            </a:r>
            <a:r>
              <a:rPr lang="en-US" sz="2900" dirty="0"/>
              <a:t>FTE)</a:t>
            </a:r>
          </a:p>
          <a:p>
            <a:r>
              <a:rPr lang="en-US" sz="3800" dirty="0" smtClean="0">
                <a:solidFill>
                  <a:schemeClr val="tx2"/>
                </a:solidFill>
              </a:rPr>
              <a:t>Test </a:t>
            </a:r>
            <a:r>
              <a:rPr lang="en-US" sz="3800" dirty="0">
                <a:solidFill>
                  <a:schemeClr val="tx2"/>
                </a:solidFill>
              </a:rPr>
              <a:t>Beam Facility Coordinator </a:t>
            </a:r>
          </a:p>
          <a:p>
            <a:pPr lvl="1"/>
            <a:r>
              <a:rPr lang="en-US" sz="2900" dirty="0" smtClean="0"/>
              <a:t>Aria Soha Primary (0.5 FTE), JJ Schmidt Deputy (0.5 FTE)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500" dirty="0"/>
              <a:t>All of these roles require back-ups, b/c of two-man rules, or conflicts, vacations, etc.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606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 </a:t>
            </a:r>
            <a:r>
              <a:rPr lang="en-US" dirty="0" err="1" smtClean="0"/>
              <a:t>Responsibilites</a:t>
            </a:r>
            <a:r>
              <a:rPr lang="en-US" dirty="0"/>
              <a:t> (from Aria 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400" b="1" dirty="0" smtClean="0"/>
              <a:t>Coordinate between experiments and all other stakeholders</a:t>
            </a:r>
          </a:p>
          <a:p>
            <a:pPr lvl="1">
              <a:buFont typeface="Wingdings" pitchFamily="2" charset="2"/>
              <a:buChar char="§"/>
            </a:pPr>
            <a:r>
              <a:rPr lang="en-US" sz="1000" dirty="0" smtClean="0"/>
              <a:t>Act as conduit </a:t>
            </a:r>
            <a:r>
              <a:rPr lang="en-US" sz="1000" dirty="0"/>
              <a:t>for accessing other PPD resources</a:t>
            </a:r>
            <a:endParaRPr lang="en-US" sz="1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000" dirty="0" smtClean="0"/>
              <a:t>Work </a:t>
            </a:r>
            <a:r>
              <a:rPr lang="en-US" sz="1000" dirty="0"/>
              <a:t>with </a:t>
            </a:r>
            <a:r>
              <a:rPr lang="en-US" sz="1000" dirty="0" err="1"/>
              <a:t>Exp</a:t>
            </a:r>
            <a:r>
              <a:rPr lang="en-US" sz="1000" dirty="0"/>
              <a:t> </a:t>
            </a:r>
            <a:r>
              <a:rPr lang="en-US" sz="1000" dirty="0" err="1"/>
              <a:t>RunCo</a:t>
            </a:r>
            <a:r>
              <a:rPr lang="en-US" sz="1000" dirty="0"/>
              <a:t> to develop list of </a:t>
            </a:r>
            <a:r>
              <a:rPr lang="en-US" sz="1000" u="sng" dirty="0"/>
              <a:t>routine maintenance tasks</a:t>
            </a:r>
            <a:r>
              <a:rPr lang="en-US" sz="1000" dirty="0"/>
              <a:t> for PPD technical groups</a:t>
            </a:r>
            <a:endParaRPr lang="en-US" sz="1000" b="1" dirty="0"/>
          </a:p>
          <a:p>
            <a:pPr lvl="1">
              <a:buFont typeface="Wingdings" pitchFamily="2" charset="2"/>
              <a:buChar char="§"/>
            </a:pPr>
            <a:r>
              <a:rPr lang="en-US" sz="1000" dirty="0" smtClean="0"/>
              <a:t>Maintain </a:t>
            </a:r>
            <a:r>
              <a:rPr lang="en-US" sz="1000" dirty="0"/>
              <a:t>list of </a:t>
            </a:r>
            <a:r>
              <a:rPr lang="en-US" sz="1000" u="sng" dirty="0"/>
              <a:t>identified PPD technical resources</a:t>
            </a:r>
            <a:r>
              <a:rPr lang="en-US" sz="1000" dirty="0"/>
              <a:t> </a:t>
            </a:r>
            <a:r>
              <a:rPr lang="en-US" sz="1000" dirty="0" smtClean="0"/>
              <a:t>for </a:t>
            </a:r>
            <a:r>
              <a:rPr lang="en-US" sz="1000" dirty="0"/>
              <a:t>experiment needs (like a Call List</a:t>
            </a:r>
            <a:r>
              <a:rPr lang="en-US" sz="1000" dirty="0" smtClean="0"/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en-US" sz="1000" dirty="0"/>
              <a:t>Help identify appropriate FNAL technical resources for newly arising </a:t>
            </a:r>
            <a:r>
              <a:rPr lang="en-US" sz="1000" dirty="0" smtClean="0"/>
              <a:t>problems</a:t>
            </a:r>
          </a:p>
          <a:p>
            <a:pPr lvl="1">
              <a:buFont typeface="Wingdings" pitchFamily="2" charset="2"/>
              <a:buChar char="§"/>
            </a:pPr>
            <a:r>
              <a:rPr lang="en-US" sz="1000" dirty="0"/>
              <a:t>Verify that routine maintenance is being executed </a:t>
            </a:r>
            <a:endParaRPr lang="en-US" sz="1000" b="1" dirty="0" smtClean="0"/>
          </a:p>
          <a:p>
            <a:r>
              <a:rPr lang="en-US" sz="1400" b="1" dirty="0"/>
              <a:t>Mitigating/Coordinating between </a:t>
            </a:r>
            <a:r>
              <a:rPr lang="en-US" sz="1400" b="1" dirty="0" smtClean="0"/>
              <a:t>experiments</a:t>
            </a:r>
          </a:p>
          <a:p>
            <a:r>
              <a:rPr lang="en-US" sz="1400" dirty="0" smtClean="0"/>
              <a:t>Respond </a:t>
            </a:r>
            <a:r>
              <a:rPr lang="en-US" sz="1400" dirty="0"/>
              <a:t>to off hours requests made by Run Co (experiment makes a list of systems/items needing off-hours response)</a:t>
            </a:r>
          </a:p>
          <a:p>
            <a:pPr lvl="0"/>
            <a:r>
              <a:rPr lang="en-US" sz="1400" dirty="0" smtClean="0"/>
              <a:t>Know </a:t>
            </a:r>
            <a:r>
              <a:rPr lang="en-US" sz="1400" dirty="0"/>
              <a:t>who (all) the experiment Run coordinator(s) is/are</a:t>
            </a:r>
          </a:p>
          <a:p>
            <a:pPr lvl="0"/>
            <a:r>
              <a:rPr lang="en-US" sz="1400" dirty="0"/>
              <a:t>Attend AD Operations 9 O’clock meeting and report back to experiments</a:t>
            </a:r>
          </a:p>
          <a:p>
            <a:pPr lvl="0"/>
            <a:r>
              <a:rPr lang="en-US" sz="1400" dirty="0"/>
              <a:t>Representing Experiments to AD (articulate problems that experiment is having which may be AD related or make-sure appropriate ‘Thanks’ are conveyed)</a:t>
            </a:r>
          </a:p>
          <a:p>
            <a:pPr lvl="0"/>
            <a:r>
              <a:rPr lang="en-US" sz="1400" dirty="0"/>
              <a:t>Attend All Experimenter’s meetings</a:t>
            </a:r>
          </a:p>
          <a:p>
            <a:pPr lvl="0"/>
            <a:r>
              <a:rPr lang="en-US" sz="1400" dirty="0"/>
              <a:t>Attend Experiment Operations Meetings (Meetings are run by Run </a:t>
            </a:r>
            <a:r>
              <a:rPr lang="en-US" sz="1400" dirty="0" err="1"/>
              <a:t>Co’s</a:t>
            </a:r>
            <a:r>
              <a:rPr lang="en-US" sz="1400" dirty="0"/>
              <a:t>)</a:t>
            </a:r>
          </a:p>
          <a:p>
            <a:pPr lvl="0"/>
            <a:r>
              <a:rPr lang="en-US" sz="1400" dirty="0" smtClean="0"/>
              <a:t>ELO </a:t>
            </a:r>
            <a:r>
              <a:rPr lang="en-US" sz="1400" dirty="0"/>
              <a:t>should be kept in loop on experiment ORC’s, and can, if requested, coordinate ORC inspections </a:t>
            </a:r>
          </a:p>
          <a:p>
            <a:pPr lvl="1"/>
            <a:r>
              <a:rPr lang="en-US" sz="1400" dirty="0"/>
              <a:t>Can help decide if an ORC is necessary</a:t>
            </a:r>
          </a:p>
          <a:p>
            <a:pPr lvl="0"/>
            <a:r>
              <a:rPr lang="en-US" sz="1400" dirty="0"/>
              <a:t>Coordinate with spokesperson(s) or designee on what should be included in training for experimenters with respect to the experiment’s areas (ITNA’s, Shifter Training, CAL, etc.)  </a:t>
            </a:r>
          </a:p>
          <a:p>
            <a:pPr lvl="0"/>
            <a:r>
              <a:rPr lang="en-US" sz="1400" dirty="0"/>
              <a:t>Be familiar with shift schedule and know how to look up who’s on shift</a:t>
            </a:r>
          </a:p>
          <a:p>
            <a:pPr lvl="0"/>
            <a:r>
              <a:rPr lang="en-US" sz="1400" dirty="0" smtClean="0"/>
              <a:t>Periodically </a:t>
            </a:r>
            <a:r>
              <a:rPr lang="en-US" sz="1400" dirty="0"/>
              <a:t>inspect </a:t>
            </a:r>
            <a:r>
              <a:rPr lang="en-US" sz="1400" dirty="0" smtClean="0"/>
              <a:t>experiment </a:t>
            </a:r>
            <a:r>
              <a:rPr lang="en-US" sz="1400" dirty="0"/>
              <a:t>areas, and alert appropriate personnel (stakeholders) of any </a:t>
            </a:r>
            <a:r>
              <a:rPr lang="en-US" sz="1400" dirty="0" smtClean="0"/>
              <a:t>problems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629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</a:t>
            </a:r>
            <a:r>
              <a:rPr lang="en-US" dirty="0" smtClean="0"/>
              <a:t>Co </a:t>
            </a:r>
            <a:r>
              <a:rPr lang="en-US" dirty="0"/>
              <a:t>Responsibilities (from Aria 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Control access to area, to protect equipment and personnel</a:t>
            </a:r>
          </a:p>
          <a:p>
            <a:pPr lvl="0"/>
            <a:r>
              <a:rPr lang="en-US" dirty="0"/>
              <a:t>Coordinate activities in area (make sure groups don’t conflict, and everyone follows appropriate safety guidelines)</a:t>
            </a:r>
          </a:p>
          <a:p>
            <a:pPr lvl="0"/>
            <a:r>
              <a:rPr lang="en-US" dirty="0"/>
              <a:t>Maintain and enforce procedures for 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Installing</a:t>
            </a:r>
          </a:p>
          <a:p>
            <a:pPr lvl="1"/>
            <a:r>
              <a:rPr lang="en-US" dirty="0"/>
              <a:t>Operating</a:t>
            </a:r>
          </a:p>
          <a:p>
            <a:pPr lvl="1"/>
            <a:r>
              <a:rPr lang="en-US" dirty="0"/>
              <a:t>Storing </a:t>
            </a:r>
          </a:p>
          <a:p>
            <a:pPr lvl="1"/>
            <a:r>
              <a:rPr lang="en-US" dirty="0"/>
              <a:t>Removing </a:t>
            </a:r>
          </a:p>
          <a:p>
            <a:pPr lvl="0"/>
            <a:r>
              <a:rPr lang="en-US" dirty="0"/>
              <a:t>work with FESS &amp; AD to coordinate Power Outages</a:t>
            </a:r>
          </a:p>
          <a:p>
            <a:pPr lvl="0"/>
            <a:r>
              <a:rPr lang="en-US" dirty="0"/>
              <a:t>Work with CD for Networking needs/outages, etc.  </a:t>
            </a:r>
          </a:p>
          <a:p>
            <a:pPr lvl="0"/>
            <a:r>
              <a:rPr lang="en-US" dirty="0"/>
              <a:t>Run regular meetings to coordinate area activities</a:t>
            </a:r>
          </a:p>
          <a:p>
            <a:pPr lvl="0"/>
            <a:r>
              <a:rPr lang="en-US" dirty="0"/>
              <a:t>Maintain a calendar, and/or </a:t>
            </a:r>
            <a:r>
              <a:rPr lang="en-US" dirty="0" err="1"/>
              <a:t>elog</a:t>
            </a:r>
            <a:r>
              <a:rPr lang="en-US" dirty="0"/>
              <a:t>/ and/or website for the area</a:t>
            </a:r>
          </a:p>
          <a:p>
            <a:pPr lvl="0"/>
            <a:r>
              <a:rPr lang="en-US" dirty="0" smtClean="0"/>
              <a:t>Schedule </a:t>
            </a:r>
            <a:r>
              <a:rPr lang="en-US" dirty="0"/>
              <a:t>Tours (General Public, physicists, potential experimenters, congressmen, DOE-types,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Arrange for tour guides, or ensure proper escorts for tourists</a:t>
            </a:r>
          </a:p>
          <a:p>
            <a:pPr lvl="0"/>
            <a:r>
              <a:rPr lang="en-US" dirty="0"/>
              <a:t>Lead Tours of area </a:t>
            </a:r>
          </a:p>
          <a:p>
            <a:pPr lvl="0"/>
            <a:r>
              <a:rPr lang="en-US" dirty="0" smtClean="0"/>
              <a:t>Sign-off </a:t>
            </a:r>
            <a:r>
              <a:rPr lang="en-US" dirty="0"/>
              <a:t>on ORC’s for the area,</a:t>
            </a:r>
          </a:p>
          <a:p>
            <a:pPr lvl="1"/>
            <a:r>
              <a:rPr lang="en-US" dirty="0"/>
              <a:t>Can, if requested, coordinate the ORC inspection</a:t>
            </a:r>
          </a:p>
          <a:p>
            <a:pPr lvl="1"/>
            <a:r>
              <a:rPr lang="en-US" dirty="0"/>
              <a:t>Can help decide if an ORC is necessary </a:t>
            </a:r>
          </a:p>
          <a:p>
            <a:pPr lvl="0"/>
            <a:r>
              <a:rPr lang="en-US" dirty="0"/>
              <a:t>CAL Training; if appropriate for area</a:t>
            </a:r>
          </a:p>
          <a:p>
            <a:pPr lvl="0"/>
            <a:r>
              <a:rPr lang="en-US" dirty="0"/>
              <a:t>Respond when contacted in the event of any emergency involving the area.  </a:t>
            </a:r>
          </a:p>
        </p:txBody>
      </p:sp>
    </p:spTree>
    <p:extLst>
      <p:ext uri="{BB962C8B-B14F-4D97-AF65-F5344CB8AC3E}">
        <p14:creationId xmlns:p14="http://schemas.microsoft.com/office/powerpoint/2010/main" val="930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EED Support Groups</a:t>
            </a:r>
            <a:endParaRPr lang="en-US" dirty="0"/>
          </a:p>
        </p:txBody>
      </p:sp>
      <p:pic>
        <p:nvPicPr>
          <p:cNvPr id="6" name="Content Placeholder 5" descr="EED Infrastructure and Online Group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50" r="-41350"/>
          <a:stretch>
            <a:fillRect/>
          </a:stretch>
        </p:blipFill>
        <p:spPr>
          <a:xfrm>
            <a:off x="-1143000" y="1295400"/>
            <a:ext cx="7315200" cy="4953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8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1" y="1634359"/>
            <a:ext cx="4191000" cy="88024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Prior experience </a:t>
            </a:r>
            <a:r>
              <a:rPr lang="en-US" sz="1600" dirty="0" smtClean="0"/>
              <a:t>with support for operating </a:t>
            </a:r>
          </a:p>
          <a:p>
            <a:pPr algn="l"/>
            <a:r>
              <a:rPr lang="en-US" sz="1600" dirty="0" smtClean="0"/>
              <a:t>experiments (</a:t>
            </a:r>
            <a:r>
              <a:rPr lang="en-US" sz="1600" dirty="0" err="1" smtClean="0"/>
              <a:t>eg</a:t>
            </a:r>
            <a:r>
              <a:rPr lang="en-US" sz="1600" dirty="0" smtClean="0"/>
              <a:t> </a:t>
            </a:r>
            <a:r>
              <a:rPr lang="en-US" sz="1600" dirty="0" smtClean="0"/>
              <a:t>CDF </a:t>
            </a:r>
            <a:r>
              <a:rPr lang="en-US" sz="1600" dirty="0" smtClean="0"/>
              <a:t>and </a:t>
            </a:r>
            <a:r>
              <a:rPr lang="en-US" sz="1600" dirty="0" smtClean="0"/>
              <a:t>D0) being applied to IF experiments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4419600"/>
            <a:ext cx="5944255" cy="1224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Created in 2012, Experience in CDF and D0 support</a:t>
            </a:r>
          </a:p>
          <a:p>
            <a:pPr algn="l"/>
            <a:r>
              <a:rPr lang="en-US" sz="1600" dirty="0" smtClean="0"/>
              <a:t>Focus on support of DAQ and slow controls, small project </a:t>
            </a:r>
          </a:p>
          <a:p>
            <a:pPr algn="l"/>
            <a:r>
              <a:rPr lang="en-US" sz="1600" dirty="0"/>
              <a:t>d</a:t>
            </a:r>
            <a:r>
              <a:rPr lang="en-US" sz="1600" dirty="0" smtClean="0"/>
              <a:t>evelopment</a:t>
            </a:r>
            <a:endParaRPr lang="en-US" sz="1600" dirty="0" smtClean="0"/>
          </a:p>
          <a:p>
            <a:pPr algn="l"/>
            <a:r>
              <a:rPr lang="en-US" sz="1600" dirty="0" smtClean="0"/>
              <a:t>Not dedicated to single experiment (except </a:t>
            </a:r>
            <a:r>
              <a:rPr lang="en-US" sz="1600" dirty="0" err="1" smtClean="0"/>
              <a:t>Aron</a:t>
            </a:r>
            <a:r>
              <a:rPr lang="en-US" sz="1600" dirty="0" smtClean="0"/>
              <a:t> </a:t>
            </a:r>
            <a:r>
              <a:rPr lang="en-US" sz="1600" dirty="0" err="1" smtClean="0"/>
              <a:t>Soha</a:t>
            </a:r>
            <a:r>
              <a:rPr lang="en-US" sz="1600" dirty="0" smtClean="0"/>
              <a:t> – CMS) 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 bwMode="auto">
          <a:xfrm>
            <a:off x="304800" y="4191000"/>
            <a:ext cx="2133600" cy="2057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0" y="914400"/>
            <a:ext cx="4114800" cy="3352800"/>
          </a:xfrm>
          <a:prstGeom prst="ellipse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2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r>
              <a:rPr lang="en-US" dirty="0" smtClean="0"/>
              <a:t>Online Support  </a:t>
            </a:r>
            <a:r>
              <a:rPr lang="en-US" dirty="0" smtClean="0"/>
              <a:t>Group </a:t>
            </a:r>
            <a:r>
              <a:rPr lang="en-US" sz="2400" dirty="0"/>
              <a:t>(</a:t>
            </a:r>
            <a:r>
              <a:rPr lang="en-US" sz="2400" dirty="0" smtClean="0"/>
              <a:t>from Peter Shanahan)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315200" cy="4953000"/>
          </a:xfrm>
        </p:spPr>
        <p:txBody>
          <a:bodyPr/>
          <a:lstStyle/>
          <a:p>
            <a:r>
              <a:rPr lang="en-US" sz="1400" dirty="0"/>
              <a:t>The PPD/EED/Online Support group provides support for online software and hardware systems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The group's stakeholders include</a:t>
            </a:r>
            <a:r>
              <a:rPr lang="en-US" sz="1400" dirty="0" smtClean="0"/>
              <a:t>:</a:t>
            </a:r>
            <a:endParaRPr lang="en-US" sz="1400" dirty="0"/>
          </a:p>
          <a:p>
            <a:pPr lvl="1"/>
            <a:r>
              <a:rPr lang="en-US" sz="1100" dirty="0" smtClean="0"/>
              <a:t>HEP </a:t>
            </a:r>
            <a:r>
              <a:rPr lang="en-US" sz="1100" dirty="0"/>
              <a:t>projects</a:t>
            </a:r>
          </a:p>
          <a:p>
            <a:pPr lvl="1"/>
            <a:r>
              <a:rPr lang="en-US" sz="1100" dirty="0" smtClean="0">
                <a:solidFill>
                  <a:srgbClr val="FF0000"/>
                </a:solidFill>
              </a:rPr>
              <a:t>Operating </a:t>
            </a:r>
            <a:r>
              <a:rPr lang="en-US" sz="1100" dirty="0">
                <a:solidFill>
                  <a:srgbClr val="FF0000"/>
                </a:solidFill>
              </a:rPr>
              <a:t>experiments</a:t>
            </a:r>
          </a:p>
          <a:p>
            <a:pPr lvl="1"/>
            <a:r>
              <a:rPr lang="en-US" sz="1100" dirty="0" smtClean="0"/>
              <a:t>Hardware </a:t>
            </a:r>
            <a:r>
              <a:rPr lang="en-US" sz="1100" dirty="0"/>
              <a:t>engineers in SCD/ESE and PPD/EED</a:t>
            </a:r>
          </a:p>
          <a:p>
            <a:pPr lvl="1"/>
            <a:r>
              <a:rPr lang="en-US" sz="1100" dirty="0" smtClean="0"/>
              <a:t>CD</a:t>
            </a:r>
            <a:r>
              <a:rPr lang="en-US" sz="1100" dirty="0"/>
              <a:t>/RSI group</a:t>
            </a:r>
          </a:p>
          <a:p>
            <a:pPr lvl="1"/>
            <a:r>
              <a:rPr lang="en-US" sz="1100" dirty="0" smtClean="0"/>
              <a:t>Software </a:t>
            </a:r>
            <a:r>
              <a:rPr lang="en-US" sz="1100" dirty="0"/>
              <a:t>engineers in SCD</a:t>
            </a:r>
          </a:p>
          <a:p>
            <a:pPr lvl="1"/>
            <a:r>
              <a:rPr lang="en-US" sz="1100" dirty="0" smtClean="0"/>
              <a:t>SCD</a:t>
            </a:r>
            <a:r>
              <a:rPr lang="en-US" sz="1100" dirty="0"/>
              <a:t>/FEF/Scientific Linux &amp; Architecture Management group</a:t>
            </a:r>
          </a:p>
          <a:p>
            <a:pPr lvl="1"/>
            <a:r>
              <a:rPr lang="en-US" sz="1100" dirty="0" smtClean="0"/>
              <a:t>PPD</a:t>
            </a:r>
            <a:r>
              <a:rPr lang="en-US" sz="1100" dirty="0"/>
              <a:t>/DDO/Intensity Frontier &amp; Test Beam group</a:t>
            </a:r>
          </a:p>
          <a:p>
            <a:pPr lvl="1"/>
            <a:r>
              <a:rPr lang="en-US" sz="1100" dirty="0" smtClean="0"/>
              <a:t>ROC </a:t>
            </a:r>
            <a:r>
              <a:rPr lang="en-US" sz="1100" dirty="0"/>
              <a:t>management</a:t>
            </a:r>
          </a:p>
          <a:p>
            <a:pPr lvl="1"/>
            <a:r>
              <a:rPr lang="en-US" sz="1100" dirty="0" smtClean="0"/>
              <a:t>XOC </a:t>
            </a:r>
            <a:r>
              <a:rPr lang="en-US" sz="1100" dirty="0"/>
              <a:t>management</a:t>
            </a:r>
          </a:p>
          <a:p>
            <a:pPr lvl="1"/>
            <a:r>
              <a:rPr lang="en-US" sz="1100" dirty="0" smtClean="0"/>
              <a:t>PPD</a:t>
            </a:r>
            <a:r>
              <a:rPr lang="en-US" sz="1100" dirty="0"/>
              <a:t>/EED management</a:t>
            </a:r>
          </a:p>
          <a:p>
            <a:pPr lvl="1"/>
            <a:r>
              <a:rPr lang="en-US" sz="1100" dirty="0" smtClean="0"/>
              <a:t>PPD </a:t>
            </a:r>
            <a:r>
              <a:rPr lang="en-US" sz="1100" dirty="0"/>
              <a:t>management  </a:t>
            </a:r>
            <a:endParaRPr lang="en-US" sz="1400" dirty="0"/>
          </a:p>
          <a:p>
            <a:r>
              <a:rPr lang="en-US" sz="1400" dirty="0"/>
              <a:t>In the development phase of projects and experiments, the group provides input to hardware and software engineers in the development of requirements and specifications of new systems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In the operational phase of experiments, the group provides support for maintenance and improvements of online software systems, including user interfaces, control-and-monitoring software, data acquisition software, database utilities, and control room systems.  The group also provides support for maintenance and improvements of detector readout and control-and-monitoring hardware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In each of these phases, as well as for detector R&amp;D, the group supports development, deployment, and maintenance of hardware and software for test stand systems, in collaboration and coordination with the stakeholders.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Wilson  -  Engineering Dept Heads Meeting, March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9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White_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Fermilab_White_Template.potx</Template>
  <TotalTime>18170</TotalTime>
  <Words>1329</Words>
  <Application>Microsoft Macintosh PowerPoint</Application>
  <PresentationFormat>On-screen Show (4:3)</PresentationFormat>
  <Paragraphs>191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Fermilab_White_Template</vt:lpstr>
      <vt:lpstr>Detector Operations Support: Muon Campus</vt:lpstr>
      <vt:lpstr>Agenda</vt:lpstr>
      <vt:lpstr>Operations Support </vt:lpstr>
      <vt:lpstr>DDOD Operations Groups</vt:lpstr>
      <vt:lpstr>IF&amp;TB Group Responsibilities (from Aria S)</vt:lpstr>
      <vt:lpstr>ELO Responsibilites (from Aria S)</vt:lpstr>
      <vt:lpstr>Facility Co Responsibilities (from Aria S)</vt:lpstr>
      <vt:lpstr>EED Support Groups</vt:lpstr>
      <vt:lpstr>Online Support  Group (from Peter Shanahan)</vt:lpstr>
      <vt:lpstr>MED Support Group</vt:lpstr>
      <vt:lpstr>FY15/16 PPD Budgeted Effort (Jan ‘14 upload)</vt:lpstr>
      <vt:lpstr>Improving Operations Support </vt:lpstr>
      <vt:lpstr>Muon Campus Cryo Operations </vt:lpstr>
      <vt:lpstr>Muon Campus Cryo Operations – a model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Peter J Wilson</cp:lastModifiedBy>
  <cp:revision>221</cp:revision>
  <cp:lastPrinted>2013-04-18T21:40:49Z</cp:lastPrinted>
  <dcterms:created xsi:type="dcterms:W3CDTF">2012-07-18T15:30:02Z</dcterms:created>
  <dcterms:modified xsi:type="dcterms:W3CDTF">2014-03-11T02:41:55Z</dcterms:modified>
</cp:coreProperties>
</file>