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tif" ContentType="image/tiff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727" r:id="rId2"/>
    <p:sldId id="812" r:id="rId3"/>
    <p:sldId id="814" r:id="rId4"/>
    <p:sldId id="817" r:id="rId5"/>
    <p:sldId id="790" r:id="rId6"/>
    <p:sldId id="801" r:id="rId7"/>
    <p:sldId id="791" r:id="rId8"/>
    <p:sldId id="792" r:id="rId9"/>
    <p:sldId id="411" r:id="rId10"/>
    <p:sldId id="412" r:id="rId11"/>
    <p:sldId id="793" r:id="rId12"/>
    <p:sldId id="726" r:id="rId13"/>
    <p:sldId id="841" r:id="rId14"/>
    <p:sldId id="608" r:id="rId15"/>
    <p:sldId id="796" r:id="rId16"/>
    <p:sldId id="797" r:id="rId17"/>
    <p:sldId id="795" r:id="rId18"/>
    <p:sldId id="844" r:id="rId19"/>
    <p:sldId id="730" r:id="rId20"/>
    <p:sldId id="785" r:id="rId21"/>
    <p:sldId id="731" r:id="rId22"/>
    <p:sldId id="825" r:id="rId23"/>
    <p:sldId id="733" r:id="rId24"/>
    <p:sldId id="732" r:id="rId25"/>
    <p:sldId id="656" r:id="rId26"/>
    <p:sldId id="848" r:id="rId27"/>
    <p:sldId id="734" r:id="rId28"/>
    <p:sldId id="786" r:id="rId29"/>
    <p:sldId id="736" r:id="rId30"/>
    <p:sldId id="773" r:id="rId31"/>
    <p:sldId id="735" r:id="rId32"/>
    <p:sldId id="769" r:id="rId33"/>
    <p:sldId id="662" r:id="rId34"/>
    <p:sldId id="636" r:id="rId35"/>
    <p:sldId id="708" r:id="rId36"/>
    <p:sldId id="846" r:id="rId37"/>
    <p:sldId id="754" r:id="rId38"/>
    <p:sldId id="767" r:id="rId39"/>
    <p:sldId id="869" r:id="rId40"/>
    <p:sldId id="612" r:id="rId41"/>
    <p:sldId id="613" r:id="rId42"/>
    <p:sldId id="614" r:id="rId43"/>
    <p:sldId id="617" r:id="rId44"/>
    <p:sldId id="781" r:id="rId45"/>
    <p:sldId id="783" r:id="rId46"/>
    <p:sldId id="717" r:id="rId47"/>
    <p:sldId id="618" r:id="rId48"/>
    <p:sldId id="804" r:id="rId49"/>
    <p:sldId id="805" r:id="rId50"/>
    <p:sldId id="830" r:id="rId51"/>
    <p:sldId id="831" r:id="rId52"/>
    <p:sldId id="835" r:id="rId53"/>
    <p:sldId id="832" r:id="rId54"/>
    <p:sldId id="833" r:id="rId55"/>
    <p:sldId id="852" r:id="rId56"/>
    <p:sldId id="875" r:id="rId57"/>
    <p:sldId id="868" r:id="rId58"/>
    <p:sldId id="872" r:id="rId59"/>
    <p:sldId id="871" r:id="rId60"/>
    <p:sldId id="873" r:id="rId61"/>
    <p:sldId id="874" r:id="rId62"/>
    <p:sldId id="876" r:id="rId63"/>
    <p:sldId id="877" r:id="rId64"/>
    <p:sldId id="878" r:id="rId65"/>
    <p:sldId id="879" r:id="rId66"/>
    <p:sldId id="880" r:id="rId67"/>
    <p:sldId id="881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73AFF"/>
    <a:srgbClr val="51EDF2"/>
    <a:srgbClr val="83D92C"/>
    <a:srgbClr val="DF2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>
        <p:scale>
          <a:sx n="100" d="100"/>
          <a:sy n="100" d="100"/>
        </p:scale>
        <p:origin x="-130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08"/>
    </p:cViewPr>
  </p:sorterViewPr>
  <p:notesViewPr>
    <p:cSldViewPr snapToGrid="0" snapToObjects="1">
      <p:cViewPr varScale="1">
        <p:scale>
          <a:sx n="80" d="100"/>
          <a:sy n="80" d="100"/>
        </p:scale>
        <p:origin x="-31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7CF14-7E42-0443-B43D-8E7BC3912EE2}" type="datetimeFigureOut">
              <a:rPr lang="en-US" smtClean="0"/>
              <a:t>4/6/14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09032-B840-B241-A112-867499DF7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245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C733A-47B2-4553-B29F-FE2D0F6D4955}" type="datetimeFigureOut">
              <a:rPr lang="en-US" smtClean="0"/>
              <a:pPr/>
              <a:t>4/6/14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C8D3-571C-474C-8E08-B267A3159E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850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272" y="8684650"/>
            <a:ext cx="2972206" cy="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16204" indent="-275463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01852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542593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1983334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9E29781-218F-9441-8BF1-3EA6765AFECF}" type="slidenum">
              <a:rPr lang="en-US"/>
              <a:pPr/>
              <a:t>5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AppleGothic" charset="0"/>
              <a:cs typeface="Apple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272" y="8684650"/>
            <a:ext cx="2972206" cy="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16204" indent="-275463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01852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542593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1983334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19540A5-D88C-A843-A55D-64EC0ED17A29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272" y="8684650"/>
            <a:ext cx="2972206" cy="4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16204" indent="-275463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01852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542593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1983334" indent="-220370"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2471F3D-E479-0140-93C9-447A2728D695}" type="slidenum">
              <a:rPr lang="en-US"/>
              <a:pPr/>
              <a:t>6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91" y="4343093"/>
            <a:ext cx="5487618" cy="411572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AppleGothic" charset="0"/>
              <a:cs typeface="Apple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8C8D3-571C-474C-8E08-B267A3159E5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94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B62786-8755-ED43-A0E4-8889EE804513}" type="slidenum">
              <a:rPr lang="en-US"/>
              <a:pPr/>
              <a:t>29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HUB board / mezzanine</a:t>
            </a:r>
            <a:r>
              <a:rPr kumimoji="1" lang="en-US" altLang="ja-JP" baseline="0" dirty="0" smtClean="0"/>
              <a:t> card (LVDS) Pulsar </a:t>
            </a:r>
            <a:r>
              <a:rPr kumimoji="1" lang="en-US" altLang="ja-JP" baseline="0" dirty="0" err="1" smtClean="0"/>
              <a:t>Iib</a:t>
            </a:r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AB951-1777-7249-8126-650100DA396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48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4768-2E85-7C44-9BA9-9751D63ED446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847B-01DB-7542-9182-98D64A68DAA0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1F52-4CDB-AA4B-B28E-0428262164D4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A2493-AD7F-9447-A2CD-124880D67625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A6C2-5E7F-D944-B91E-AAA35A795926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5D236-3D9F-B843-8FA8-073E9AE984D6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46E5-6D3B-4144-B8DC-A03440D7641F}" type="datetime1">
              <a:rPr lang="en-US" smtClean="0"/>
              <a:t>4/7/14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9701-5935-8544-A653-B31D60DB652B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276F-280F-D041-94AC-5BEA4B1B2550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4FEE-F9CE-2848-9C4A-7EFC553062DB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8394-2DA3-BB49-9694-5B012C540F34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1A5A-14E7-7842-AF8A-E745B2E68AB9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Ted Liu, HL-LHC Tracking Trigger Challenges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03D3B-4C8C-46C6-90BC-1199A6088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2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4.jpe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hyperlink" Target="http://www-ppd.fnal.gov/EEDOffice-w/Projects/ATCA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51.jpeg"/><Relationship Id="rId6" Type="http://schemas.openxmlformats.org/officeDocument/2006/relationships/image" Target="../media/image52.gif"/><Relationship Id="rId7" Type="http://schemas.openxmlformats.org/officeDocument/2006/relationships/image" Target="../media/image53.jpeg"/><Relationship Id="rId8" Type="http://schemas.openxmlformats.org/officeDocument/2006/relationships/image" Target="../media/image54.gif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7" Type="http://schemas.openxmlformats.org/officeDocument/2006/relationships/image" Target="../media/image46.png"/><Relationship Id="rId8" Type="http://schemas.openxmlformats.org/officeDocument/2006/relationships/image" Target="../media/image20.png"/><Relationship Id="rId9" Type="http://schemas.openxmlformats.org/officeDocument/2006/relationships/image" Target="../media/image25.jpg"/><Relationship Id="rId10" Type="http://schemas.openxmlformats.org/officeDocument/2006/relationships/image" Target="../media/image29.png"/><Relationship Id="rId11" Type="http://schemas.openxmlformats.org/officeDocument/2006/relationships/image" Target="../media/image6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Relationship Id="rId3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71.tiff"/><Relationship Id="rId5" Type="http://schemas.openxmlformats.org/officeDocument/2006/relationships/image" Target="../media/image72.tiff"/><Relationship Id="rId6" Type="http://schemas.openxmlformats.org/officeDocument/2006/relationships/image" Target="../media/image73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4.jp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1.tiff"/><Relationship Id="rId5" Type="http://schemas.openxmlformats.org/officeDocument/2006/relationships/image" Target="../media/image54.gif"/><Relationship Id="rId6" Type="http://schemas.openxmlformats.org/officeDocument/2006/relationships/image" Target="../media/image4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51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51.jpeg"/><Relationship Id="rId5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gif"/><Relationship Id="rId5" Type="http://schemas.openxmlformats.org/officeDocument/2006/relationships/image" Target="../media/image60.gif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915400" cy="1600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latin typeface="Helvetica"/>
                <a:cs typeface="Helvetica"/>
              </a:rPr>
              <a:t>HL-LHC Tracking Trigger Challenges</a:t>
            </a:r>
            <a:br>
              <a:rPr lang="en-US" sz="280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 the view from science and technology</a:t>
            </a:r>
            <a:endParaRPr lang="en-US" sz="2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62" y="2057400"/>
            <a:ext cx="8224838" cy="52911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en-US" sz="2400" dirty="0" smtClean="0"/>
              <a:t>    </a:t>
            </a:r>
            <a:r>
              <a:rPr lang="en-US" sz="2400" dirty="0" smtClean="0">
                <a:latin typeface="Helvetica"/>
                <a:cs typeface="Helvetica"/>
              </a:rPr>
              <a:t>Ted Liu (FNAL)</a:t>
            </a:r>
          </a:p>
          <a:p>
            <a:pPr marL="0" indent="0">
              <a:buNone/>
              <a:defRPr/>
            </a:pPr>
            <a:endParaRPr lang="en-US" sz="2400" dirty="0" smtClean="0">
              <a:latin typeface="Helvetica"/>
              <a:cs typeface="Helvetica"/>
            </a:endParaRPr>
          </a:p>
          <a:p>
            <a:pPr marL="0" indent="0">
              <a:buNone/>
              <a:defRPr/>
            </a:pPr>
            <a:r>
              <a:rPr lang="en-US" sz="2400" dirty="0" smtClean="0">
                <a:latin typeface="Helvetica"/>
                <a:cs typeface="Helvetica"/>
              </a:rPr>
              <a:t>                        APS meeting,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                     April 7th, 2014</a:t>
            </a:r>
          </a:p>
          <a:p>
            <a:pPr marL="0" indent="0">
              <a:buNone/>
              <a:defRPr/>
            </a:pPr>
            <a:r>
              <a:rPr lang="en-US" sz="2400" dirty="0" smtClean="0">
                <a:latin typeface="Helvetica"/>
                <a:cs typeface="Helvetica"/>
              </a:rPr>
              <a:t>               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        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11D0-DB51-BB4B-8107-083CF15CEC41}" type="datetime1">
              <a:rPr lang="en-US" smtClean="0"/>
              <a:t>4/7/14</a:t>
            </a:fld>
            <a:endParaRPr lang="en-US"/>
          </a:p>
        </p:txBody>
      </p:sp>
      <p:pic>
        <p:nvPicPr>
          <p:cNvPr id="7" name="Picture 6" descr="CMS-pile-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95800"/>
            <a:ext cx="2895600" cy="1814974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495800"/>
            <a:ext cx="2514600" cy="182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02" y="2438400"/>
            <a:ext cx="1794098" cy="3886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52600" y="76200"/>
            <a:ext cx="517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Originally assigned title:  “New Trigger Architectures”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8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05600" cy="12192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High Performance Computing</a:t>
            </a:r>
            <a:br>
              <a:rPr lang="en-US" sz="3200" dirty="0" smtClean="0"/>
            </a:br>
            <a:r>
              <a:rPr lang="en-US" sz="1600" b="1" i="1" dirty="0" smtClean="0">
                <a:solidFill>
                  <a:schemeClr val="tx1"/>
                </a:solidFill>
                <a:sym typeface="Wingdings"/>
              </a:rPr>
              <a:t> from US </a:t>
            </a:r>
            <a:r>
              <a:rPr lang="en-US" sz="1600" b="1" i="1" dirty="0">
                <a:solidFill>
                  <a:schemeClr val="tx1"/>
                </a:solidFill>
                <a:sym typeface="Wingdings"/>
              </a:rPr>
              <a:t>“Report to the President and Congress” by President’s</a:t>
            </a:r>
            <a:br>
              <a:rPr lang="en-US" sz="1600" b="1" i="1" dirty="0">
                <a:solidFill>
                  <a:schemeClr val="tx1"/>
                </a:solidFill>
                <a:sym typeface="Wingdings"/>
              </a:rPr>
            </a:br>
            <a:r>
              <a:rPr lang="en-US" sz="1600" b="1" i="1" dirty="0">
                <a:solidFill>
                  <a:schemeClr val="tx1"/>
                </a:solidFill>
                <a:sym typeface="Wingdings"/>
              </a:rPr>
              <a:t>Council of Advisors on Science and Technology, Dec. 2010 (page </a:t>
            </a:r>
            <a:r>
              <a:rPr lang="en-US" sz="1600" b="1" i="1" dirty="0" smtClean="0">
                <a:solidFill>
                  <a:schemeClr val="tx1"/>
                </a:solidFill>
                <a:sym typeface="Wingdings"/>
              </a:rPr>
              <a:t>65)</a:t>
            </a:r>
            <a:r>
              <a:rPr lang="en-US" sz="1600" b="1" i="1" dirty="0">
                <a:solidFill>
                  <a:schemeClr val="tx1"/>
                </a:solidFill>
                <a:sym typeface="Wingdings"/>
              </a:rPr>
              <a:t/>
            </a:r>
            <a:br>
              <a:rPr lang="en-US" sz="1600" b="1" i="1" dirty="0">
                <a:solidFill>
                  <a:schemeClr val="tx1"/>
                </a:solidFill>
                <a:sym typeface="Wingdings"/>
              </a:rPr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953000"/>
          </a:xfrm>
        </p:spPr>
        <p:txBody>
          <a:bodyPr/>
          <a:lstStyle/>
          <a:p>
            <a:r>
              <a:rPr lang="en-US" sz="2000" dirty="0" smtClean="0"/>
              <a:t>Compute-intensive</a:t>
            </a:r>
          </a:p>
          <a:p>
            <a:pPr lvl="1"/>
            <a:r>
              <a:rPr lang="en-US" sz="2000" dirty="0" smtClean="0"/>
              <a:t>massively parallel computation involving </a:t>
            </a:r>
            <a:r>
              <a:rPr lang="en-US" sz="2000" i="1" dirty="0" smtClean="0">
                <a:solidFill>
                  <a:srgbClr val="0000FF"/>
                </a:solidFill>
              </a:rPr>
              <a:t>very large number of processing elements</a:t>
            </a:r>
            <a:r>
              <a:rPr lang="en-US" sz="2000" dirty="0" smtClean="0">
                <a:solidFill>
                  <a:srgbClr val="0000FF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 smtClean="0"/>
              <a:t>Communication-intensive</a:t>
            </a:r>
          </a:p>
          <a:p>
            <a:pPr lvl="1"/>
            <a:r>
              <a:rPr lang="en-US" sz="2000" i="1" dirty="0" smtClean="0">
                <a:solidFill>
                  <a:srgbClr val="0000FF"/>
                </a:solidFill>
              </a:rPr>
              <a:t>high-speed transfer of data </a:t>
            </a:r>
            <a:r>
              <a:rPr lang="en-US" sz="2000" dirty="0" smtClean="0">
                <a:solidFill>
                  <a:srgbClr val="0000FF"/>
                </a:solidFill>
              </a:rPr>
              <a:t>among processing elements;</a:t>
            </a:r>
            <a:endParaRPr lang="en-US" sz="2000" dirty="0" smtClean="0"/>
          </a:p>
          <a:p>
            <a:r>
              <a:rPr lang="en-US" sz="2000" dirty="0" smtClean="0"/>
              <a:t>Data-intensive</a:t>
            </a:r>
          </a:p>
          <a:p>
            <a:pPr lvl="1"/>
            <a:r>
              <a:rPr lang="en-US" sz="2000" i="1" dirty="0" smtClean="0">
                <a:solidFill>
                  <a:srgbClr val="0000FF"/>
                </a:solidFill>
              </a:rPr>
              <a:t>high-speed manipulation of </a:t>
            </a:r>
            <a:r>
              <a:rPr lang="en-US" sz="2000" dirty="0" smtClean="0">
                <a:solidFill>
                  <a:srgbClr val="0000FF"/>
                </a:solidFill>
              </a:rPr>
              <a:t>very large quantities of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33400" y="3733800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  <a:latin typeface="Book Antiqua" charset="0"/>
              </a:rPr>
              <a:t>           HL-LHC L1 Tracking Trigger is  High Performance Computing</a:t>
            </a:r>
          </a:p>
          <a:p>
            <a:r>
              <a:rPr lang="en-US" b="1" i="1" dirty="0">
                <a:solidFill>
                  <a:schemeClr val="accent4"/>
                </a:solidFill>
                <a:latin typeface="Book Antiqua" charset="0"/>
              </a:rPr>
              <a:t> </a:t>
            </a:r>
            <a:r>
              <a:rPr lang="en-US" b="1" i="1" dirty="0" smtClean="0">
                <a:solidFill>
                  <a:schemeClr val="accent4"/>
                </a:solidFill>
                <a:latin typeface="Book Antiqua" charset="0"/>
              </a:rPr>
              <a:t>                                        </a:t>
            </a:r>
            <a:r>
              <a:rPr lang="en-US" sz="1800" b="1" i="1" dirty="0" smtClean="0">
                <a:solidFill>
                  <a:srgbClr val="0000FF"/>
                </a:solidFill>
                <a:latin typeface="Book Antiqua" charset="0"/>
              </a:rPr>
              <a:t>(</a:t>
            </a:r>
            <a:r>
              <a:rPr lang="en-US" sz="1800" b="1" i="1" dirty="0">
                <a:solidFill>
                  <a:srgbClr val="0000FF"/>
                </a:solidFill>
                <a:latin typeface="Book Antiqua" charset="0"/>
              </a:rPr>
              <a:t>Non-von Neumann approach</a:t>
            </a:r>
            <a:r>
              <a:rPr lang="en-US" sz="1800" b="1" i="1" dirty="0" smtClean="0">
                <a:solidFill>
                  <a:srgbClr val="0000FF"/>
                </a:solidFill>
                <a:latin typeface="Book Antiqua" charset="0"/>
              </a:rPr>
              <a:t>)</a:t>
            </a:r>
          </a:p>
          <a:p>
            <a:r>
              <a:rPr lang="en-US" sz="1800" b="1" i="1" dirty="0">
                <a:solidFill>
                  <a:srgbClr val="0000FF"/>
                </a:solidFill>
                <a:latin typeface="Book Antiqua" charset="0"/>
              </a:rPr>
              <a:t> </a:t>
            </a:r>
            <a:r>
              <a:rPr lang="en-US" sz="1800" b="1" i="1" dirty="0" smtClean="0">
                <a:solidFill>
                  <a:srgbClr val="0000FF"/>
                </a:solidFill>
                <a:latin typeface="Book Antiqua" charset="0"/>
              </a:rPr>
              <a:t>                            </a:t>
            </a:r>
            <a:r>
              <a:rPr lang="en-US" sz="1800" b="1" i="1" dirty="0" smtClean="0">
                <a:solidFill>
                  <a:srgbClr val="FF6600"/>
                </a:solidFill>
                <a:latin typeface="Book Antiqua" charset="0"/>
              </a:rPr>
              <a:t> but with very Low Latency and in Real Time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b="1" i="1" dirty="0">
                <a:solidFill>
                  <a:srgbClr val="FF6600"/>
                </a:solidFill>
                <a:latin typeface="Book Antiqua" charset="0"/>
              </a:rPr>
              <a:t> </a:t>
            </a:r>
            <a:r>
              <a:rPr lang="en-US" b="1" i="1" dirty="0" smtClean="0">
                <a:solidFill>
                  <a:srgbClr val="FF6600"/>
                </a:solidFill>
                <a:latin typeface="Book Antiqua" charset="0"/>
              </a:rPr>
              <a:t>         </a:t>
            </a:r>
            <a:r>
              <a:rPr lang="en-US" b="1" i="1" dirty="0" smtClean="0">
                <a:solidFill>
                  <a:srgbClr val="FF0000"/>
                </a:solidFill>
                <a:latin typeface="Book Antiqua" charset="0"/>
              </a:rPr>
              <a:t>HL-LHC  requires the most advanced Real Time processing technology</a:t>
            </a:r>
            <a:endParaRPr lang="en-US" b="1" i="1" dirty="0">
              <a:solidFill>
                <a:srgbClr val="FF0000"/>
              </a:solidFill>
              <a:latin typeface="Book Antiqua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0292-D975-274E-AF0F-70FC406D85F1}" type="datetime1">
              <a:rPr lang="en-US" smtClean="0"/>
              <a:t>4/7/14</a:t>
            </a:fld>
            <a:endParaRPr lang="en-US"/>
          </a:p>
        </p:txBody>
      </p:sp>
      <p:pic>
        <p:nvPicPr>
          <p:cNvPr id="9" name="Picture 8" descr="CMS-pile-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160915"/>
            <a:ext cx="2667000" cy="1671686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96899"/>
            <a:ext cx="2286000" cy="166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pic>
        <p:nvPicPr>
          <p:cNvPr id="12" name="Picture 11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02" y="2971800"/>
            <a:ext cx="1794098" cy="3886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3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1295400" y="-304800"/>
            <a:ext cx="6705600" cy="1219200"/>
          </a:xfrm>
        </p:spPr>
        <p:txBody>
          <a:bodyPr/>
          <a:lstStyle/>
          <a:p>
            <a:r>
              <a:rPr lang="en-US" dirty="0" smtClean="0">
                <a:latin typeface="Book Antiqua" charset="0"/>
                <a:ea typeface="ＭＳ Ｐゴシック" charset="0"/>
                <a:cs typeface="ＭＳ Ｐゴシック" charset="0"/>
              </a:rPr>
              <a:t>The LHC case</a:t>
            </a:r>
            <a:endParaRPr lang="en-US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Frontier </a:t>
            </a: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physics 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at </a:t>
            </a: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LHC in the future</a:t>
            </a:r>
            <a:r>
              <a:rPr lang="en-US" sz="2000" i="1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:</a:t>
            </a:r>
            <a:endParaRPr lang="en-US" sz="2000" i="1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   Go to Higher Energy:   needs 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 more aggressive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R&amp;D in Magnet </a:t>
            </a: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                                     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                            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OR</a:t>
            </a: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Go to Higher Luminosity</a:t>
            </a: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:  needs aggressive Tracking Trigger R&amp;D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         </a:t>
            </a: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 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It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has become clear that track based trigger capability will be crucial to the 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frontier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physics reach at LHC in the future, as luminosity increases.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current technology using fiber data transfer, FPGAs, custom chips and modern PCs cannot be scaled in a simple manner to accommodate all the tracking trigger demands.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Significant </a:t>
            </a: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improvements, or breakthroughs, will be needed. In other words, aggressive R&amp;D efforts will be required.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The rest of talk will show a few examples of the challenges and</a:t>
            </a: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endParaRPr lang="en-US" sz="2000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i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smtClean="0">
                <a:latin typeface="Helvetica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  <a:sym typeface="Wingdings"/>
              </a:rPr>
              <a:t> </a:t>
            </a: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How to take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advantages </a:t>
            </a: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modern (new/emerging) technologies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                         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F748B-F14E-494D-BFF3-08C831E34A12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9"/>
          <p:cNvGrpSpPr>
            <a:grpSpLocks/>
          </p:cNvGrpSpPr>
          <p:nvPr/>
        </p:nvGrpSpPr>
        <p:grpSpPr bwMode="auto">
          <a:xfrm>
            <a:off x="0" y="762000"/>
            <a:ext cx="1447800" cy="1066800"/>
            <a:chOff x="2688" y="624"/>
            <a:chExt cx="2609" cy="2722"/>
          </a:xfrm>
        </p:grpSpPr>
        <p:pic>
          <p:nvPicPr>
            <p:cNvPr id="10259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706"/>
              <a:ext cx="2601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" name="Freeform 21"/>
            <p:cNvSpPr>
              <a:spLocks/>
            </p:cNvSpPr>
            <p:nvPr/>
          </p:nvSpPr>
          <p:spPr bwMode="auto">
            <a:xfrm>
              <a:off x="3693" y="1695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Freeform 22"/>
            <p:cNvSpPr>
              <a:spLocks/>
            </p:cNvSpPr>
            <p:nvPr/>
          </p:nvSpPr>
          <p:spPr bwMode="auto">
            <a:xfrm>
              <a:off x="4059" y="2082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Freeform 23"/>
            <p:cNvSpPr>
              <a:spLocks/>
            </p:cNvSpPr>
            <p:nvPr/>
          </p:nvSpPr>
          <p:spPr bwMode="auto">
            <a:xfrm>
              <a:off x="4392" y="2433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Freeform 24"/>
            <p:cNvSpPr>
              <a:spLocks/>
            </p:cNvSpPr>
            <p:nvPr/>
          </p:nvSpPr>
          <p:spPr bwMode="auto">
            <a:xfrm>
              <a:off x="3375" y="134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Freeform 25"/>
            <p:cNvSpPr>
              <a:spLocks/>
            </p:cNvSpPr>
            <p:nvPr/>
          </p:nvSpPr>
          <p:spPr bwMode="auto">
            <a:xfrm>
              <a:off x="3003" y="960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26"/>
            <p:cNvSpPr>
              <a:spLocks/>
            </p:cNvSpPr>
            <p:nvPr/>
          </p:nvSpPr>
          <p:spPr bwMode="auto">
            <a:xfrm>
              <a:off x="4716" y="2769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27"/>
            <p:cNvSpPr>
              <a:spLocks/>
            </p:cNvSpPr>
            <p:nvPr/>
          </p:nvSpPr>
          <p:spPr bwMode="auto">
            <a:xfrm>
              <a:off x="2688" y="62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Freeform 28"/>
            <p:cNvSpPr>
              <a:spLocks/>
            </p:cNvSpPr>
            <p:nvPr/>
          </p:nvSpPr>
          <p:spPr bwMode="auto">
            <a:xfrm>
              <a:off x="4730" y="2767"/>
              <a:ext cx="546" cy="577"/>
            </a:xfrm>
            <a:custGeom>
              <a:avLst/>
              <a:gdLst>
                <a:gd name="T0" fmla="*/ 447 w 546"/>
                <a:gd name="T1" fmla="*/ 0 h 577"/>
                <a:gd name="T2" fmla="*/ 495 w 546"/>
                <a:gd name="T3" fmla="*/ 48 h 577"/>
                <a:gd name="T4" fmla="*/ 540 w 546"/>
                <a:gd name="T5" fmla="*/ 138 h 577"/>
                <a:gd name="T6" fmla="*/ 531 w 546"/>
                <a:gd name="T7" fmla="*/ 285 h 577"/>
                <a:gd name="T8" fmla="*/ 498 w 546"/>
                <a:gd name="T9" fmla="*/ 387 h 577"/>
                <a:gd name="T10" fmla="*/ 408 w 546"/>
                <a:gd name="T11" fmla="*/ 495 h 577"/>
                <a:gd name="T12" fmla="*/ 252 w 546"/>
                <a:gd name="T13" fmla="*/ 564 h 577"/>
                <a:gd name="T14" fmla="*/ 135 w 546"/>
                <a:gd name="T15" fmla="*/ 564 h 577"/>
                <a:gd name="T16" fmla="*/ 0 w 546"/>
                <a:gd name="T17" fmla="*/ 483 h 5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6"/>
                <a:gd name="T28" fmla="*/ 0 h 577"/>
                <a:gd name="T29" fmla="*/ 546 w 546"/>
                <a:gd name="T30" fmla="*/ 577 h 5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6" h="577">
                  <a:moveTo>
                    <a:pt x="447" y="0"/>
                  </a:moveTo>
                  <a:cubicBezTo>
                    <a:pt x="463" y="12"/>
                    <a:pt x="480" y="25"/>
                    <a:pt x="495" y="48"/>
                  </a:cubicBezTo>
                  <a:cubicBezTo>
                    <a:pt x="510" y="71"/>
                    <a:pt x="534" y="99"/>
                    <a:pt x="540" y="138"/>
                  </a:cubicBezTo>
                  <a:cubicBezTo>
                    <a:pt x="546" y="177"/>
                    <a:pt x="538" y="244"/>
                    <a:pt x="531" y="285"/>
                  </a:cubicBezTo>
                  <a:cubicBezTo>
                    <a:pt x="524" y="326"/>
                    <a:pt x="519" y="352"/>
                    <a:pt x="498" y="387"/>
                  </a:cubicBezTo>
                  <a:cubicBezTo>
                    <a:pt x="477" y="422"/>
                    <a:pt x="449" y="466"/>
                    <a:pt x="408" y="495"/>
                  </a:cubicBezTo>
                  <a:cubicBezTo>
                    <a:pt x="367" y="524"/>
                    <a:pt x="297" y="553"/>
                    <a:pt x="252" y="564"/>
                  </a:cubicBezTo>
                  <a:cubicBezTo>
                    <a:pt x="207" y="575"/>
                    <a:pt x="177" y="577"/>
                    <a:pt x="135" y="564"/>
                  </a:cubicBezTo>
                  <a:cubicBezTo>
                    <a:pt x="93" y="551"/>
                    <a:pt x="22" y="496"/>
                    <a:pt x="0" y="483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3" name="Immagine 3" descr="Pixel_S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 b="20142"/>
          <a:stretch>
            <a:fillRect/>
          </a:stretch>
        </p:blipFill>
        <p:spPr bwMode="auto">
          <a:xfrm>
            <a:off x="1447800" y="381000"/>
            <a:ext cx="21256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3"/>
          <p:cNvSpPr txBox="1">
            <a:spLocks noChangeArrowheads="1"/>
          </p:cNvSpPr>
          <p:nvPr/>
        </p:nvSpPr>
        <p:spPr bwMode="auto">
          <a:xfrm>
            <a:off x="304800" y="76200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/>
              <a:t>CDF SVXII</a:t>
            </a:r>
          </a:p>
        </p:txBody>
      </p:sp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114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667000" y="18288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543800" y="51816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4" name="TextBox 57"/>
          <p:cNvSpPr txBox="1">
            <a:spLocks noChangeArrowheads="1"/>
          </p:cNvSpPr>
          <p:nvPr/>
        </p:nvSpPr>
        <p:spPr bwMode="auto">
          <a:xfrm>
            <a:off x="8153400" y="5638800"/>
            <a:ext cx="65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HLT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10256" name="TextBox 25"/>
          <p:cNvSpPr txBox="1">
            <a:spLocks noChangeArrowheads="1"/>
          </p:cNvSpPr>
          <p:nvPr/>
        </p:nvSpPr>
        <p:spPr bwMode="auto">
          <a:xfrm>
            <a:off x="0" y="1524000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0000FF"/>
                </a:solidFill>
              </a:rPr>
              <a:t>Beam spot</a:t>
            </a:r>
          </a:p>
        </p:txBody>
      </p:sp>
      <p:sp>
        <p:nvSpPr>
          <p:cNvPr id="10257" name="TextBox 1"/>
          <p:cNvSpPr txBox="1">
            <a:spLocks noChangeArrowheads="1"/>
          </p:cNvSpPr>
          <p:nvPr/>
        </p:nvSpPr>
        <p:spPr bwMode="auto">
          <a:xfrm>
            <a:off x="6705600" y="4800600"/>
            <a:ext cx="2248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</a:rPr>
              <a:t>FPGA </a:t>
            </a:r>
            <a:r>
              <a:rPr lang="en-US" sz="1600" dirty="0" err="1" smtClean="0">
                <a:solidFill>
                  <a:srgbClr val="0000FF"/>
                </a:solidFill>
              </a:rPr>
              <a:t>vs</a:t>
            </a:r>
            <a:r>
              <a:rPr lang="en-US" sz="1600" dirty="0" smtClean="0">
                <a:solidFill>
                  <a:srgbClr val="0000FF"/>
                </a:solidFill>
              </a:rPr>
              <a:t> GPU </a:t>
            </a:r>
            <a:r>
              <a:rPr lang="en-US" sz="1600" dirty="0" err="1" smtClean="0">
                <a:solidFill>
                  <a:srgbClr val="0000FF"/>
                </a:solidFill>
              </a:rPr>
              <a:t>vs</a:t>
            </a:r>
            <a:r>
              <a:rPr lang="en-US" sz="1600" dirty="0" smtClean="0">
                <a:solidFill>
                  <a:srgbClr val="0000FF"/>
                </a:solidFill>
              </a:rPr>
              <a:t> CPU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0" y="152400"/>
            <a:ext cx="4800600" cy="338554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Silicon Based Tracking Trigger at Hadron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olliders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191000" y="914400"/>
            <a:ext cx="239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trigger towers/sectors</a:t>
            </a:r>
            <a:endParaRPr lang="en-US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86400" y="1524000"/>
            <a:ext cx="347526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Pick your favorite method:</a:t>
            </a:r>
          </a:p>
          <a:p>
            <a:r>
              <a:rPr lang="en-US" sz="1800" dirty="0">
                <a:latin typeface="Helvetica"/>
                <a:cs typeface="Helvetica"/>
              </a:rPr>
              <a:t> 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sz="14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Associative Memory (AM) Approach</a:t>
            </a:r>
          </a:p>
          <a:p>
            <a:r>
              <a:rPr lang="en-US" sz="1400" b="1" i="1" dirty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sz="14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  (proven approach from CDF/SVT)</a:t>
            </a:r>
          </a:p>
          <a:p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 Hough Transformation</a:t>
            </a:r>
          </a:p>
          <a:p>
            <a:r>
              <a:rPr lang="en-US" sz="1400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</a:t>
            </a:r>
            <a:r>
              <a:rPr lang="en-US" sz="1400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tracklet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-based </a:t>
            </a:r>
          </a:p>
          <a:p>
            <a:r>
              <a:rPr lang="en-US" sz="1400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Adaptive Pattern Recognition</a:t>
            </a:r>
          </a:p>
          <a:p>
            <a:r>
              <a:rPr lang="en-US" sz="1400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Biology Inspired …</a:t>
            </a:r>
          </a:p>
          <a:p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 your choice here…    </a:t>
            </a:r>
          </a:p>
          <a:p>
            <a:r>
              <a:rPr lang="en-US" sz="1800" dirty="0">
                <a:latin typeface="Helvetica"/>
                <a:cs typeface="Helvetica"/>
              </a:rPr>
              <a:t> </a:t>
            </a:r>
            <a:r>
              <a:rPr lang="en-US" sz="1800" dirty="0" smtClean="0">
                <a:latin typeface="Helvetica"/>
                <a:cs typeface="Helvetica"/>
              </a:rPr>
              <a:t>  </a:t>
            </a:r>
          </a:p>
          <a:p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    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77000" y="3733800"/>
            <a:ext cx="1524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77000" y="34290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Finer pattern recognition</a:t>
            </a:r>
            <a:endParaRPr 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7EC25-3E7B-4948-B968-B276680331E1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pic>
        <p:nvPicPr>
          <p:cNvPr id="36" name="Picture 35" descr="CMS_trigger_sect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33800"/>
            <a:ext cx="1219200" cy="2640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9400" y="5105400"/>
            <a:ext cx="3816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use Associative Memory </a:t>
            </a:r>
            <a:r>
              <a:rPr lang="en-US" dirty="0" smtClean="0"/>
              <a:t>approach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s an example in this talk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34000" y="5486400"/>
            <a:ext cx="228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76800" y="6096000"/>
            <a:ext cx="3496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Based on Content Addressable Memory</a:t>
            </a:r>
            <a:endParaRPr lang="en-US" sz="1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7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6705600" cy="1219200"/>
          </a:xfrm>
        </p:spPr>
        <p:txBody>
          <a:bodyPr/>
          <a:lstStyle/>
          <a:p>
            <a:r>
              <a:rPr lang="en-US" sz="2800" dirty="0" smtClean="0">
                <a:latin typeface="Book Antiqua" charset="0"/>
                <a:ea typeface="ＭＳ Ｐゴシック" charset="0"/>
                <a:cs typeface="ＭＳ Ｐゴシック" charset="0"/>
              </a:rPr>
              <a:t>Content Addressable Memory (CAM)</a:t>
            </a:r>
            <a:endParaRPr lang="en-US" sz="2800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791200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CAM Operation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user supplies a data word and it searches its </a:t>
            </a:r>
            <a:r>
              <a:rPr lang="en-US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entire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memory </a:t>
            </a:r>
            <a:r>
              <a:rPr lang="en-US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in a single operation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to see if that data word is stored anywhere in it</a:t>
            </a:r>
          </a:p>
        </p:txBody>
      </p:sp>
      <p:sp>
        <p:nvSpPr>
          <p:cNvPr id="260" name="TextBox 259"/>
          <p:cNvSpPr txBox="1">
            <a:spLocks noChangeArrowheads="1"/>
          </p:cNvSpPr>
          <p:nvPr/>
        </p:nvSpPr>
        <p:spPr bwMode="auto">
          <a:xfrm>
            <a:off x="228600" y="5486400"/>
            <a:ext cx="59298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 smtClean="0"/>
              <a:t> One incoming pattern/hit </a:t>
            </a:r>
            <a:r>
              <a:rPr lang="en-US" dirty="0"/>
              <a:t>at a time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There </a:t>
            </a:r>
            <a:r>
              <a:rPr lang="en-US" dirty="0"/>
              <a:t>is no memory of previous matches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276600" y="2971800"/>
            <a:ext cx="4343400" cy="2286000"/>
            <a:chOff x="2209800" y="1905000"/>
            <a:chExt cx="4343400" cy="2286000"/>
          </a:xfrm>
        </p:grpSpPr>
        <p:grpSp>
          <p:nvGrpSpPr>
            <p:cNvPr id="3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72" name="Right Arrow 27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3" name="Right Arrow 27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4" name="Right Arrow 27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5" name="Right Arrow 27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6" name="Right Arrow 27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7" name="Right Arrow 27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8" name="Right Arrow 27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9" name="Right Arrow 27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460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2286000"/>
              <a:chOff x="2667000" y="1143000"/>
              <a:chExt cx="2895600" cy="533400"/>
            </a:xfrm>
          </p:grpSpPr>
          <p:sp>
            <p:nvSpPr>
              <p:cNvPr id="264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5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6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7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8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9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0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1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</p:grpSp>
      <p:grpSp>
        <p:nvGrpSpPr>
          <p:cNvPr id="5" name="Group 279"/>
          <p:cNvGrpSpPr>
            <a:grpSpLocks/>
          </p:cNvGrpSpPr>
          <p:nvPr/>
        </p:nvGrpSpPr>
        <p:grpSpPr bwMode="auto">
          <a:xfrm>
            <a:off x="1981200" y="2971800"/>
            <a:ext cx="5638800" cy="2286000"/>
            <a:chOff x="914400" y="1905000"/>
            <a:chExt cx="5638800" cy="2286000"/>
          </a:xfrm>
        </p:grpSpPr>
        <p:grpSp>
          <p:nvGrpSpPr>
            <p:cNvPr id="6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294" name="Right Arrow 29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5" name="Right Arrow 29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6" name="Right Arrow 29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7" name="Right Arrow 29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8" name="Right Arrow 29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9" name="Right Arrow 29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0" name="Right Arrow 29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1" name="Right Arrow 30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447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2286000"/>
              <a:chOff x="2667000" y="1143000"/>
              <a:chExt cx="2895600" cy="533400"/>
            </a:xfrm>
          </p:grpSpPr>
          <p:sp>
            <p:nvSpPr>
              <p:cNvPr id="286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7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8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9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0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1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2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3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448" name="Group 22"/>
            <p:cNvGrpSpPr>
              <a:grpSpLocks/>
            </p:cNvGrpSpPr>
            <p:nvPr/>
          </p:nvGrpSpPr>
          <p:grpSpPr bwMode="auto">
            <a:xfrm>
              <a:off x="914400" y="2514600"/>
              <a:ext cx="1066800" cy="1219200"/>
              <a:chOff x="914400" y="2514600"/>
              <a:chExt cx="1066800" cy="1219200"/>
            </a:xfrm>
          </p:grpSpPr>
          <p:sp>
            <p:nvSpPr>
              <p:cNvPr id="284" name="6-Point Star 283"/>
              <p:cNvSpPr/>
              <p:nvPr/>
            </p:nvSpPr>
            <p:spPr>
              <a:xfrm>
                <a:off x="914400" y="25146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50" name="TextBox 284"/>
              <p:cNvSpPr txBox="1">
                <a:spLocks noChangeArrowheads="1"/>
              </p:cNvSpPr>
              <p:nvPr/>
            </p:nvSpPr>
            <p:spPr bwMode="auto">
              <a:xfrm>
                <a:off x="1020632" y="2970312"/>
                <a:ext cx="8543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Pattern 1</a:t>
                </a:r>
              </a:p>
            </p:txBody>
          </p:sp>
        </p:grpSp>
      </p:grpSp>
      <p:grpSp>
        <p:nvGrpSpPr>
          <p:cNvPr id="9" name="Group 301"/>
          <p:cNvGrpSpPr>
            <a:grpSpLocks/>
          </p:cNvGrpSpPr>
          <p:nvPr/>
        </p:nvGrpSpPr>
        <p:grpSpPr bwMode="auto">
          <a:xfrm>
            <a:off x="1981200" y="2971800"/>
            <a:ext cx="5638800" cy="2286000"/>
            <a:chOff x="914400" y="1905000"/>
            <a:chExt cx="5638800" cy="2286000"/>
          </a:xfrm>
        </p:grpSpPr>
        <p:grpSp>
          <p:nvGrpSpPr>
            <p:cNvPr id="10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316" name="Right Arrow 31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17" name="Right Arrow 31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18" name="Right Arrow 31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19" name="Right Arrow 31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0" name="Right Arrow 31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1" name="Right Arrow 32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2" name="Right Arrow 32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3" name="Right Arrow 32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04" name="Rectangle 303"/>
            <p:cNvSpPr/>
            <p:nvPr/>
          </p:nvSpPr>
          <p:spPr>
            <a:xfrm>
              <a:off x="3657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038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4419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4800600" y="1905000"/>
              <a:ext cx="228600" cy="2286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5181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5562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5943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6324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4442" name="Group 22"/>
            <p:cNvGrpSpPr>
              <a:grpSpLocks/>
            </p:cNvGrpSpPr>
            <p:nvPr/>
          </p:nvGrpSpPr>
          <p:grpSpPr bwMode="auto">
            <a:xfrm>
              <a:off x="914400" y="2514600"/>
              <a:ext cx="1066800" cy="1219200"/>
              <a:chOff x="914400" y="2514600"/>
              <a:chExt cx="1066800" cy="1219200"/>
            </a:xfrm>
          </p:grpSpPr>
          <p:sp>
            <p:nvSpPr>
              <p:cNvPr id="314" name="6-Point Star 313"/>
              <p:cNvSpPr/>
              <p:nvPr/>
            </p:nvSpPr>
            <p:spPr>
              <a:xfrm>
                <a:off x="914400" y="25146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45" name="TextBox 314"/>
              <p:cNvSpPr txBox="1">
                <a:spLocks noChangeArrowheads="1"/>
              </p:cNvSpPr>
              <p:nvPr/>
            </p:nvSpPr>
            <p:spPr bwMode="auto">
              <a:xfrm>
                <a:off x="1020632" y="2970312"/>
                <a:ext cx="8543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Pattern 1</a:t>
                </a:r>
              </a:p>
            </p:txBody>
          </p:sp>
        </p:grpSp>
        <p:sp>
          <p:nvSpPr>
            <p:cNvPr id="14443" name="TextBox 312"/>
            <p:cNvSpPr txBox="1">
              <a:spLocks noChangeArrowheads="1"/>
            </p:cNvSpPr>
            <p:nvPr/>
          </p:nvSpPr>
          <p:spPr bwMode="auto">
            <a:xfrm rot="-5400000">
              <a:off x="4517035" y="2950565"/>
              <a:ext cx="7840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/>
                <a:t>Match</a:t>
              </a:r>
            </a:p>
          </p:txBody>
        </p:sp>
      </p:grpSp>
      <p:grpSp>
        <p:nvGrpSpPr>
          <p:cNvPr id="12" name="Group 323"/>
          <p:cNvGrpSpPr>
            <a:grpSpLocks/>
          </p:cNvGrpSpPr>
          <p:nvPr/>
        </p:nvGrpSpPr>
        <p:grpSpPr bwMode="auto">
          <a:xfrm>
            <a:off x="3276600" y="2971800"/>
            <a:ext cx="4343400" cy="2286000"/>
            <a:chOff x="2209800" y="1905000"/>
            <a:chExt cx="4343400" cy="2286000"/>
          </a:xfrm>
        </p:grpSpPr>
        <p:grpSp>
          <p:nvGrpSpPr>
            <p:cNvPr id="13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35" name="Right Arrow 33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6" name="Right Arrow 33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7" name="Right Arrow 33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8" name="Right Arrow 33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9" name="Right Arrow 33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0" name="Right Arrow 33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1" name="Right Arrow 34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2" name="Right Arrow 34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424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2286000"/>
              <a:chOff x="2667000" y="1143000"/>
              <a:chExt cx="2895600" cy="533400"/>
            </a:xfrm>
          </p:grpSpPr>
          <p:sp>
            <p:nvSpPr>
              <p:cNvPr id="327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</p:grpSp>
      <p:grpSp>
        <p:nvGrpSpPr>
          <p:cNvPr id="15" name="Group 342"/>
          <p:cNvGrpSpPr>
            <a:grpSpLocks/>
          </p:cNvGrpSpPr>
          <p:nvPr/>
        </p:nvGrpSpPr>
        <p:grpSpPr bwMode="auto">
          <a:xfrm>
            <a:off x="1981200" y="2971800"/>
            <a:ext cx="5638800" cy="2286000"/>
            <a:chOff x="914400" y="1905000"/>
            <a:chExt cx="5638800" cy="2286000"/>
          </a:xfrm>
        </p:grpSpPr>
        <p:grpSp>
          <p:nvGrpSpPr>
            <p:cNvPr id="16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357" name="Right Arrow 35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8" name="Right Arrow 35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9" name="Right Arrow 35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0" name="Right Arrow 35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1" name="Right Arrow 36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2" name="Right Arrow 36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3" name="Right Arrow 36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4" name="Right Arrow 36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411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2286000"/>
              <a:chOff x="2667000" y="1143000"/>
              <a:chExt cx="2895600" cy="533400"/>
            </a:xfrm>
          </p:grpSpPr>
          <p:sp>
            <p:nvSpPr>
              <p:cNvPr id="349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0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1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2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3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4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5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6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412" name="Group 22"/>
            <p:cNvGrpSpPr>
              <a:grpSpLocks/>
            </p:cNvGrpSpPr>
            <p:nvPr/>
          </p:nvGrpSpPr>
          <p:grpSpPr bwMode="auto">
            <a:xfrm>
              <a:off x="914400" y="2514600"/>
              <a:ext cx="1066800" cy="1219200"/>
              <a:chOff x="914400" y="2514600"/>
              <a:chExt cx="1066800" cy="1219200"/>
            </a:xfrm>
          </p:grpSpPr>
          <p:sp>
            <p:nvSpPr>
              <p:cNvPr id="347" name="6-Point Star 346"/>
              <p:cNvSpPr/>
              <p:nvPr/>
            </p:nvSpPr>
            <p:spPr>
              <a:xfrm>
                <a:off x="914400" y="25146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14" name="TextBox 347"/>
              <p:cNvSpPr txBox="1">
                <a:spLocks noChangeArrowheads="1"/>
              </p:cNvSpPr>
              <p:nvPr/>
            </p:nvSpPr>
            <p:spPr bwMode="auto">
              <a:xfrm>
                <a:off x="1020632" y="2970312"/>
                <a:ext cx="8543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Pattern 3</a:t>
                </a:r>
              </a:p>
            </p:txBody>
          </p:sp>
        </p:grpSp>
      </p:grpSp>
      <p:grpSp>
        <p:nvGrpSpPr>
          <p:cNvPr id="19" name="Group 364"/>
          <p:cNvGrpSpPr>
            <a:grpSpLocks/>
          </p:cNvGrpSpPr>
          <p:nvPr/>
        </p:nvGrpSpPr>
        <p:grpSpPr bwMode="auto">
          <a:xfrm>
            <a:off x="1981200" y="2971800"/>
            <a:ext cx="5715000" cy="2286000"/>
            <a:chOff x="914400" y="1905000"/>
            <a:chExt cx="5715000" cy="2286000"/>
          </a:xfrm>
        </p:grpSpPr>
        <p:grpSp>
          <p:nvGrpSpPr>
            <p:cNvPr id="20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380" name="Right Arrow 37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81" name="Right Arrow 38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82" name="Right Arrow 38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83" name="Right Arrow 38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84" name="Right Arrow 38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85" name="Right Arrow 38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86" name="Right Arrow 38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87" name="Right Arrow 38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67" name="Rectangle 366"/>
            <p:cNvSpPr/>
            <p:nvPr/>
          </p:nvSpPr>
          <p:spPr>
            <a:xfrm>
              <a:off x="3657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4038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4419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800600" y="1905000"/>
              <a:ext cx="228600" cy="228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5181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5562600" y="1905000"/>
              <a:ext cx="228600" cy="2286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5943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6324600" y="1905000"/>
              <a:ext cx="228600" cy="2286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4405" name="Group 22"/>
            <p:cNvGrpSpPr>
              <a:grpSpLocks/>
            </p:cNvGrpSpPr>
            <p:nvPr/>
          </p:nvGrpSpPr>
          <p:grpSpPr bwMode="auto">
            <a:xfrm>
              <a:off x="914400" y="2514600"/>
              <a:ext cx="1066800" cy="1219200"/>
              <a:chOff x="914400" y="2514600"/>
              <a:chExt cx="1066800" cy="1219200"/>
            </a:xfrm>
          </p:grpSpPr>
          <p:sp>
            <p:nvSpPr>
              <p:cNvPr id="378" name="6-Point Star 377"/>
              <p:cNvSpPr/>
              <p:nvPr/>
            </p:nvSpPr>
            <p:spPr>
              <a:xfrm>
                <a:off x="914400" y="25146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09" name="TextBox 378"/>
              <p:cNvSpPr txBox="1">
                <a:spLocks noChangeArrowheads="1"/>
              </p:cNvSpPr>
              <p:nvPr/>
            </p:nvSpPr>
            <p:spPr bwMode="auto">
              <a:xfrm>
                <a:off x="1020632" y="2970312"/>
                <a:ext cx="8543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Pattern 3</a:t>
                </a:r>
              </a:p>
            </p:txBody>
          </p:sp>
        </p:grpSp>
        <p:sp>
          <p:nvSpPr>
            <p:cNvPr id="14406" name="TextBox 375"/>
            <p:cNvSpPr txBox="1">
              <a:spLocks noChangeArrowheads="1"/>
            </p:cNvSpPr>
            <p:nvPr/>
          </p:nvSpPr>
          <p:spPr bwMode="auto">
            <a:xfrm rot="-5400000">
              <a:off x="6052703" y="2950565"/>
              <a:ext cx="7840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/>
                <a:t>Match</a:t>
              </a:r>
            </a:p>
          </p:txBody>
        </p:sp>
        <p:sp>
          <p:nvSpPr>
            <p:cNvPr id="14407" name="TextBox 376"/>
            <p:cNvSpPr txBox="1">
              <a:spLocks noChangeArrowheads="1"/>
            </p:cNvSpPr>
            <p:nvPr/>
          </p:nvSpPr>
          <p:spPr bwMode="auto">
            <a:xfrm rot="-5400000">
              <a:off x="5290703" y="2928503"/>
              <a:ext cx="7840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/>
                <a:t>Match</a:t>
              </a:r>
            </a:p>
          </p:txBody>
        </p:sp>
      </p:grpSp>
      <p:grpSp>
        <p:nvGrpSpPr>
          <p:cNvPr id="22" name="Group 387"/>
          <p:cNvGrpSpPr>
            <a:grpSpLocks/>
          </p:cNvGrpSpPr>
          <p:nvPr/>
        </p:nvGrpSpPr>
        <p:grpSpPr bwMode="auto">
          <a:xfrm>
            <a:off x="3276600" y="2971800"/>
            <a:ext cx="4343400" cy="2286000"/>
            <a:chOff x="2209800" y="1905000"/>
            <a:chExt cx="4343400" cy="2286000"/>
          </a:xfrm>
        </p:grpSpPr>
        <p:grpSp>
          <p:nvGrpSpPr>
            <p:cNvPr id="23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99" name="Right Arrow 39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0" name="Right Arrow 39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1" name="Right Arrow 40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2" name="Right Arrow 40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3" name="Right Arrow 40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4" name="Right Arrow 40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5" name="Right Arrow 40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6" name="Right Arrow 40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387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2286000"/>
              <a:chOff x="2667000" y="1143000"/>
              <a:chExt cx="2895600" cy="533400"/>
            </a:xfrm>
          </p:grpSpPr>
          <p:sp>
            <p:nvSpPr>
              <p:cNvPr id="391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8" name="Rectangle 397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</p:grpSp>
      <p:grpSp>
        <p:nvGrpSpPr>
          <p:cNvPr id="25" name="Group 406"/>
          <p:cNvGrpSpPr>
            <a:grpSpLocks/>
          </p:cNvGrpSpPr>
          <p:nvPr/>
        </p:nvGrpSpPr>
        <p:grpSpPr bwMode="auto">
          <a:xfrm>
            <a:off x="1981200" y="2971800"/>
            <a:ext cx="5638800" cy="2286000"/>
            <a:chOff x="914400" y="1905000"/>
            <a:chExt cx="5638800" cy="2286000"/>
          </a:xfrm>
        </p:grpSpPr>
        <p:grpSp>
          <p:nvGrpSpPr>
            <p:cNvPr id="26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421" name="Right Arrow 420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2" name="Right Arrow 421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3" name="Right Arrow 422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4" name="Right Arrow 423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5" name="Right Arrow 424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6" name="Right Arrow 425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7" name="Right Arrow 426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8" name="Right Arrow 427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374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2286000"/>
              <a:chOff x="2667000" y="1143000"/>
              <a:chExt cx="2895600" cy="533400"/>
            </a:xfrm>
          </p:grpSpPr>
          <p:sp>
            <p:nvSpPr>
              <p:cNvPr id="413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4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5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6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7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8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9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0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375" name="Group 22"/>
            <p:cNvGrpSpPr>
              <a:grpSpLocks/>
            </p:cNvGrpSpPr>
            <p:nvPr/>
          </p:nvGrpSpPr>
          <p:grpSpPr bwMode="auto">
            <a:xfrm>
              <a:off x="914400" y="2514600"/>
              <a:ext cx="1066800" cy="1219200"/>
              <a:chOff x="914400" y="2514600"/>
              <a:chExt cx="1066800" cy="1219200"/>
            </a:xfrm>
          </p:grpSpPr>
          <p:sp>
            <p:nvSpPr>
              <p:cNvPr id="411" name="6-Point Star 410"/>
              <p:cNvSpPr/>
              <p:nvPr/>
            </p:nvSpPr>
            <p:spPr>
              <a:xfrm>
                <a:off x="914400" y="25146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377" name="TextBox 411"/>
              <p:cNvSpPr txBox="1">
                <a:spLocks noChangeArrowheads="1"/>
              </p:cNvSpPr>
              <p:nvPr/>
            </p:nvSpPr>
            <p:spPr bwMode="auto">
              <a:xfrm>
                <a:off x="1020632" y="2970312"/>
                <a:ext cx="8543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Pattern 7</a:t>
                </a:r>
              </a:p>
            </p:txBody>
          </p:sp>
        </p:grpSp>
      </p:grpSp>
      <p:grpSp>
        <p:nvGrpSpPr>
          <p:cNvPr id="29" name="Group 428"/>
          <p:cNvGrpSpPr>
            <a:grpSpLocks/>
          </p:cNvGrpSpPr>
          <p:nvPr/>
        </p:nvGrpSpPr>
        <p:grpSpPr bwMode="auto">
          <a:xfrm>
            <a:off x="1981200" y="2971800"/>
            <a:ext cx="5638800" cy="2286000"/>
            <a:chOff x="914400" y="1905000"/>
            <a:chExt cx="5638800" cy="2286000"/>
          </a:xfrm>
        </p:grpSpPr>
        <p:grpSp>
          <p:nvGrpSpPr>
            <p:cNvPr id="30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443" name="Right Arrow 44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4" name="Right Arrow 44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5" name="Right Arrow 44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6" name="Right Arrow 44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7" name="Right Arrow 44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8" name="Right Arrow 44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9" name="Right Arrow 44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0" name="Right Arrow 44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431" name="Rectangle 430"/>
            <p:cNvSpPr/>
            <p:nvPr/>
          </p:nvSpPr>
          <p:spPr>
            <a:xfrm>
              <a:off x="3657600" y="1905000"/>
              <a:ext cx="228600" cy="2286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038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419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00600" y="1905000"/>
              <a:ext cx="228600" cy="2286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181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562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943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6324600" y="1905000"/>
              <a:ext cx="228600" cy="2286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4369" name="Group 22"/>
            <p:cNvGrpSpPr>
              <a:grpSpLocks/>
            </p:cNvGrpSpPr>
            <p:nvPr/>
          </p:nvGrpSpPr>
          <p:grpSpPr bwMode="auto">
            <a:xfrm>
              <a:off x="914400" y="2514600"/>
              <a:ext cx="1066800" cy="1219200"/>
              <a:chOff x="914400" y="2514600"/>
              <a:chExt cx="1066800" cy="1219200"/>
            </a:xfrm>
          </p:grpSpPr>
          <p:sp>
            <p:nvSpPr>
              <p:cNvPr id="441" name="6-Point Star 440"/>
              <p:cNvSpPr/>
              <p:nvPr/>
            </p:nvSpPr>
            <p:spPr>
              <a:xfrm>
                <a:off x="914400" y="25146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372" name="TextBox 441"/>
              <p:cNvSpPr txBox="1">
                <a:spLocks noChangeArrowheads="1"/>
              </p:cNvSpPr>
              <p:nvPr/>
            </p:nvSpPr>
            <p:spPr bwMode="auto">
              <a:xfrm>
                <a:off x="1020632" y="2970312"/>
                <a:ext cx="85433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 dirty="0"/>
                  <a:t>Pattern 7</a:t>
                </a:r>
              </a:p>
            </p:txBody>
          </p:sp>
        </p:grpSp>
        <p:sp>
          <p:nvSpPr>
            <p:cNvPr id="14370" name="TextBox 439"/>
            <p:cNvSpPr txBox="1">
              <a:spLocks noChangeArrowheads="1"/>
            </p:cNvSpPr>
            <p:nvPr/>
          </p:nvSpPr>
          <p:spPr bwMode="auto">
            <a:xfrm rot="-5400000">
              <a:off x="3374036" y="2950565"/>
              <a:ext cx="7840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/>
                <a:t>Match</a:t>
              </a:r>
            </a:p>
          </p:txBody>
        </p:sp>
      </p:grpSp>
      <p:grpSp>
        <p:nvGrpSpPr>
          <p:cNvPr id="256" name="Group 19"/>
          <p:cNvGrpSpPr>
            <a:grpSpLocks/>
          </p:cNvGrpSpPr>
          <p:nvPr/>
        </p:nvGrpSpPr>
        <p:grpSpPr bwMode="auto">
          <a:xfrm>
            <a:off x="3276600" y="2971800"/>
            <a:ext cx="4343400" cy="2286000"/>
            <a:chOff x="2209800" y="1905000"/>
            <a:chExt cx="4343400" cy="2286000"/>
          </a:xfrm>
        </p:grpSpPr>
        <p:grpSp>
          <p:nvGrpSpPr>
            <p:cNvPr id="257" name="Group 43"/>
            <p:cNvGrpSpPr/>
            <p:nvPr/>
          </p:nvGrpSpPr>
          <p:grpSpPr>
            <a:xfrm>
              <a:off x="2209800" y="2971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62" name="Right Arrow 46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3" name="Right Arrow 46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4" name="Right Arrow 46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5" name="Right Arrow 46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6" name="Right Arrow 46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7" name="Right Arrow 46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8" name="Right Arrow 46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9" name="Right Arrow 46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4351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2286000"/>
              <a:chOff x="2667000" y="1143000"/>
              <a:chExt cx="2895600" cy="533400"/>
            </a:xfrm>
          </p:grpSpPr>
          <p:sp>
            <p:nvSpPr>
              <p:cNvPr id="454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5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6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7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8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9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0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61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61B5-C939-8848-BBB8-E64184082954}" type="datetime1">
              <a:rPr lang="en-US" smtClean="0"/>
              <a:t>4/7/14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4800" y="3810000"/>
            <a:ext cx="6751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…..</a:t>
            </a:r>
            <a:endParaRPr lang="en-US" sz="3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447800" y="-228600"/>
            <a:ext cx="6705600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ea typeface="ＭＳ Ｐゴシック" charset="0"/>
                <a:cs typeface="Helvetica"/>
              </a:rPr>
              <a:t>The AM approach </a:t>
            </a:r>
            <a:endParaRPr lang="en-US" dirty="0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5362" name="Content Placeholder 4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4953000"/>
          </a:xfrm>
        </p:spPr>
        <p:txBody>
          <a:bodyPr/>
          <a:lstStyle/>
          <a:p>
            <a:r>
              <a:rPr lang="en-US" sz="2400" dirty="0">
                <a:latin typeface="Helvetica" charset="0"/>
                <a:ea typeface="ＭＳ Ｐゴシック" charset="0"/>
                <a:cs typeface="ＭＳ Ｐゴシック" charset="0"/>
              </a:rPr>
              <a:t>Pattern Recognition Associative </a:t>
            </a:r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Memory (for HEP)</a:t>
            </a:r>
          </a:p>
          <a:p>
            <a:pPr lvl="1"/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ased on </a:t>
            </a:r>
            <a:r>
              <a:rPr lang="en-US" sz="16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CAM cells to match and majority logic to associate 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hits in different detector layers to a set of pre-determined hit patterns (simple working unit, yet massively parallel)</a:t>
            </a:r>
            <a:endParaRPr lang="en-US" sz="1600" i="1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Pattern Recognition  finishes right after all hits arrive </a:t>
            </a:r>
          </a:p>
          <a:p>
            <a:pPr lvl="1"/>
            <a:r>
              <a:rPr lang="en-US" sz="16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A PR engine naturally handles a given detector region: divide &amp; conquer</a:t>
            </a:r>
            <a:endParaRPr lang="en-US" sz="1600" i="1" dirty="0">
              <a:solidFill>
                <a:srgbClr val="0000FF"/>
              </a:solidFill>
              <a:latin typeface="Helvetica" charset="0"/>
              <a:ea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52800" y="3581400"/>
            <a:ext cx="4343400" cy="2590800"/>
            <a:chOff x="2209800" y="1905000"/>
            <a:chExt cx="4343400" cy="2590800"/>
          </a:xfrm>
        </p:grpSpPr>
        <p:grpSp>
          <p:nvGrpSpPr>
            <p:cNvPr id="3" name="Group 43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0" name="Right Arrow 6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" name="Right Arrow 7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" name="Right Arrow 7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" name="Right Arrow 7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" name="Right Arrow 7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" name="Right Arrow 7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6" name="Right Arrow 7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7" name="Right Arrow 7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2" name="Right Arrow 6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" name="Right Arrow 6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" name="Right Arrow 6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" name="Right Arrow 6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" name="Right Arrow 6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" name="Right Arrow 6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8" name="Right Arrow 6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9" name="Right Arrow 6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5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4" name="Right Arrow 5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" name="Right Arrow 5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" name="Right Arrow 5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" name="Right Arrow 5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" name="Right Arrow 5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" name="Right Arrow 5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" name="Right Arrow 5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6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6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7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3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1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38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9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2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30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1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3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22" name="Rectangle 11"/>
              <p:cNvSpPr/>
              <p:nvPr/>
            </p:nvSpPr>
            <p:spPr>
              <a:xfrm>
                <a:off x="2667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3" name="Rectangle 12"/>
              <p:cNvSpPr/>
              <p:nvPr/>
            </p:nvSpPr>
            <p:spPr>
              <a:xfrm>
                <a:off x="3048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4" name="Rectangle 13"/>
              <p:cNvSpPr/>
              <p:nvPr/>
            </p:nvSpPr>
            <p:spPr>
              <a:xfrm>
                <a:off x="3429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" name="Rectangle 14"/>
              <p:cNvSpPr/>
              <p:nvPr/>
            </p:nvSpPr>
            <p:spPr>
              <a:xfrm>
                <a:off x="3810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" name="Rectangle 15"/>
              <p:cNvSpPr/>
              <p:nvPr/>
            </p:nvSpPr>
            <p:spPr>
              <a:xfrm>
                <a:off x="4191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" name="Rectangle 16"/>
              <p:cNvSpPr/>
              <p:nvPr/>
            </p:nvSpPr>
            <p:spPr>
              <a:xfrm>
                <a:off x="4572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" name="Rectangle 17"/>
              <p:cNvSpPr/>
              <p:nvPr/>
            </p:nvSpPr>
            <p:spPr>
              <a:xfrm>
                <a:off x="4953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" name="Rectangle 18"/>
              <p:cNvSpPr/>
              <p:nvPr/>
            </p:nvSpPr>
            <p:spPr>
              <a:xfrm>
                <a:off x="5334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94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533400"/>
              <a:chOff x="2667000" y="1143000"/>
              <a:chExt cx="2895600" cy="533400"/>
            </a:xfrm>
          </p:grpSpPr>
          <p:sp>
            <p:nvSpPr>
              <p:cNvPr id="14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6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2057400" y="3200400"/>
            <a:ext cx="5638800" cy="2971800"/>
            <a:chOff x="914400" y="1524000"/>
            <a:chExt cx="5638800" cy="2971800"/>
          </a:xfrm>
        </p:grpSpPr>
        <p:grpSp>
          <p:nvGrpSpPr>
            <p:cNvPr id="12" name="Group 43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146" name="Right Arrow 14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7" name="Right Arrow 14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8" name="Right Arrow 14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9" name="Right Arrow 14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0" name="Right Arrow 14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1" name="Right Arrow 15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2" name="Right Arrow 15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53" name="Right Arrow 15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3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8" name="Right Arrow 13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9" name="Right Arrow 13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0" name="Right Arrow 13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1" name="Right Arrow 14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2" name="Right Arrow 14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3" name="Right Arrow 14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4" name="Right Arrow 14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45" name="Right Arrow 14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28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0" name="Right Arrow 12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1" name="Right Arrow 13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2" name="Right Arrow 13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3" name="Right Arrow 13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4" name="Right Arrow 13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5" name="Right Arrow 13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6" name="Right Arrow 13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37" name="Right Arrow 13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29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2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3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4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5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6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7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8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9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48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114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5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6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7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49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106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7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8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9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0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1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50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98" name="Rectangle 11"/>
              <p:cNvSpPr/>
              <p:nvPr/>
            </p:nvSpPr>
            <p:spPr>
              <a:xfrm>
                <a:off x="2667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9" name="Rectangle 12"/>
              <p:cNvSpPr/>
              <p:nvPr/>
            </p:nvSpPr>
            <p:spPr>
              <a:xfrm>
                <a:off x="3048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" name="Rectangle 13"/>
              <p:cNvSpPr/>
              <p:nvPr/>
            </p:nvSpPr>
            <p:spPr>
              <a:xfrm>
                <a:off x="3429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" name="Rectangle 14"/>
              <p:cNvSpPr/>
              <p:nvPr/>
            </p:nvSpPr>
            <p:spPr>
              <a:xfrm>
                <a:off x="3810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2" name="Rectangle 15"/>
              <p:cNvSpPr/>
              <p:nvPr/>
            </p:nvSpPr>
            <p:spPr>
              <a:xfrm>
                <a:off x="4191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3" name="Rectangle 16"/>
              <p:cNvSpPr/>
              <p:nvPr/>
            </p:nvSpPr>
            <p:spPr>
              <a:xfrm>
                <a:off x="4572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4" name="Rectangle 17"/>
              <p:cNvSpPr/>
              <p:nvPr/>
            </p:nvSpPr>
            <p:spPr>
              <a:xfrm>
                <a:off x="4953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5" name="Rectangle 18"/>
              <p:cNvSpPr/>
              <p:nvPr/>
            </p:nvSpPr>
            <p:spPr>
              <a:xfrm>
                <a:off x="5334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51" name="Group 74"/>
            <p:cNvGrpSpPr>
              <a:grpSpLocks/>
            </p:cNvGrpSpPr>
            <p:nvPr/>
          </p:nvGrpSpPr>
          <p:grpSpPr bwMode="auto">
            <a:xfrm>
              <a:off x="3657600" y="1905000"/>
              <a:ext cx="2895600" cy="533400"/>
              <a:chOff x="2667000" y="1143000"/>
              <a:chExt cx="2895600" cy="533400"/>
            </a:xfrm>
          </p:grpSpPr>
          <p:sp>
            <p:nvSpPr>
              <p:cNvPr id="90" name="Rectangle 3"/>
              <p:cNvSpPr/>
              <p:nvPr/>
            </p:nvSpPr>
            <p:spPr>
              <a:xfrm>
                <a:off x="2667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" name="Rectangle 4"/>
              <p:cNvSpPr/>
              <p:nvPr/>
            </p:nvSpPr>
            <p:spPr>
              <a:xfrm>
                <a:off x="3048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2" name="Rectangle 5"/>
              <p:cNvSpPr/>
              <p:nvPr/>
            </p:nvSpPr>
            <p:spPr>
              <a:xfrm>
                <a:off x="3429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3" name="Rectangle 6"/>
              <p:cNvSpPr/>
              <p:nvPr/>
            </p:nvSpPr>
            <p:spPr>
              <a:xfrm>
                <a:off x="3810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4" name="Rectangle 7"/>
              <p:cNvSpPr/>
              <p:nvPr/>
            </p:nvSpPr>
            <p:spPr>
              <a:xfrm>
                <a:off x="4191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" name="Rectangle 8"/>
              <p:cNvSpPr/>
              <p:nvPr/>
            </p:nvSpPr>
            <p:spPr>
              <a:xfrm>
                <a:off x="4572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" name="Rectangle 9"/>
              <p:cNvSpPr/>
              <p:nvPr/>
            </p:nvSpPr>
            <p:spPr>
              <a:xfrm>
                <a:off x="4953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" name="Rectangle 10"/>
              <p:cNvSpPr/>
              <p:nvPr/>
            </p:nvSpPr>
            <p:spPr>
              <a:xfrm>
                <a:off x="5334000" y="11430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52" name="Group 76"/>
            <p:cNvGrpSpPr>
              <a:grpSpLocks/>
            </p:cNvGrpSpPr>
            <p:nvPr/>
          </p:nvGrpSpPr>
          <p:grpSpPr bwMode="auto">
            <a:xfrm>
              <a:off x="914400" y="1524000"/>
              <a:ext cx="1066800" cy="1219200"/>
              <a:chOff x="6553200" y="685800"/>
              <a:chExt cx="1066800" cy="1219200"/>
            </a:xfrm>
          </p:grpSpPr>
          <p:sp>
            <p:nvSpPr>
              <p:cNvPr id="88" name="6-Point Star 87"/>
              <p:cNvSpPr/>
              <p:nvPr/>
            </p:nvSpPr>
            <p:spPr>
              <a:xfrm>
                <a:off x="6553200" y="6858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54" name="TextBox 88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1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7335" name="Group 153"/>
          <p:cNvGrpSpPr>
            <a:grpSpLocks/>
          </p:cNvGrpSpPr>
          <p:nvPr/>
        </p:nvGrpSpPr>
        <p:grpSpPr bwMode="auto">
          <a:xfrm>
            <a:off x="2057400" y="3200400"/>
            <a:ext cx="5638800" cy="2971800"/>
            <a:chOff x="914400" y="1524000"/>
            <a:chExt cx="5638800" cy="2971800"/>
          </a:xfrm>
        </p:grpSpPr>
        <p:grpSp>
          <p:nvGrpSpPr>
            <p:cNvPr id="27336" name="Group 43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222" name="Right Arrow 22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3" name="Right Arrow 22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4" name="Right Arrow 22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5" name="Right Arrow 22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6" name="Right Arrow 22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7" name="Right Arrow 22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8" name="Right Arrow 22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9" name="Right Arrow 22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37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14" name="Right Arrow 21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5" name="Right Arrow 21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6" name="Right Arrow 21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7" name="Right Arrow 21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8" name="Right Arrow 21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9" name="Right Arrow 21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0" name="Right Arrow 21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21" name="Right Arrow 22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38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06" name="Right Arrow 20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7" name="Right Arrow 20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8" name="Right Arrow 20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9" name="Right Arrow 20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0" name="Right Arrow 20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1" name="Right Arrow 21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2" name="Right Arrow 21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13" name="Right Arrow 21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39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98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9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0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1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2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3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4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05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05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190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1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2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3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06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182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3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4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5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6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7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8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9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107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174" name="Rectangle 11"/>
              <p:cNvSpPr/>
              <p:nvPr/>
            </p:nvSpPr>
            <p:spPr>
              <a:xfrm>
                <a:off x="2667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5" name="Rectangle 12"/>
              <p:cNvSpPr/>
              <p:nvPr/>
            </p:nvSpPr>
            <p:spPr>
              <a:xfrm>
                <a:off x="3048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6" name="Rectangle 13"/>
              <p:cNvSpPr/>
              <p:nvPr/>
            </p:nvSpPr>
            <p:spPr>
              <a:xfrm>
                <a:off x="3429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7" name="Rectangle 14"/>
              <p:cNvSpPr/>
              <p:nvPr/>
            </p:nvSpPr>
            <p:spPr>
              <a:xfrm>
                <a:off x="3810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8" name="Rectangle 15"/>
              <p:cNvSpPr/>
              <p:nvPr/>
            </p:nvSpPr>
            <p:spPr>
              <a:xfrm>
                <a:off x="4191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79" name="Rectangle 16"/>
              <p:cNvSpPr/>
              <p:nvPr/>
            </p:nvSpPr>
            <p:spPr>
              <a:xfrm>
                <a:off x="4572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0" name="Rectangle 17"/>
              <p:cNvSpPr/>
              <p:nvPr/>
            </p:nvSpPr>
            <p:spPr>
              <a:xfrm>
                <a:off x="4953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81" name="Rectangle 18"/>
              <p:cNvSpPr/>
              <p:nvPr/>
            </p:nvSpPr>
            <p:spPr>
              <a:xfrm>
                <a:off x="5334000" y="18288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162" name="Rectangle 3"/>
            <p:cNvSpPr/>
            <p:nvPr/>
          </p:nvSpPr>
          <p:spPr>
            <a:xfrm>
              <a:off x="3657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" name="Rectangle 4"/>
            <p:cNvSpPr/>
            <p:nvPr/>
          </p:nvSpPr>
          <p:spPr>
            <a:xfrm>
              <a:off x="4038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" name="Rectangle 5"/>
            <p:cNvSpPr/>
            <p:nvPr/>
          </p:nvSpPr>
          <p:spPr>
            <a:xfrm>
              <a:off x="4419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5" name="Rectangle 6"/>
            <p:cNvSpPr/>
            <p:nvPr/>
          </p:nvSpPr>
          <p:spPr>
            <a:xfrm>
              <a:off x="4800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Rectangle 7"/>
            <p:cNvSpPr/>
            <p:nvPr/>
          </p:nvSpPr>
          <p:spPr>
            <a:xfrm>
              <a:off x="5181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7" name="Rectangle 8"/>
            <p:cNvSpPr/>
            <p:nvPr/>
          </p:nvSpPr>
          <p:spPr>
            <a:xfrm>
              <a:off x="5562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Rectangle 9"/>
            <p:cNvSpPr/>
            <p:nvPr/>
          </p:nvSpPr>
          <p:spPr>
            <a:xfrm>
              <a:off x="5943600" y="19050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9" name="Rectangle 10"/>
            <p:cNvSpPr/>
            <p:nvPr/>
          </p:nvSpPr>
          <p:spPr>
            <a:xfrm>
              <a:off x="6324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116" name="TextBox 169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6117" name="Group 75"/>
            <p:cNvGrpSpPr>
              <a:grpSpLocks/>
            </p:cNvGrpSpPr>
            <p:nvPr/>
          </p:nvGrpSpPr>
          <p:grpSpPr bwMode="auto">
            <a:xfrm>
              <a:off x="914400" y="1524000"/>
              <a:ext cx="1066800" cy="1219200"/>
              <a:chOff x="6553200" y="685800"/>
              <a:chExt cx="1066800" cy="1219200"/>
            </a:xfrm>
          </p:grpSpPr>
          <p:sp>
            <p:nvSpPr>
              <p:cNvPr id="172" name="6-Point Star 171"/>
              <p:cNvSpPr/>
              <p:nvPr/>
            </p:nvSpPr>
            <p:spPr>
              <a:xfrm>
                <a:off x="6553200" y="6858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19" name="TextBox 172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1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7345" name="Group 229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27346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95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6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7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8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9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0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1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02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47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87" name="Right Arrow 28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8" name="Right Arrow 28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9" name="Right Arrow 28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0" name="Right Arrow 28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1" name="Right Arrow 29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2" name="Right Arrow 29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3" name="Right Arrow 29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94" name="Right Arrow 29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48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79" name="Right Arrow 27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0" name="Right Arrow 27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1" name="Right Arrow 28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2" name="Right Arrow 28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3" name="Right Arrow 28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4" name="Right Arrow 28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5" name="Right Arrow 28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86" name="Right Arrow 28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49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271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2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3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4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5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6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7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8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65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263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4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5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6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66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255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6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7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8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9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0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1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62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67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247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48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49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0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1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2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3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254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238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9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0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1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2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3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4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076" name="TextBox 245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353" name="Group 302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54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71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2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3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4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5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6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7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8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55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63" name="Right Arrow 36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4" name="Right Arrow 36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5" name="Right Arrow 36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6" name="Right Arrow 36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7" name="Right Arrow 36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8" name="Right Arrow 36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9" name="Right Arrow 36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70" name="Right Arrow 36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56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355" name="Right Arrow 35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6" name="Right Arrow 35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7" name="Right Arrow 35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8" name="Right Arrow 35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9" name="Right Arrow 35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0" name="Right Arrow 35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1" name="Right Arrow 36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62" name="Right Arrow 36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57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347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8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9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0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1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2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3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54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22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339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0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1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2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23" name="Group 72"/>
            <p:cNvGrpSpPr>
              <a:grpSpLocks/>
            </p:cNvGrpSpPr>
            <p:nvPr/>
          </p:nvGrpSpPr>
          <p:grpSpPr bwMode="auto">
            <a:xfrm>
              <a:off x="3657600" y="3276600"/>
              <a:ext cx="2895600" cy="533400"/>
              <a:chOff x="2667000" y="2514600"/>
              <a:chExt cx="2895600" cy="533400"/>
            </a:xfrm>
          </p:grpSpPr>
          <p:sp>
            <p:nvSpPr>
              <p:cNvPr id="331" name="Rectangle 19"/>
              <p:cNvSpPr/>
              <p:nvPr/>
            </p:nvSpPr>
            <p:spPr>
              <a:xfrm>
                <a:off x="2667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2" name="Rectangle 20"/>
              <p:cNvSpPr/>
              <p:nvPr/>
            </p:nvSpPr>
            <p:spPr>
              <a:xfrm>
                <a:off x="3048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3" name="Rectangle 21"/>
              <p:cNvSpPr/>
              <p:nvPr/>
            </p:nvSpPr>
            <p:spPr>
              <a:xfrm>
                <a:off x="3429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4" name="Rectangle 22"/>
              <p:cNvSpPr/>
              <p:nvPr/>
            </p:nvSpPr>
            <p:spPr>
              <a:xfrm>
                <a:off x="3810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5" name="Rectangle 23"/>
              <p:cNvSpPr/>
              <p:nvPr/>
            </p:nvSpPr>
            <p:spPr>
              <a:xfrm>
                <a:off x="4191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6" name="Rectangle 24"/>
              <p:cNvSpPr/>
              <p:nvPr/>
            </p:nvSpPr>
            <p:spPr>
              <a:xfrm>
                <a:off x="4572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7" name="Rectangle 25"/>
              <p:cNvSpPr/>
              <p:nvPr/>
            </p:nvSpPr>
            <p:spPr>
              <a:xfrm>
                <a:off x="4953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8" name="Rectangle 26"/>
              <p:cNvSpPr/>
              <p:nvPr/>
            </p:nvSpPr>
            <p:spPr>
              <a:xfrm>
                <a:off x="5334000" y="2514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6024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323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4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5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6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7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8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29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330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11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2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3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4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5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6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8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033" name="TextBox 318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6034" name="Group 74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321" name="6-Point Star 320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36" name="TextBox 321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7</a:t>
                </a:r>
              </a:p>
            </p:txBody>
          </p:sp>
        </p:grpSp>
      </p:grpSp>
      <p:grpSp>
        <p:nvGrpSpPr>
          <p:cNvPr id="27362" name="Group 378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63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47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8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9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0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1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2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3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54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6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39" name="Right Arrow 43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0" name="Right Arrow 43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1" name="Right Arrow 44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2" name="Right Arrow 44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3" name="Right Arrow 44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4" name="Right Arrow 44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5" name="Right Arrow 44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46" name="Right Arrow 44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65" name="Group 53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431" name="Right Arrow 430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2" name="Right Arrow 431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3" name="Right Arrow 432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4" name="Right Arrow 433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5" name="Right Arrow 434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6" name="Right Arrow 435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7" name="Right Arrow 436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8" name="Right Arrow 437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66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23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4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5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6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7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8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9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30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979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415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6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7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8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85" name="Rectangle 384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988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407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8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09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0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1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2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3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14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394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5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6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7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8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9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1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97" name="TextBox 401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998" name="TextBox 402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999" name="Group 83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405" name="6-Point Star 404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01" name="TextBox 405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7</a:t>
                </a:r>
              </a:p>
            </p:txBody>
          </p:sp>
        </p:grpSp>
      </p:grpSp>
      <p:grpSp>
        <p:nvGrpSpPr>
          <p:cNvPr id="27370" name="Group 454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27371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20" name="Right Arrow 8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1" name="Right Arrow 8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2" name="Right Arrow 8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3" name="Right Arrow 8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4" name="Right Arrow 8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5" name="Right Arrow 8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6" name="Right Arrow 9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27" name="Right Arrow 9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2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12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3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4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5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6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7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8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9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3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04" name="Right Arrow 50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5" name="Right Arrow 50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6" name="Right Arrow 50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7" name="Right Arrow 50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8" name="Right Arrow 50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9" name="Right Arrow 50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0" name="Right Arrow 50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11" name="Right Arrow 51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4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496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7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8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9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0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1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2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03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939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488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9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0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1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461" name="Rectangle 460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948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480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1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2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3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4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5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6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487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470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1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2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3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4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5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6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7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57" name="TextBox 477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958" name="TextBox 478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377" name="Group 527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78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596" name="Right Arrow 8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7" name="Right Arrow 8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8" name="Right Arrow 8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9" name="Right Arrow 8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0" name="Right Arrow 8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1" name="Right Arrow 8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2" name="Right Arrow 9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03" name="Right Arrow 9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79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88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9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0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1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2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3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4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95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80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80" name="Right Arrow 57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1" name="Right Arrow 58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2" name="Right Arrow 58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3" name="Right Arrow 58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4" name="Right Arrow 58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5" name="Right Arrow 58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6" name="Right Arrow 58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87" name="Right Arrow 58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82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572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3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4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5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6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7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8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9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896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564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5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6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7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534" name="Rectangle 533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6" name="Rectangle 535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8" name="Rectangle 537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905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556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7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8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59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0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1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2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563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543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4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5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6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7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8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9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0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14" name="TextBox 550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915" name="TextBox 551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916" name="Group 93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554" name="6-Point Star 553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18" name="TextBox 554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9</a:t>
                </a:r>
              </a:p>
            </p:txBody>
          </p:sp>
        </p:grpSp>
      </p:grpSp>
      <p:grpSp>
        <p:nvGrpSpPr>
          <p:cNvPr id="27387" name="Group 603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88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674" name="Right Arrow 8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5" name="Right Arrow 8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6" name="Right Arrow 8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7" name="Right Arrow 8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8" name="Right Arrow 8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9" name="Right Arrow 8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80" name="Right Arrow 9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81" name="Right Arrow 9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89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66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7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8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9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0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1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2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73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0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58" name="Right Arrow 65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9" name="Right Arrow 65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0" name="Right Arrow 65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1" name="Right Arrow 66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2" name="Right Arrow 66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3" name="Right Arrow 66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4" name="Right Arrow 66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65" name="Right Arrow 66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1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650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1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2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3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4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5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6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57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851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642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3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4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5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10" name="Rectangle 609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860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634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5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6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7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8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39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0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641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19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0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1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2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3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4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5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6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869" name="TextBox 626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70" name="TextBox 627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71" name="TextBox 628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72" name="TextBox 629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873" name="Group 93"/>
            <p:cNvGrpSpPr>
              <a:grpSpLocks/>
            </p:cNvGrpSpPr>
            <p:nvPr/>
          </p:nvGrpSpPr>
          <p:grpSpPr bwMode="auto">
            <a:xfrm>
              <a:off x="914400" y="2971800"/>
              <a:ext cx="1066800" cy="1219200"/>
              <a:chOff x="6553200" y="685800"/>
              <a:chExt cx="1066800" cy="1219200"/>
            </a:xfrm>
          </p:grpSpPr>
          <p:sp>
            <p:nvSpPr>
              <p:cNvPr id="632" name="6-Point Star 631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875" name="TextBox 632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3</a:t>
                </a:r>
              </a:p>
              <a:p>
                <a:r>
                  <a:rPr lang="en-US" sz="1400"/>
                  <a:t>Address 9</a:t>
                </a:r>
              </a:p>
            </p:txBody>
          </p:sp>
        </p:grpSp>
      </p:grpSp>
      <p:grpSp>
        <p:nvGrpSpPr>
          <p:cNvPr id="81" name="Group 681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82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49" name="Right Arrow 74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0" name="Right Arrow 74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1" name="Right Arrow 75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2" name="Right Arrow 75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3" name="Right Arrow 75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4" name="Right Arrow 75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5" name="Right Arrow 75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56" name="Right Arrow 75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83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41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2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3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4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5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6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7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8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8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33" name="Right Arrow 73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4" name="Right Arrow 73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5" name="Right Arrow 73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6" name="Right Arrow 73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7" name="Right Arrow 73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8" name="Right Arrow 73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9" name="Right Arrow 73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40" name="Right Arrow 73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85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725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6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7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8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9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0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1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32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809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717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8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9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0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1" name="Rectangle 720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2" name="Rectangle 721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3" name="Rectangle 722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24" name="Rectangle 723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88" name="Rectangle 687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89" name="Rectangle 688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0" name="Rectangle 689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1" name="Rectangle 690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2" name="Rectangle 691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3" name="Rectangle 692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4" name="Rectangle 693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695" name="Rectangle 694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818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709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0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1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2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3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4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5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16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697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8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9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0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1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2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3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4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827" name="TextBox 704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28" name="TextBox 705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29" name="TextBox 706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830" name="TextBox 707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89" name="Group 756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392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27" name="Right Arrow 82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8" name="Right Arrow 82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9" name="Right Arrow 82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0" name="Right Arrow 82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1" name="Right Arrow 83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2" name="Right Arrow 83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3" name="Right Arrow 83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34" name="Right Arrow 83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3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19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0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1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2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3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4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5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26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4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811" name="Right Arrow 810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2" name="Right Arrow 811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3" name="Right Arrow 812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4" name="Right Arrow 813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5" name="Right Arrow 814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6" name="Right Arrow 815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7" name="Right Arrow 816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8" name="Right Arrow 817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395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03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4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5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6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7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8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9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10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764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795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6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7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8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9" name="Rectangle 798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0" name="Rectangle 799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1" name="Rectangle 800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02" name="Rectangle 801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763" name="Rectangle 762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grpSp>
          <p:nvGrpSpPr>
            <p:cNvPr id="15773" name="Group 73"/>
            <p:cNvGrpSpPr>
              <a:grpSpLocks/>
            </p:cNvGrpSpPr>
            <p:nvPr/>
          </p:nvGrpSpPr>
          <p:grpSpPr bwMode="auto">
            <a:xfrm>
              <a:off x="3657600" y="2590800"/>
              <a:ext cx="2895600" cy="533400"/>
              <a:chOff x="2667000" y="1828800"/>
              <a:chExt cx="2895600" cy="533400"/>
            </a:xfrm>
          </p:grpSpPr>
          <p:sp>
            <p:nvSpPr>
              <p:cNvPr id="787" name="Rectangle 11"/>
              <p:cNvSpPr/>
              <p:nvPr/>
            </p:nvSpPr>
            <p:spPr>
              <a:xfrm>
                <a:off x="2667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88" name="Rectangle 12"/>
              <p:cNvSpPr/>
              <p:nvPr/>
            </p:nvSpPr>
            <p:spPr>
              <a:xfrm>
                <a:off x="3048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89" name="Rectangle 13"/>
              <p:cNvSpPr/>
              <p:nvPr/>
            </p:nvSpPr>
            <p:spPr>
              <a:xfrm>
                <a:off x="3429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0" name="Rectangle 14"/>
              <p:cNvSpPr/>
              <p:nvPr/>
            </p:nvSpPr>
            <p:spPr>
              <a:xfrm>
                <a:off x="3810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1" name="Rectangle 15"/>
              <p:cNvSpPr/>
              <p:nvPr/>
            </p:nvSpPr>
            <p:spPr>
              <a:xfrm>
                <a:off x="4191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2" name="Rectangle 16"/>
              <p:cNvSpPr/>
              <p:nvPr/>
            </p:nvSpPr>
            <p:spPr>
              <a:xfrm>
                <a:off x="4572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3" name="Rectangle 17"/>
              <p:cNvSpPr/>
              <p:nvPr/>
            </p:nvSpPr>
            <p:spPr>
              <a:xfrm>
                <a:off x="4953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794" name="Rectangle 18"/>
              <p:cNvSpPr/>
              <p:nvPr/>
            </p:nvSpPr>
            <p:spPr>
              <a:xfrm>
                <a:off x="5334000" y="1828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772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3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4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5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6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7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8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9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82" name="TextBox 779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83" name="TextBox 780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84" name="TextBox 781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85" name="TextBox 782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786" name="Group 93"/>
            <p:cNvGrpSpPr>
              <a:grpSpLocks/>
            </p:cNvGrpSpPr>
            <p:nvPr/>
          </p:nvGrpSpPr>
          <p:grpSpPr bwMode="auto">
            <a:xfrm>
              <a:off x="914400" y="2209800"/>
              <a:ext cx="1066800" cy="1219200"/>
              <a:chOff x="6553200" y="685800"/>
              <a:chExt cx="1066800" cy="1219200"/>
            </a:xfrm>
          </p:grpSpPr>
          <p:sp>
            <p:nvSpPr>
              <p:cNvPr id="785" name="6-Point Star 784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788" name="TextBox 785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1</a:t>
                </a:r>
              </a:p>
            </p:txBody>
          </p:sp>
        </p:grpSp>
      </p:grpSp>
      <p:grpSp>
        <p:nvGrpSpPr>
          <p:cNvPr id="27399" name="Group 834"/>
          <p:cNvGrpSpPr>
            <a:grpSpLocks/>
          </p:cNvGrpSpPr>
          <p:nvPr/>
        </p:nvGrpSpPr>
        <p:grpSpPr bwMode="auto">
          <a:xfrm>
            <a:off x="2057400" y="3505200"/>
            <a:ext cx="5638800" cy="2667000"/>
            <a:chOff x="914400" y="1828799"/>
            <a:chExt cx="5638800" cy="2667001"/>
          </a:xfrm>
        </p:grpSpPr>
        <p:grpSp>
          <p:nvGrpSpPr>
            <p:cNvPr id="27400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06" name="Right Arrow 90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7" name="Right Arrow 90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8" name="Right Arrow 90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9" name="Right Arrow 90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0" name="Right Arrow 90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1" name="Right Arrow 91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2" name="Right Arrow 91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13" name="Right Arrow 91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1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98" name="Right Arrow 89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9" name="Right Arrow 89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0" name="Right Arrow 89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1" name="Right Arrow 90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2" name="Right Arrow 90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3" name="Right Arrow 90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4" name="Right Arrow 90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05" name="Right Arrow 90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2" name="Group 4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rgbClr val="FFFF00"/>
            </a:solidFill>
          </p:grpSpPr>
          <p:sp>
            <p:nvSpPr>
              <p:cNvPr id="890" name="Right Arrow 88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1" name="Right Arrow 89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2" name="Right Arrow 89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3" name="Right Arrow 89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4" name="Right Arrow 89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5" name="Right Arrow 89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6" name="Right Arrow 89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97" name="Right Arrow 89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3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882" name="Right Arrow 88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3" name="Right Arrow 88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4" name="Right Arrow 88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5" name="Right Arrow 88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6" name="Right Arrow 88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7" name="Right Arrow 88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8" name="Right Arrow 88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9" name="Right Arrow 88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718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874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5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6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7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8" name="Rectangle 31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79" name="Rectangle 32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0" name="Rectangle 33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881" name="Rectangle 34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841" name="Rectangle 840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2" name="Rectangle 841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3" name="Rectangle 842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4" name="Rectangle 843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5" name="Rectangle 844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6" name="Rectangle 845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7" name="Rectangle 846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8" name="Rectangle 847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49" name="Rectangle 848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0" name="Rectangle 849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1" name="Rectangle 850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2" name="Rectangle 851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3" name="Rectangle 852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4" name="Rectangle 853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6" name="Rectangle 855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857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8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9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0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1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2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3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4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43" name="TextBox 864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4" name="TextBox 865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5" name="TextBox 866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6" name="TextBox 867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747" name="Group 93"/>
            <p:cNvGrpSpPr>
              <a:grpSpLocks/>
            </p:cNvGrpSpPr>
            <p:nvPr/>
          </p:nvGrpSpPr>
          <p:grpSpPr bwMode="auto">
            <a:xfrm>
              <a:off x="914400" y="2209800"/>
              <a:ext cx="1066800" cy="1219200"/>
              <a:chOff x="6553200" y="685800"/>
              <a:chExt cx="1066800" cy="1219200"/>
            </a:xfrm>
          </p:grpSpPr>
          <p:sp>
            <p:nvSpPr>
              <p:cNvPr id="872" name="6-Point Star 871"/>
              <p:cNvSpPr/>
              <p:nvPr/>
            </p:nvSpPr>
            <p:spPr>
              <a:xfrm>
                <a:off x="6553200" y="6857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751" name="TextBox 872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1</a:t>
                </a:r>
              </a:p>
            </p:txBody>
          </p:sp>
        </p:grpSp>
        <p:sp>
          <p:nvSpPr>
            <p:cNvPr id="15748" name="TextBox 869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49" name="TextBox 870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406" name="Group 913"/>
          <p:cNvGrpSpPr>
            <a:grpSpLocks/>
          </p:cNvGrpSpPr>
          <p:nvPr/>
        </p:nvGrpSpPr>
        <p:grpSpPr bwMode="auto">
          <a:xfrm>
            <a:off x="3352800" y="3505200"/>
            <a:ext cx="4343400" cy="2667000"/>
            <a:chOff x="2209800" y="1828799"/>
            <a:chExt cx="4343400" cy="2667001"/>
          </a:xfrm>
        </p:grpSpPr>
        <p:grpSp>
          <p:nvGrpSpPr>
            <p:cNvPr id="27407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82" name="Right Arrow 98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3" name="Right Arrow 98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4" name="Right Arrow 98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5" name="Right Arrow 98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6" name="Right Arrow 98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7" name="Right Arrow 98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8" name="Right Arrow 98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9" name="Right Arrow 98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8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74" name="Right Arrow 97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5" name="Right Arrow 97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6" name="Right Arrow 97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7" name="Right Arrow 97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8" name="Right Arrow 97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9" name="Right Arrow 97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0" name="Right Arrow 97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81" name="Right Arrow 98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09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66" name="Right Arrow 7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7" name="Right Arrow 7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8" name="Right Arrow 7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9" name="Right Arrow 7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0" name="Right Arrow 7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1" name="Right Arrow 8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2" name="Right Arrow 8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73" name="Right Arrow 8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10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958" name="Right Arrow 6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9" name="Right Arrow 6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0" name="Right Arrow 6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1" name="Right Arrow 6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2" name="Right Arrow 6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3" name="Right Arrow 6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4" name="Right Arrow 6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65" name="Right Arrow 7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675" name="Group 71"/>
            <p:cNvGrpSpPr>
              <a:grpSpLocks/>
            </p:cNvGrpSpPr>
            <p:nvPr/>
          </p:nvGrpSpPr>
          <p:grpSpPr bwMode="auto">
            <a:xfrm>
              <a:off x="3657600" y="3962400"/>
              <a:ext cx="2895600" cy="533400"/>
              <a:chOff x="2667000" y="3200400"/>
              <a:chExt cx="2895600" cy="533400"/>
            </a:xfrm>
          </p:grpSpPr>
          <p:sp>
            <p:nvSpPr>
              <p:cNvPr id="950" name="Rectangle 27"/>
              <p:cNvSpPr/>
              <p:nvPr/>
            </p:nvSpPr>
            <p:spPr>
              <a:xfrm>
                <a:off x="2667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1" name="Rectangle 28"/>
              <p:cNvSpPr/>
              <p:nvPr/>
            </p:nvSpPr>
            <p:spPr>
              <a:xfrm>
                <a:off x="3048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2" name="Rectangle 29"/>
              <p:cNvSpPr/>
              <p:nvPr/>
            </p:nvSpPr>
            <p:spPr>
              <a:xfrm>
                <a:off x="3429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3" name="Rectangle 30"/>
              <p:cNvSpPr/>
              <p:nvPr/>
            </p:nvSpPr>
            <p:spPr>
              <a:xfrm>
                <a:off x="3810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4" name="Rectangle 953"/>
              <p:cNvSpPr/>
              <p:nvPr/>
            </p:nvSpPr>
            <p:spPr>
              <a:xfrm>
                <a:off x="4191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5" name="Rectangle 954"/>
              <p:cNvSpPr/>
              <p:nvPr/>
            </p:nvSpPr>
            <p:spPr>
              <a:xfrm>
                <a:off x="4572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6" name="Rectangle 955"/>
              <p:cNvSpPr/>
              <p:nvPr/>
            </p:nvSpPr>
            <p:spPr>
              <a:xfrm>
                <a:off x="4953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957" name="Rectangle 956"/>
              <p:cNvSpPr/>
              <p:nvPr/>
            </p:nvSpPr>
            <p:spPr>
              <a:xfrm>
                <a:off x="5334000" y="32004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920" name="Rectangle 919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1" name="Rectangle 920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2" name="Rectangle 921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3" name="Rectangle 922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4" name="Rectangle 923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5" name="Rectangle 924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6" name="Rectangle 925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7" name="Rectangle 926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8" name="Rectangle 927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29" name="Rectangle 928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0" name="Rectangle 929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1" name="Rectangle 930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2" name="Rectangle 931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3" name="Rectangle 932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5" name="Rectangle 934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936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7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8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9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0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1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2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3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00" name="TextBox 943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1" name="TextBox 944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2" name="TextBox 945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3" name="TextBox 946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4" name="TextBox 947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705" name="TextBox 948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27412" name="Group 989"/>
          <p:cNvGrpSpPr>
            <a:grpSpLocks/>
          </p:cNvGrpSpPr>
          <p:nvPr/>
        </p:nvGrpSpPr>
        <p:grpSpPr bwMode="auto">
          <a:xfrm>
            <a:off x="2057400" y="3505200"/>
            <a:ext cx="5638800" cy="2971800"/>
            <a:chOff x="914400" y="1828799"/>
            <a:chExt cx="5638800" cy="2971801"/>
          </a:xfrm>
        </p:grpSpPr>
        <p:grpSp>
          <p:nvGrpSpPr>
            <p:cNvPr id="15624" name="Group 104"/>
            <p:cNvGrpSpPr>
              <a:grpSpLocks/>
            </p:cNvGrpSpPr>
            <p:nvPr/>
          </p:nvGrpSpPr>
          <p:grpSpPr bwMode="auto">
            <a:xfrm>
              <a:off x="2209800" y="1828799"/>
              <a:ext cx="4343400" cy="2667001"/>
              <a:chOff x="2209800" y="1828799"/>
              <a:chExt cx="4343400" cy="2667001"/>
            </a:xfrm>
          </p:grpSpPr>
          <p:grpSp>
            <p:nvGrpSpPr>
              <p:cNvPr id="27414" name="Group 74"/>
              <p:cNvGrpSpPr/>
              <p:nvPr/>
            </p:nvGrpSpPr>
            <p:grpSpPr>
              <a:xfrm>
                <a:off x="2209800" y="27432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62" name="Right Arrow 1061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3" name="Right Arrow 1062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4" name="Right Arrow 1063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5" name="Right Arrow 1064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6" name="Right Arrow 1065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7" name="Right Arrow 1066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8" name="Right Arrow 1067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9" name="Right Arrow 95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27415" name="Group 44"/>
              <p:cNvGrpSpPr/>
              <p:nvPr/>
            </p:nvGrpSpPr>
            <p:grpSpPr>
              <a:xfrm>
                <a:off x="2209800" y="34290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54" name="Right Arrow 96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5" name="Right Arrow 97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6" name="Right Arrow 98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7" name="Right Arrow 99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8" name="Right Arrow 100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9" name="Right Arrow 101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0" name="Right Arrow 102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61" name="Right Arrow 103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27416" name="Group 74"/>
              <p:cNvGrpSpPr/>
              <p:nvPr/>
            </p:nvGrpSpPr>
            <p:grpSpPr>
              <a:xfrm>
                <a:off x="2209800" y="20574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46" name="Right Arrow 1045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7" name="Right Arrow 1046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8" name="Right Arrow 1047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9" name="Right Arrow 1048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0" name="Right Arrow 1049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1" name="Right Arrow 1050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2" name="Right Arrow 1051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53" name="Right Arrow 1052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27417" name="Group 62"/>
              <p:cNvGrpSpPr/>
              <p:nvPr/>
            </p:nvGrpSpPr>
            <p:grpSpPr>
              <a:xfrm>
                <a:off x="2209800" y="41148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038" name="Right Arrow 1037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9" name="Right Arrow 1038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0" name="Right Arrow 1039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1" name="Right Arrow 1040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2" name="Right Arrow 1041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3" name="Right Arrow 1042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4" name="Right Arrow 1043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45" name="Right Arrow 1044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grpSp>
            <p:nvGrpSpPr>
              <p:cNvPr id="15632" name="Group 71"/>
              <p:cNvGrpSpPr>
                <a:grpSpLocks/>
              </p:cNvGrpSpPr>
              <p:nvPr/>
            </p:nvGrpSpPr>
            <p:grpSpPr bwMode="auto">
              <a:xfrm>
                <a:off x="3657600" y="3962400"/>
                <a:ext cx="2895600" cy="533400"/>
                <a:chOff x="2667000" y="3200400"/>
                <a:chExt cx="2895600" cy="533400"/>
              </a:xfrm>
            </p:grpSpPr>
            <p:sp>
              <p:nvSpPr>
                <p:cNvPr id="1030" name="Rectangle 27"/>
                <p:cNvSpPr/>
                <p:nvPr/>
              </p:nvSpPr>
              <p:spPr>
                <a:xfrm>
                  <a:off x="2667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1" name="Rectangle 28"/>
                <p:cNvSpPr/>
                <p:nvPr/>
              </p:nvSpPr>
              <p:spPr>
                <a:xfrm>
                  <a:off x="3048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2" name="Rectangle 29"/>
                <p:cNvSpPr/>
                <p:nvPr/>
              </p:nvSpPr>
              <p:spPr>
                <a:xfrm>
                  <a:off x="3429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3" name="Rectangle 30"/>
                <p:cNvSpPr/>
                <p:nvPr/>
              </p:nvSpPr>
              <p:spPr>
                <a:xfrm>
                  <a:off x="3810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4" name="Rectangle 1033"/>
                <p:cNvSpPr/>
                <p:nvPr/>
              </p:nvSpPr>
              <p:spPr>
                <a:xfrm>
                  <a:off x="4191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5" name="Rectangle 1034"/>
                <p:cNvSpPr/>
                <p:nvPr/>
              </p:nvSpPr>
              <p:spPr>
                <a:xfrm>
                  <a:off x="4572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6" name="Rectangle 1035"/>
                <p:cNvSpPr/>
                <p:nvPr/>
              </p:nvSpPr>
              <p:spPr>
                <a:xfrm>
                  <a:off x="4953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  <p:sp>
              <p:nvSpPr>
                <p:cNvPr id="1037" name="Rectangle 1036"/>
                <p:cNvSpPr/>
                <p:nvPr/>
              </p:nvSpPr>
              <p:spPr>
                <a:xfrm>
                  <a:off x="5334000" y="3200400"/>
                  <a:ext cx="228600" cy="533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u="sng"/>
                </a:p>
              </p:txBody>
            </p:sp>
          </p:grpSp>
          <p:sp>
            <p:nvSpPr>
              <p:cNvPr id="1000" name="Rectangle 999"/>
              <p:cNvSpPr/>
              <p:nvPr/>
            </p:nvSpPr>
            <p:spPr>
              <a:xfrm>
                <a:off x="3657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1" name="Rectangle 1000"/>
              <p:cNvSpPr/>
              <p:nvPr/>
            </p:nvSpPr>
            <p:spPr>
              <a:xfrm>
                <a:off x="4038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2" name="Rectangle 1001"/>
              <p:cNvSpPr/>
              <p:nvPr/>
            </p:nvSpPr>
            <p:spPr>
              <a:xfrm>
                <a:off x="4419600" y="3276600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3" name="Rectangle 1002"/>
              <p:cNvSpPr/>
              <p:nvPr/>
            </p:nvSpPr>
            <p:spPr>
              <a:xfrm>
                <a:off x="4800600" y="3276600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4" name="Rectangle 1003"/>
              <p:cNvSpPr/>
              <p:nvPr/>
            </p:nvSpPr>
            <p:spPr>
              <a:xfrm>
                <a:off x="5181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5" name="Rectangle 1004"/>
              <p:cNvSpPr/>
              <p:nvPr/>
            </p:nvSpPr>
            <p:spPr>
              <a:xfrm>
                <a:off x="5562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6" name="Rectangle 1005"/>
              <p:cNvSpPr/>
              <p:nvPr/>
            </p:nvSpPr>
            <p:spPr>
              <a:xfrm>
                <a:off x="5943600" y="3276600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7" name="Rectangle 1006"/>
              <p:cNvSpPr/>
              <p:nvPr/>
            </p:nvSpPr>
            <p:spPr>
              <a:xfrm>
                <a:off x="6324600" y="3276600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8" name="Rectangle 1007"/>
              <p:cNvSpPr/>
              <p:nvPr/>
            </p:nvSpPr>
            <p:spPr>
              <a:xfrm>
                <a:off x="3657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09" name="Rectangle 1008"/>
              <p:cNvSpPr/>
              <p:nvPr/>
            </p:nvSpPr>
            <p:spPr>
              <a:xfrm>
                <a:off x="4038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0" name="Rectangle 1009"/>
              <p:cNvSpPr/>
              <p:nvPr/>
            </p:nvSpPr>
            <p:spPr>
              <a:xfrm>
                <a:off x="4419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1" name="Rectangle 1010"/>
              <p:cNvSpPr/>
              <p:nvPr/>
            </p:nvSpPr>
            <p:spPr>
              <a:xfrm>
                <a:off x="4800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2" name="Rectangle 1011"/>
              <p:cNvSpPr/>
              <p:nvPr/>
            </p:nvSpPr>
            <p:spPr>
              <a:xfrm>
                <a:off x="5181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3" name="Rectangle 1012"/>
              <p:cNvSpPr/>
              <p:nvPr/>
            </p:nvSpPr>
            <p:spPr>
              <a:xfrm>
                <a:off x="5562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4" name="Rectangle 1013"/>
              <p:cNvSpPr/>
              <p:nvPr/>
            </p:nvSpPr>
            <p:spPr>
              <a:xfrm>
                <a:off x="5943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5" name="Rectangle 1014"/>
              <p:cNvSpPr/>
              <p:nvPr/>
            </p:nvSpPr>
            <p:spPr>
              <a:xfrm>
                <a:off x="6324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016" name="Rectangle 3"/>
              <p:cNvSpPr/>
              <p:nvPr/>
            </p:nvSpPr>
            <p:spPr>
              <a:xfrm>
                <a:off x="3657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7" name="Rectangle 1016"/>
              <p:cNvSpPr/>
              <p:nvPr/>
            </p:nvSpPr>
            <p:spPr>
              <a:xfrm>
                <a:off x="4038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8" name="Rectangle 1017"/>
              <p:cNvSpPr/>
              <p:nvPr/>
            </p:nvSpPr>
            <p:spPr>
              <a:xfrm>
                <a:off x="4419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9" name="Rectangle 6"/>
              <p:cNvSpPr/>
              <p:nvPr/>
            </p:nvSpPr>
            <p:spPr>
              <a:xfrm>
                <a:off x="4800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0" name="Rectangle 7"/>
              <p:cNvSpPr/>
              <p:nvPr/>
            </p:nvSpPr>
            <p:spPr>
              <a:xfrm>
                <a:off x="5181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1" name="Rectangle 8"/>
              <p:cNvSpPr/>
              <p:nvPr/>
            </p:nvSpPr>
            <p:spPr>
              <a:xfrm>
                <a:off x="5562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2" name="Rectangle 9"/>
              <p:cNvSpPr/>
              <p:nvPr/>
            </p:nvSpPr>
            <p:spPr>
              <a:xfrm>
                <a:off x="5943600" y="19049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3" name="Rectangle 10"/>
              <p:cNvSpPr/>
              <p:nvPr/>
            </p:nvSpPr>
            <p:spPr>
              <a:xfrm>
                <a:off x="6324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57" name="TextBox 1023"/>
              <p:cNvSpPr txBox="1">
                <a:spLocks noChangeArrowheads="1"/>
              </p:cNvSpPr>
              <p:nvPr/>
            </p:nvSpPr>
            <p:spPr bwMode="auto">
              <a:xfrm rot="-5400000">
                <a:off x="5725272" y="2047128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58" name="TextBox 1024"/>
              <p:cNvSpPr txBox="1">
                <a:spLocks noChangeArrowheads="1"/>
              </p:cNvSpPr>
              <p:nvPr/>
            </p:nvSpPr>
            <p:spPr bwMode="auto">
              <a:xfrm rot="-5400000">
                <a:off x="4582272" y="34524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59" name="TextBox 1025"/>
              <p:cNvSpPr txBox="1">
                <a:spLocks noChangeArrowheads="1"/>
              </p:cNvSpPr>
              <p:nvPr/>
            </p:nvSpPr>
            <p:spPr bwMode="auto">
              <a:xfrm rot="-5400000">
                <a:off x="4201272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60" name="TextBox 1026"/>
              <p:cNvSpPr txBox="1">
                <a:spLocks noChangeArrowheads="1"/>
              </p:cNvSpPr>
              <p:nvPr/>
            </p:nvSpPr>
            <p:spPr bwMode="auto">
              <a:xfrm rot="-5400000">
                <a:off x="5738427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61" name="TextBox 1027"/>
              <p:cNvSpPr txBox="1">
                <a:spLocks noChangeArrowheads="1"/>
              </p:cNvSpPr>
              <p:nvPr/>
            </p:nvSpPr>
            <p:spPr bwMode="auto">
              <a:xfrm rot="-5400000">
                <a:off x="3439272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662" name="TextBox 1028"/>
              <p:cNvSpPr txBox="1">
                <a:spLocks noChangeArrowheads="1"/>
              </p:cNvSpPr>
              <p:nvPr/>
            </p:nvSpPr>
            <p:spPr bwMode="auto">
              <a:xfrm rot="-5400000">
                <a:off x="6119427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</p:grpSp>
        <p:grpSp>
          <p:nvGrpSpPr>
            <p:cNvPr id="15625" name="Group 93"/>
            <p:cNvGrpSpPr>
              <a:grpSpLocks/>
            </p:cNvGrpSpPr>
            <p:nvPr/>
          </p:nvGrpSpPr>
          <p:grpSpPr bwMode="auto">
            <a:xfrm>
              <a:off x="914400" y="3581400"/>
              <a:ext cx="1066800" cy="1219200"/>
              <a:chOff x="6553200" y="685800"/>
              <a:chExt cx="1066800" cy="1219200"/>
            </a:xfrm>
          </p:grpSpPr>
          <p:sp>
            <p:nvSpPr>
              <p:cNvPr id="993" name="6-Point Star 992"/>
              <p:cNvSpPr/>
              <p:nvPr/>
            </p:nvSpPr>
            <p:spPr>
              <a:xfrm>
                <a:off x="6553200" y="6858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27" name="TextBox 993"/>
              <p:cNvSpPr txBox="1">
                <a:spLocks noChangeArrowheads="1"/>
              </p:cNvSpPr>
              <p:nvPr/>
            </p:nvSpPr>
            <p:spPr bwMode="auto">
              <a:xfrm>
                <a:off x="6636381" y="10337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4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7421" name="Group 1069"/>
          <p:cNvGrpSpPr>
            <a:grpSpLocks/>
          </p:cNvGrpSpPr>
          <p:nvPr/>
        </p:nvGrpSpPr>
        <p:grpSpPr bwMode="auto">
          <a:xfrm>
            <a:off x="2057400" y="3505200"/>
            <a:ext cx="5638800" cy="2971800"/>
            <a:chOff x="914400" y="1828799"/>
            <a:chExt cx="5638800" cy="2971801"/>
          </a:xfrm>
        </p:grpSpPr>
        <p:grpSp>
          <p:nvGrpSpPr>
            <p:cNvPr id="27422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43" name="Right Arrow 114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4" name="Right Arrow 114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5" name="Right Arrow 114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6" name="Right Arrow 114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7" name="Right Arrow 114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8" name="Right Arrow 114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9" name="Right Arrow 114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50" name="Right Arrow 114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27423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35" name="Right Arrow 113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6" name="Right Arrow 113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7" name="Right Arrow 113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8" name="Right Arrow 113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9" name="Right Arrow 113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0" name="Right Arrow 113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1" name="Right Arrow 114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42" name="Right Arrow 114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4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27" name="Right Arrow 112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8" name="Right Arrow 112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9" name="Right Arrow 112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0" name="Right Arrow 112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1" name="Right Arrow 113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2" name="Right Arrow 113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3" name="Right Arrow 113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34" name="Right Arrow 113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grpSp>
          <p:nvGrpSpPr>
            <p:cNvPr id="155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19" name="Right Arrow 1118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0" name="Right Arrow 1119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1" name="Right Arrow 1120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2" name="Right Arrow 1121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3" name="Right Arrow 1122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4" name="Right Arrow 1123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5" name="Right Arrow 1124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  <p:sp>
            <p:nvSpPr>
              <p:cNvPr id="1126" name="Right Arrow 1125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u="sng"/>
              </a:p>
            </p:txBody>
          </p:sp>
        </p:grpSp>
        <p:sp>
          <p:nvSpPr>
            <p:cNvPr id="1075" name="Rectangle 1074"/>
            <p:cNvSpPr/>
            <p:nvPr/>
          </p:nvSpPr>
          <p:spPr>
            <a:xfrm>
              <a:off x="3657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6" name="Rectangle 1075"/>
            <p:cNvSpPr/>
            <p:nvPr/>
          </p:nvSpPr>
          <p:spPr>
            <a:xfrm>
              <a:off x="4038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7" name="Rectangle 1076"/>
            <p:cNvSpPr/>
            <p:nvPr/>
          </p:nvSpPr>
          <p:spPr>
            <a:xfrm>
              <a:off x="4419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8" name="Rectangle 1077"/>
            <p:cNvSpPr/>
            <p:nvPr/>
          </p:nvSpPr>
          <p:spPr>
            <a:xfrm>
              <a:off x="4800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79" name="Rectangle 1078"/>
            <p:cNvSpPr/>
            <p:nvPr/>
          </p:nvSpPr>
          <p:spPr>
            <a:xfrm>
              <a:off x="5181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0" name="Rectangle 1079"/>
            <p:cNvSpPr/>
            <p:nvPr/>
          </p:nvSpPr>
          <p:spPr>
            <a:xfrm>
              <a:off x="5562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1" name="Rectangle 1080"/>
            <p:cNvSpPr/>
            <p:nvPr/>
          </p:nvSpPr>
          <p:spPr>
            <a:xfrm>
              <a:off x="5943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2" name="Rectangle 1081"/>
            <p:cNvSpPr/>
            <p:nvPr/>
          </p:nvSpPr>
          <p:spPr>
            <a:xfrm>
              <a:off x="6324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3" name="Rectangle 1082"/>
            <p:cNvSpPr/>
            <p:nvPr/>
          </p:nvSpPr>
          <p:spPr>
            <a:xfrm>
              <a:off x="3657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4" name="Rectangle 1083"/>
            <p:cNvSpPr/>
            <p:nvPr/>
          </p:nvSpPr>
          <p:spPr>
            <a:xfrm>
              <a:off x="4038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5" name="Rectangle 1084"/>
            <p:cNvSpPr/>
            <p:nvPr/>
          </p:nvSpPr>
          <p:spPr>
            <a:xfrm>
              <a:off x="4419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6" name="Rectangle 1085"/>
            <p:cNvSpPr/>
            <p:nvPr/>
          </p:nvSpPr>
          <p:spPr>
            <a:xfrm>
              <a:off x="4800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7" name="Rectangle 1086"/>
            <p:cNvSpPr/>
            <p:nvPr/>
          </p:nvSpPr>
          <p:spPr>
            <a:xfrm>
              <a:off x="5181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8" name="Rectangle 1087"/>
            <p:cNvSpPr/>
            <p:nvPr/>
          </p:nvSpPr>
          <p:spPr>
            <a:xfrm>
              <a:off x="5562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89" name="Rectangle 1088"/>
            <p:cNvSpPr/>
            <p:nvPr/>
          </p:nvSpPr>
          <p:spPr>
            <a:xfrm>
              <a:off x="5943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0" name="Rectangle 1089"/>
            <p:cNvSpPr/>
            <p:nvPr/>
          </p:nvSpPr>
          <p:spPr>
            <a:xfrm>
              <a:off x="6324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1" name="Rectangle 1090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2" name="Rectangle 1091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3" name="Rectangle 1092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4" name="Rectangle 1093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5" name="Rectangle 1094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6" name="Rectangle 1095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7" name="Rectangle 1096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8" name="Rectangle 1097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/>
            </a:p>
          </p:txBody>
        </p:sp>
        <p:sp>
          <p:nvSpPr>
            <p:cNvPr id="1099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0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2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3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4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5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6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612" name="TextBox 1106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3" name="TextBox 1107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4" name="TextBox 1108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5" name="TextBox 1109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6" name="TextBox 1110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17" name="TextBox 1111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618" name="Group 269"/>
            <p:cNvGrpSpPr>
              <a:grpSpLocks/>
            </p:cNvGrpSpPr>
            <p:nvPr/>
          </p:nvGrpSpPr>
          <p:grpSpPr bwMode="auto">
            <a:xfrm>
              <a:off x="914400" y="3581400"/>
              <a:ext cx="1066800" cy="1219200"/>
              <a:chOff x="914400" y="3581400"/>
              <a:chExt cx="1066800" cy="1219200"/>
            </a:xfrm>
          </p:grpSpPr>
          <p:sp>
            <p:nvSpPr>
              <p:cNvPr id="1117" name="6-Point Star 1116"/>
              <p:cNvSpPr/>
              <p:nvPr/>
            </p:nvSpPr>
            <p:spPr>
              <a:xfrm>
                <a:off x="914400" y="3581400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23" name="TextBox 1117"/>
              <p:cNvSpPr txBox="1">
                <a:spLocks noChangeArrowheads="1"/>
              </p:cNvSpPr>
              <p:nvPr/>
            </p:nvSpPr>
            <p:spPr bwMode="auto">
              <a:xfrm>
                <a:off x="997581" y="39293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4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  <p:sp>
          <p:nvSpPr>
            <p:cNvPr id="15619" name="TextBox 1113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20" name="TextBox 1114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621" name="TextBox 1115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157" name="Group 1150"/>
          <p:cNvGrpSpPr>
            <a:grpSpLocks/>
          </p:cNvGrpSpPr>
          <p:nvPr/>
        </p:nvGrpSpPr>
        <p:grpSpPr bwMode="auto">
          <a:xfrm>
            <a:off x="3352800" y="3505200"/>
            <a:ext cx="4343400" cy="2743200"/>
            <a:chOff x="2209800" y="1828799"/>
            <a:chExt cx="4343400" cy="2743200"/>
          </a:xfrm>
        </p:grpSpPr>
        <p:grpSp>
          <p:nvGrpSpPr>
            <p:cNvPr id="158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21" name="Right Arrow 1220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2" name="Right Arrow 1221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3" name="Right Arrow 1222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4" name="Right Arrow 1223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5" name="Right Arrow 1224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6" name="Right Arrow 1225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7" name="Right Arrow 1226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8" name="Right Arrow 1227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59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13" name="Right Arrow 1212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4" name="Right Arrow 1213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5" name="Right Arrow 1214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6" name="Right Arrow 1215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7" name="Right Arrow 1216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8" name="Right Arrow 1217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9" name="Right Arrow 1218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0" name="Right Arrow 1219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60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205" name="Right Arrow 1204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6" name="Right Arrow 1205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7" name="Right Arrow 1206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8" name="Right Arrow 1207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9" name="Right Arrow 1208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0" name="Right Arrow 1209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1" name="Right Arrow 1210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12" name="Right Arrow 1211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61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197" name="Right Arrow 1196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98" name="Right Arrow 1197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99" name="Right Arrow 1198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0" name="Right Arrow 1199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1" name="Right Arrow 1200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2" name="Right Arrow 1201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3" name="Right Arrow 1202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04" name="Right Arrow 1203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56" name="Rectangle 1155"/>
            <p:cNvSpPr/>
            <p:nvPr/>
          </p:nvSpPr>
          <p:spPr>
            <a:xfrm>
              <a:off x="3657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7" name="Rectangle 1156"/>
            <p:cNvSpPr/>
            <p:nvPr/>
          </p:nvSpPr>
          <p:spPr>
            <a:xfrm>
              <a:off x="4038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8" name="Rectangle 1157"/>
            <p:cNvSpPr/>
            <p:nvPr/>
          </p:nvSpPr>
          <p:spPr>
            <a:xfrm>
              <a:off x="4419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9" name="Rectangle 1158"/>
            <p:cNvSpPr/>
            <p:nvPr/>
          </p:nvSpPr>
          <p:spPr>
            <a:xfrm>
              <a:off x="4800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0" name="Rectangle 1159"/>
            <p:cNvSpPr/>
            <p:nvPr/>
          </p:nvSpPr>
          <p:spPr>
            <a:xfrm>
              <a:off x="5181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1" name="Rectangle 1160"/>
            <p:cNvSpPr/>
            <p:nvPr/>
          </p:nvSpPr>
          <p:spPr>
            <a:xfrm>
              <a:off x="5562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2" name="Rectangle 1161"/>
            <p:cNvSpPr/>
            <p:nvPr/>
          </p:nvSpPr>
          <p:spPr>
            <a:xfrm>
              <a:off x="5943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3" name="Rectangle 1162"/>
            <p:cNvSpPr/>
            <p:nvPr/>
          </p:nvSpPr>
          <p:spPr>
            <a:xfrm>
              <a:off x="6324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4" name="Rectangle 1163"/>
            <p:cNvSpPr/>
            <p:nvPr/>
          </p:nvSpPr>
          <p:spPr>
            <a:xfrm>
              <a:off x="3657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5" name="Rectangle 1164"/>
            <p:cNvSpPr/>
            <p:nvPr/>
          </p:nvSpPr>
          <p:spPr>
            <a:xfrm>
              <a:off x="4038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6" name="Rectangle 1165"/>
            <p:cNvSpPr/>
            <p:nvPr/>
          </p:nvSpPr>
          <p:spPr>
            <a:xfrm>
              <a:off x="4419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7" name="Rectangle 1166"/>
            <p:cNvSpPr/>
            <p:nvPr/>
          </p:nvSpPr>
          <p:spPr>
            <a:xfrm>
              <a:off x="4800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8" name="Rectangle 1167"/>
            <p:cNvSpPr/>
            <p:nvPr/>
          </p:nvSpPr>
          <p:spPr>
            <a:xfrm>
              <a:off x="5181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9" name="Rectangle 1168"/>
            <p:cNvSpPr/>
            <p:nvPr/>
          </p:nvSpPr>
          <p:spPr>
            <a:xfrm>
              <a:off x="5562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0" name="Rectangle 1169"/>
            <p:cNvSpPr/>
            <p:nvPr/>
          </p:nvSpPr>
          <p:spPr>
            <a:xfrm>
              <a:off x="5943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1" name="Rectangle 1170"/>
            <p:cNvSpPr/>
            <p:nvPr/>
          </p:nvSpPr>
          <p:spPr>
            <a:xfrm>
              <a:off x="6324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2" name="Rectangle 1171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3" name="Rectangle 1172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4" name="Rectangle 1173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5" name="Rectangle 1174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6" name="Rectangle 1175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7" name="Rectangle 1176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8" name="Rectangle 1177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9" name="Rectangle 1178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0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1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2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3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4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5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6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7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567" name="TextBox 1187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68" name="TextBox 1188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69" name="TextBox 1189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0" name="TextBox 1190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1" name="TextBox 1191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2" name="TextBox 1192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3" name="TextBox 1193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4" name="TextBox 1194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575" name="TextBox 1195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170" name="Group 1228"/>
          <p:cNvGrpSpPr>
            <a:grpSpLocks/>
          </p:cNvGrpSpPr>
          <p:nvPr/>
        </p:nvGrpSpPr>
        <p:grpSpPr bwMode="auto">
          <a:xfrm>
            <a:off x="2057400" y="3505200"/>
            <a:ext cx="5638800" cy="2743200"/>
            <a:chOff x="914400" y="1828799"/>
            <a:chExt cx="5638800" cy="2743200"/>
          </a:xfrm>
        </p:grpSpPr>
        <p:grpSp>
          <p:nvGrpSpPr>
            <p:cNvPr id="15482" name="Group 108"/>
            <p:cNvGrpSpPr>
              <a:grpSpLocks/>
            </p:cNvGrpSpPr>
            <p:nvPr/>
          </p:nvGrpSpPr>
          <p:grpSpPr bwMode="auto">
            <a:xfrm>
              <a:off x="2209800" y="1828799"/>
              <a:ext cx="4343400" cy="2743200"/>
              <a:chOff x="2209800" y="1828799"/>
              <a:chExt cx="4343400" cy="2743200"/>
            </a:xfrm>
          </p:grpSpPr>
          <p:grpSp>
            <p:nvGrpSpPr>
              <p:cNvPr id="173" name="Group 74"/>
              <p:cNvGrpSpPr/>
              <p:nvPr/>
            </p:nvGrpSpPr>
            <p:grpSpPr>
              <a:xfrm>
                <a:off x="2209800" y="27432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303" name="Right Arrow 1302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4" name="Right Arrow 1303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5" name="Right Arrow 1304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6" name="Right Arrow 1305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7" name="Right Arrow 1306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8" name="Right Arrow 1307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9" name="Right Arrow 1308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10" name="Right Arrow 1309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30" name="Group 44"/>
              <p:cNvGrpSpPr/>
              <p:nvPr/>
            </p:nvGrpSpPr>
            <p:grpSpPr>
              <a:xfrm>
                <a:off x="2209800" y="34290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295" name="Right Arrow 1294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6" name="Right Arrow 1295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7" name="Right Arrow 1296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8" name="Right Arrow 1297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9" name="Right Arrow 1298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0" name="Right Arrow 1299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1" name="Right Arrow 1300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02" name="Right Arrow 1301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31" name="Group 74"/>
              <p:cNvGrpSpPr/>
              <p:nvPr/>
            </p:nvGrpSpPr>
            <p:grpSpPr>
              <a:xfrm>
                <a:off x="2209800" y="20574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287" name="Right Arrow 1286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8" name="Right Arrow 1287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9" name="Right Arrow 1288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0" name="Right Arrow 1289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1" name="Right Arrow 1290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2" name="Right Arrow 1291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3" name="Right Arrow 1292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94" name="Right Arrow 1293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32" name="Group 62"/>
              <p:cNvGrpSpPr/>
              <p:nvPr/>
            </p:nvGrpSpPr>
            <p:grpSpPr>
              <a:xfrm>
                <a:off x="2209800" y="4114800"/>
                <a:ext cx="4114800" cy="228600"/>
                <a:chOff x="1219200" y="1295400"/>
                <a:chExt cx="4114800" cy="228600"/>
              </a:xfrm>
              <a:solidFill>
                <a:schemeClr val="accent2"/>
              </a:solidFill>
            </p:grpSpPr>
            <p:sp>
              <p:nvSpPr>
                <p:cNvPr id="1279" name="Right Arrow 1278"/>
                <p:cNvSpPr/>
                <p:nvPr/>
              </p:nvSpPr>
              <p:spPr>
                <a:xfrm>
                  <a:off x="1600200" y="1295400"/>
                  <a:ext cx="3733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0" name="Right Arrow 1279"/>
                <p:cNvSpPr/>
                <p:nvPr/>
              </p:nvSpPr>
              <p:spPr>
                <a:xfrm>
                  <a:off x="1981200" y="1295400"/>
                  <a:ext cx="2971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1" name="Right Arrow 1280"/>
                <p:cNvSpPr/>
                <p:nvPr/>
              </p:nvSpPr>
              <p:spPr>
                <a:xfrm>
                  <a:off x="2057400" y="1295400"/>
                  <a:ext cx="2514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2" name="Right Arrow 1281"/>
                <p:cNvSpPr/>
                <p:nvPr/>
              </p:nvSpPr>
              <p:spPr>
                <a:xfrm>
                  <a:off x="1371600" y="1295400"/>
                  <a:ext cx="28194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3" name="Right Arrow 1282"/>
                <p:cNvSpPr/>
                <p:nvPr/>
              </p:nvSpPr>
              <p:spPr>
                <a:xfrm>
                  <a:off x="1676400" y="1295400"/>
                  <a:ext cx="21336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4" name="Right Arrow 1283"/>
                <p:cNvSpPr/>
                <p:nvPr/>
              </p:nvSpPr>
              <p:spPr>
                <a:xfrm>
                  <a:off x="1600200" y="1295400"/>
                  <a:ext cx="1828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5" name="Right Arrow 1284"/>
                <p:cNvSpPr/>
                <p:nvPr/>
              </p:nvSpPr>
              <p:spPr>
                <a:xfrm>
                  <a:off x="1524000" y="1295400"/>
                  <a:ext cx="15240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286" name="Right Arrow 1285"/>
                <p:cNvSpPr/>
                <p:nvPr/>
              </p:nvSpPr>
              <p:spPr>
                <a:xfrm>
                  <a:off x="1219200" y="1295400"/>
                  <a:ext cx="1447800" cy="228600"/>
                </a:xfrm>
                <a:prstGeom prst="rightArrow">
                  <a:avLst>
                    <a:gd name="adj1" fmla="val 50000"/>
                    <a:gd name="adj2" fmla="val 21429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238" name="Rectangle 1237"/>
              <p:cNvSpPr/>
              <p:nvPr/>
            </p:nvSpPr>
            <p:spPr>
              <a:xfrm>
                <a:off x="3657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39" name="Rectangle 1238"/>
              <p:cNvSpPr/>
              <p:nvPr/>
            </p:nvSpPr>
            <p:spPr>
              <a:xfrm>
                <a:off x="4038600" y="39623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0" name="Rectangle 1239"/>
              <p:cNvSpPr/>
              <p:nvPr/>
            </p:nvSpPr>
            <p:spPr>
              <a:xfrm>
                <a:off x="4419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1" name="Rectangle 1240"/>
              <p:cNvSpPr/>
              <p:nvPr/>
            </p:nvSpPr>
            <p:spPr>
              <a:xfrm>
                <a:off x="4800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2" name="Rectangle 1241"/>
              <p:cNvSpPr/>
              <p:nvPr/>
            </p:nvSpPr>
            <p:spPr>
              <a:xfrm>
                <a:off x="5181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3" name="Rectangle 1242"/>
              <p:cNvSpPr/>
              <p:nvPr/>
            </p:nvSpPr>
            <p:spPr>
              <a:xfrm>
                <a:off x="5562600" y="39623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4" name="Rectangle 1243"/>
              <p:cNvSpPr/>
              <p:nvPr/>
            </p:nvSpPr>
            <p:spPr>
              <a:xfrm>
                <a:off x="5943600" y="39623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5" name="Rectangle 1244"/>
              <p:cNvSpPr/>
              <p:nvPr/>
            </p:nvSpPr>
            <p:spPr>
              <a:xfrm>
                <a:off x="6324600" y="39623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6" name="Rectangle 1245"/>
              <p:cNvSpPr/>
              <p:nvPr/>
            </p:nvSpPr>
            <p:spPr>
              <a:xfrm>
                <a:off x="3657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7" name="Rectangle 1246"/>
              <p:cNvSpPr/>
              <p:nvPr/>
            </p:nvSpPr>
            <p:spPr>
              <a:xfrm>
                <a:off x="4038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8" name="Rectangle 1247"/>
              <p:cNvSpPr/>
              <p:nvPr/>
            </p:nvSpPr>
            <p:spPr>
              <a:xfrm>
                <a:off x="4419600" y="32765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49" name="Rectangle 1248"/>
              <p:cNvSpPr/>
              <p:nvPr/>
            </p:nvSpPr>
            <p:spPr>
              <a:xfrm>
                <a:off x="4800600" y="32765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0" name="Rectangle 1249"/>
              <p:cNvSpPr/>
              <p:nvPr/>
            </p:nvSpPr>
            <p:spPr>
              <a:xfrm>
                <a:off x="5181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1" name="Rectangle 1250"/>
              <p:cNvSpPr/>
              <p:nvPr/>
            </p:nvSpPr>
            <p:spPr>
              <a:xfrm>
                <a:off x="5562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2" name="Rectangle 1251"/>
              <p:cNvSpPr/>
              <p:nvPr/>
            </p:nvSpPr>
            <p:spPr>
              <a:xfrm>
                <a:off x="5943600" y="32765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3" name="Rectangle 1252"/>
              <p:cNvSpPr/>
              <p:nvPr/>
            </p:nvSpPr>
            <p:spPr>
              <a:xfrm>
                <a:off x="6324600" y="32765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4" name="Rectangle 1253"/>
              <p:cNvSpPr/>
              <p:nvPr/>
            </p:nvSpPr>
            <p:spPr>
              <a:xfrm>
                <a:off x="3657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5" name="Rectangle 1254"/>
              <p:cNvSpPr/>
              <p:nvPr/>
            </p:nvSpPr>
            <p:spPr>
              <a:xfrm>
                <a:off x="4038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6" name="Rectangle 1255"/>
              <p:cNvSpPr/>
              <p:nvPr/>
            </p:nvSpPr>
            <p:spPr>
              <a:xfrm>
                <a:off x="4419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7" name="Rectangle 1256"/>
              <p:cNvSpPr/>
              <p:nvPr/>
            </p:nvSpPr>
            <p:spPr>
              <a:xfrm>
                <a:off x="4800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8" name="Rectangle 1257"/>
              <p:cNvSpPr/>
              <p:nvPr/>
            </p:nvSpPr>
            <p:spPr>
              <a:xfrm>
                <a:off x="5181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59" name="Rectangle 1258"/>
              <p:cNvSpPr/>
              <p:nvPr/>
            </p:nvSpPr>
            <p:spPr>
              <a:xfrm>
                <a:off x="5562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0" name="Rectangle 1259"/>
              <p:cNvSpPr/>
              <p:nvPr/>
            </p:nvSpPr>
            <p:spPr>
              <a:xfrm>
                <a:off x="5943600" y="25907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1" name="Rectangle 1260"/>
              <p:cNvSpPr/>
              <p:nvPr/>
            </p:nvSpPr>
            <p:spPr>
              <a:xfrm>
                <a:off x="6324600" y="25907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2" name="Rectangle 3"/>
              <p:cNvSpPr/>
              <p:nvPr/>
            </p:nvSpPr>
            <p:spPr>
              <a:xfrm>
                <a:off x="3657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3" name="Rectangle 1262"/>
              <p:cNvSpPr/>
              <p:nvPr/>
            </p:nvSpPr>
            <p:spPr>
              <a:xfrm>
                <a:off x="4038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4" name="Rectangle 1263"/>
              <p:cNvSpPr/>
              <p:nvPr/>
            </p:nvSpPr>
            <p:spPr>
              <a:xfrm>
                <a:off x="4419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5" name="Rectangle 6"/>
              <p:cNvSpPr/>
              <p:nvPr/>
            </p:nvSpPr>
            <p:spPr>
              <a:xfrm>
                <a:off x="4800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6" name="Rectangle 7"/>
              <p:cNvSpPr/>
              <p:nvPr/>
            </p:nvSpPr>
            <p:spPr>
              <a:xfrm>
                <a:off x="5181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7" name="Rectangle 8"/>
              <p:cNvSpPr/>
              <p:nvPr/>
            </p:nvSpPr>
            <p:spPr>
              <a:xfrm>
                <a:off x="5562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8" name="Rectangle 9"/>
              <p:cNvSpPr/>
              <p:nvPr/>
            </p:nvSpPr>
            <p:spPr>
              <a:xfrm>
                <a:off x="5943600" y="1904999"/>
                <a:ext cx="228600" cy="533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9" name="Rectangle 10"/>
              <p:cNvSpPr/>
              <p:nvPr/>
            </p:nvSpPr>
            <p:spPr>
              <a:xfrm>
                <a:off x="6324600" y="1904999"/>
                <a:ext cx="228600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522" name="TextBox 1269"/>
              <p:cNvSpPr txBox="1">
                <a:spLocks noChangeArrowheads="1"/>
              </p:cNvSpPr>
              <p:nvPr/>
            </p:nvSpPr>
            <p:spPr bwMode="auto">
              <a:xfrm rot="-5400000">
                <a:off x="5725272" y="2047128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3" name="TextBox 1270"/>
              <p:cNvSpPr txBox="1">
                <a:spLocks noChangeArrowheads="1"/>
              </p:cNvSpPr>
              <p:nvPr/>
            </p:nvSpPr>
            <p:spPr bwMode="auto">
              <a:xfrm rot="-5400000">
                <a:off x="4582272" y="34524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4" name="TextBox 1271"/>
              <p:cNvSpPr txBox="1">
                <a:spLocks noChangeArrowheads="1"/>
              </p:cNvSpPr>
              <p:nvPr/>
            </p:nvSpPr>
            <p:spPr bwMode="auto">
              <a:xfrm rot="-5400000">
                <a:off x="4201272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5" name="TextBox 1272"/>
              <p:cNvSpPr txBox="1">
                <a:spLocks noChangeArrowheads="1"/>
              </p:cNvSpPr>
              <p:nvPr/>
            </p:nvSpPr>
            <p:spPr bwMode="auto">
              <a:xfrm rot="-5400000">
                <a:off x="5738427" y="34187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6" name="TextBox 1273"/>
              <p:cNvSpPr txBox="1">
                <a:spLocks noChangeArrowheads="1"/>
              </p:cNvSpPr>
              <p:nvPr/>
            </p:nvSpPr>
            <p:spPr bwMode="auto">
              <a:xfrm rot="-5400000">
                <a:off x="3439272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7" name="TextBox 1274"/>
              <p:cNvSpPr txBox="1">
                <a:spLocks noChangeArrowheads="1"/>
              </p:cNvSpPr>
              <p:nvPr/>
            </p:nvSpPr>
            <p:spPr bwMode="auto">
              <a:xfrm rot="-5400000">
                <a:off x="6119427" y="2732929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8" name="TextBox 1275"/>
              <p:cNvSpPr txBox="1">
                <a:spLocks noChangeArrowheads="1"/>
              </p:cNvSpPr>
              <p:nvPr/>
            </p:nvSpPr>
            <p:spPr bwMode="auto">
              <a:xfrm rot="-5400000">
                <a:off x="5738427" y="41382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29" name="TextBox 1276"/>
              <p:cNvSpPr txBox="1">
                <a:spLocks noChangeArrowheads="1"/>
              </p:cNvSpPr>
              <p:nvPr/>
            </p:nvSpPr>
            <p:spPr bwMode="auto">
              <a:xfrm rot="-5400000">
                <a:off x="5344272" y="41382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  <p:sp>
            <p:nvSpPr>
              <p:cNvPr id="15530" name="TextBox 1277"/>
              <p:cNvSpPr txBox="1">
                <a:spLocks noChangeArrowheads="1"/>
              </p:cNvSpPr>
              <p:nvPr/>
            </p:nvSpPr>
            <p:spPr bwMode="auto">
              <a:xfrm rot="-5400000">
                <a:off x="3820272" y="4138227"/>
                <a:ext cx="65210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/>
                  <a:t>Match</a:t>
                </a:r>
                <a:endParaRPr lang="en-US"/>
              </a:p>
            </p:txBody>
          </p:sp>
        </p:grpSp>
        <p:grpSp>
          <p:nvGrpSpPr>
            <p:cNvPr id="15483" name="Group 105"/>
            <p:cNvGrpSpPr>
              <a:grpSpLocks/>
            </p:cNvGrpSpPr>
            <p:nvPr/>
          </p:nvGrpSpPr>
          <p:grpSpPr bwMode="auto">
            <a:xfrm>
              <a:off x="914400" y="2286000"/>
              <a:ext cx="1066800" cy="1219200"/>
              <a:chOff x="914400" y="3581400"/>
              <a:chExt cx="1066800" cy="1219200"/>
            </a:xfrm>
          </p:grpSpPr>
          <p:sp>
            <p:nvSpPr>
              <p:cNvPr id="1232" name="6-Point Star 1231"/>
              <p:cNvSpPr/>
              <p:nvPr/>
            </p:nvSpPr>
            <p:spPr>
              <a:xfrm>
                <a:off x="914400" y="35813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85" name="TextBox 1232"/>
              <p:cNvSpPr txBox="1">
                <a:spLocks noChangeArrowheads="1"/>
              </p:cNvSpPr>
              <p:nvPr/>
            </p:nvSpPr>
            <p:spPr bwMode="auto">
              <a:xfrm>
                <a:off x="997581" y="39293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</p:grpSp>
      <p:grpSp>
        <p:nvGrpSpPr>
          <p:cNvPr id="234" name="Group 1310"/>
          <p:cNvGrpSpPr>
            <a:grpSpLocks/>
          </p:cNvGrpSpPr>
          <p:nvPr/>
        </p:nvGrpSpPr>
        <p:grpSpPr bwMode="auto">
          <a:xfrm>
            <a:off x="2057400" y="3505200"/>
            <a:ext cx="5638800" cy="2743200"/>
            <a:chOff x="914400" y="1828799"/>
            <a:chExt cx="5638800" cy="2743200"/>
          </a:xfrm>
        </p:grpSpPr>
        <p:grpSp>
          <p:nvGrpSpPr>
            <p:cNvPr id="235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86" name="Right Arrow 1385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7" name="Right Arrow 1386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8" name="Right Arrow 1387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9" name="Right Arrow 1388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0" name="Right Arrow 1389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1" name="Right Arrow 1390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2" name="Right Arrow 1391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3" name="Right Arrow 1392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36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78" name="Right Arrow 137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9" name="Right Arrow 137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0" name="Right Arrow 137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1" name="Right Arrow 138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2" name="Right Arrow 138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3" name="Right Arrow 138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4" name="Right Arrow 138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5" name="Right Arrow 138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37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70" name="Right Arrow 136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1" name="Right Arrow 137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2" name="Right Arrow 137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3" name="Right Arrow 137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4" name="Right Arrow 137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5" name="Right Arrow 137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6" name="Right Arrow 137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7" name="Right Arrow 137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46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362" name="Right Arrow 136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3" name="Right Arrow 136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4" name="Right Arrow 136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5" name="Right Arrow 136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6" name="Right Arrow 136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7" name="Right Arrow 136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8" name="Right Arrow 136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9" name="Right Arrow 136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316" name="Rectangle 1315"/>
            <p:cNvSpPr/>
            <p:nvPr/>
          </p:nvSpPr>
          <p:spPr>
            <a:xfrm>
              <a:off x="3657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7" name="Rectangle 1316"/>
            <p:cNvSpPr/>
            <p:nvPr/>
          </p:nvSpPr>
          <p:spPr>
            <a:xfrm>
              <a:off x="4038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8" name="Rectangle 1317"/>
            <p:cNvSpPr/>
            <p:nvPr/>
          </p:nvSpPr>
          <p:spPr>
            <a:xfrm>
              <a:off x="4419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9" name="Rectangle 1318"/>
            <p:cNvSpPr/>
            <p:nvPr/>
          </p:nvSpPr>
          <p:spPr>
            <a:xfrm>
              <a:off x="4800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0" name="Rectangle 1319"/>
            <p:cNvSpPr/>
            <p:nvPr/>
          </p:nvSpPr>
          <p:spPr>
            <a:xfrm>
              <a:off x="5181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1" name="Rectangle 1320"/>
            <p:cNvSpPr/>
            <p:nvPr/>
          </p:nvSpPr>
          <p:spPr>
            <a:xfrm>
              <a:off x="5562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2" name="Rectangle 1321"/>
            <p:cNvSpPr/>
            <p:nvPr/>
          </p:nvSpPr>
          <p:spPr>
            <a:xfrm>
              <a:off x="5943600" y="39623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3" name="Rectangle 1322"/>
            <p:cNvSpPr/>
            <p:nvPr/>
          </p:nvSpPr>
          <p:spPr>
            <a:xfrm>
              <a:off x="6324600" y="39623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4" name="Rectangle 1323"/>
            <p:cNvSpPr/>
            <p:nvPr/>
          </p:nvSpPr>
          <p:spPr>
            <a:xfrm>
              <a:off x="3657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5" name="Rectangle 1324"/>
            <p:cNvSpPr/>
            <p:nvPr/>
          </p:nvSpPr>
          <p:spPr>
            <a:xfrm>
              <a:off x="4038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6" name="Rectangle 1325"/>
            <p:cNvSpPr/>
            <p:nvPr/>
          </p:nvSpPr>
          <p:spPr>
            <a:xfrm>
              <a:off x="4419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7" name="Rectangle 1326"/>
            <p:cNvSpPr/>
            <p:nvPr/>
          </p:nvSpPr>
          <p:spPr>
            <a:xfrm>
              <a:off x="4800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8" name="Rectangle 1327"/>
            <p:cNvSpPr/>
            <p:nvPr/>
          </p:nvSpPr>
          <p:spPr>
            <a:xfrm>
              <a:off x="5181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9" name="Rectangle 1328"/>
            <p:cNvSpPr/>
            <p:nvPr/>
          </p:nvSpPr>
          <p:spPr>
            <a:xfrm>
              <a:off x="5562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0" name="Rectangle 1329"/>
            <p:cNvSpPr/>
            <p:nvPr/>
          </p:nvSpPr>
          <p:spPr>
            <a:xfrm>
              <a:off x="5943600" y="32765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1" name="Rectangle 1330"/>
            <p:cNvSpPr/>
            <p:nvPr/>
          </p:nvSpPr>
          <p:spPr>
            <a:xfrm>
              <a:off x="6324600" y="32765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2" name="Rectangle 1331"/>
            <p:cNvSpPr/>
            <p:nvPr/>
          </p:nvSpPr>
          <p:spPr>
            <a:xfrm>
              <a:off x="3657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3" name="Rectangle 1332"/>
            <p:cNvSpPr/>
            <p:nvPr/>
          </p:nvSpPr>
          <p:spPr>
            <a:xfrm>
              <a:off x="4038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4" name="Rectangle 1333"/>
            <p:cNvSpPr/>
            <p:nvPr/>
          </p:nvSpPr>
          <p:spPr>
            <a:xfrm>
              <a:off x="4419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5" name="Rectangle 1334"/>
            <p:cNvSpPr/>
            <p:nvPr/>
          </p:nvSpPr>
          <p:spPr>
            <a:xfrm>
              <a:off x="4800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6" name="Rectangle 1335"/>
            <p:cNvSpPr/>
            <p:nvPr/>
          </p:nvSpPr>
          <p:spPr>
            <a:xfrm>
              <a:off x="5181600" y="25907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7" name="Rectangle 1336"/>
            <p:cNvSpPr/>
            <p:nvPr/>
          </p:nvSpPr>
          <p:spPr>
            <a:xfrm>
              <a:off x="5562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8" name="Rectangle 1337"/>
            <p:cNvSpPr/>
            <p:nvPr/>
          </p:nvSpPr>
          <p:spPr>
            <a:xfrm>
              <a:off x="5943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9" name="Rectangle 1338"/>
            <p:cNvSpPr/>
            <p:nvPr/>
          </p:nvSpPr>
          <p:spPr>
            <a:xfrm>
              <a:off x="6324600" y="25907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0" name="Rectangle 3"/>
            <p:cNvSpPr/>
            <p:nvPr/>
          </p:nvSpPr>
          <p:spPr>
            <a:xfrm>
              <a:off x="3657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1" name="Rectangle 4"/>
            <p:cNvSpPr/>
            <p:nvPr/>
          </p:nvSpPr>
          <p:spPr>
            <a:xfrm>
              <a:off x="4038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2" name="Rectangle 5"/>
            <p:cNvSpPr/>
            <p:nvPr/>
          </p:nvSpPr>
          <p:spPr>
            <a:xfrm>
              <a:off x="4419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3" name="Rectangle 6"/>
            <p:cNvSpPr/>
            <p:nvPr/>
          </p:nvSpPr>
          <p:spPr>
            <a:xfrm>
              <a:off x="4800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4" name="Rectangle 7"/>
            <p:cNvSpPr/>
            <p:nvPr/>
          </p:nvSpPr>
          <p:spPr>
            <a:xfrm>
              <a:off x="5181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5" name="Rectangle 8"/>
            <p:cNvSpPr/>
            <p:nvPr/>
          </p:nvSpPr>
          <p:spPr>
            <a:xfrm>
              <a:off x="5562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6" name="Rectangle 9"/>
            <p:cNvSpPr/>
            <p:nvPr/>
          </p:nvSpPr>
          <p:spPr>
            <a:xfrm>
              <a:off x="5943600" y="1904999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7" name="Rectangle 10"/>
            <p:cNvSpPr/>
            <p:nvPr/>
          </p:nvSpPr>
          <p:spPr>
            <a:xfrm>
              <a:off x="6324600" y="1904999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68" name="TextBox 1347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69" name="TextBox 1348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0" name="TextBox 1349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1" name="TextBox 1350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2" name="TextBox 1351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3" name="TextBox 1352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4" name="TextBox 1353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5" name="TextBox 1354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6" name="TextBox 1355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grpSp>
          <p:nvGrpSpPr>
            <p:cNvPr id="15477" name="Group 105"/>
            <p:cNvGrpSpPr>
              <a:grpSpLocks/>
            </p:cNvGrpSpPr>
            <p:nvPr/>
          </p:nvGrpSpPr>
          <p:grpSpPr bwMode="auto">
            <a:xfrm>
              <a:off x="914400" y="2286000"/>
              <a:ext cx="1066800" cy="1219200"/>
              <a:chOff x="914400" y="3581400"/>
              <a:chExt cx="1066800" cy="1219200"/>
            </a:xfrm>
          </p:grpSpPr>
          <p:sp>
            <p:nvSpPr>
              <p:cNvPr id="1360" name="6-Point Star 1359"/>
              <p:cNvSpPr/>
              <p:nvPr/>
            </p:nvSpPr>
            <p:spPr>
              <a:xfrm>
                <a:off x="914400" y="3581399"/>
                <a:ext cx="1066800" cy="1219200"/>
              </a:xfrm>
              <a:prstGeom prst="star6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81" name="TextBox 1360"/>
              <p:cNvSpPr txBox="1">
                <a:spLocks noChangeArrowheads="1"/>
              </p:cNvSpPr>
              <p:nvPr/>
            </p:nvSpPr>
            <p:spPr bwMode="auto">
              <a:xfrm>
                <a:off x="997581" y="3929390"/>
                <a:ext cx="90043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Layer 2</a:t>
                </a:r>
              </a:p>
              <a:p>
                <a:r>
                  <a:rPr lang="en-US" sz="1400"/>
                  <a:t>Address 4</a:t>
                </a:r>
              </a:p>
            </p:txBody>
          </p:sp>
        </p:grpSp>
        <p:sp>
          <p:nvSpPr>
            <p:cNvPr id="15478" name="TextBox 1357"/>
            <p:cNvSpPr txBox="1">
              <a:spLocks noChangeArrowheads="1"/>
            </p:cNvSpPr>
            <p:nvPr/>
          </p:nvSpPr>
          <p:spPr bwMode="auto">
            <a:xfrm rot="-5400000">
              <a:off x="5725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79" name="TextBox 1358"/>
            <p:cNvSpPr txBox="1">
              <a:spLocks noChangeArrowheads="1"/>
            </p:cNvSpPr>
            <p:nvPr/>
          </p:nvSpPr>
          <p:spPr bwMode="auto">
            <a:xfrm rot="-5400000">
              <a:off x="5344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</p:grpSp>
      <p:grpSp>
        <p:nvGrpSpPr>
          <p:cNvPr id="304" name="Group 1393"/>
          <p:cNvGrpSpPr>
            <a:grpSpLocks/>
          </p:cNvGrpSpPr>
          <p:nvPr/>
        </p:nvGrpSpPr>
        <p:grpSpPr bwMode="auto">
          <a:xfrm>
            <a:off x="3352800" y="2514600"/>
            <a:ext cx="4800600" cy="3733800"/>
            <a:chOff x="2209800" y="838200"/>
            <a:chExt cx="4800600" cy="3733800"/>
          </a:xfrm>
        </p:grpSpPr>
        <p:sp>
          <p:nvSpPr>
            <p:cNvPr id="1395" name="Down Arrow 1394"/>
            <p:cNvSpPr/>
            <p:nvPr/>
          </p:nvSpPr>
          <p:spPr>
            <a:xfrm flipV="1">
              <a:off x="5715000" y="1447800"/>
              <a:ext cx="685800" cy="3124200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05" name="Group 74"/>
            <p:cNvGrpSpPr/>
            <p:nvPr/>
          </p:nvGrpSpPr>
          <p:grpSpPr>
            <a:xfrm>
              <a:off x="2209800" y="27432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68" name="Right Arrow 1467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9" name="Right Arrow 1468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0" name="Right Arrow 1469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1" name="Right Arrow 1470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2" name="Right Arrow 1471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3" name="Right Arrow 1472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4" name="Right Arrow 1473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75" name="Right Arrow 1474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06" name="Group 44"/>
            <p:cNvGrpSpPr/>
            <p:nvPr/>
          </p:nvGrpSpPr>
          <p:grpSpPr>
            <a:xfrm>
              <a:off x="2209800" y="34290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60" name="Right Arrow 1459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1" name="Right Arrow 1460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2" name="Right Arrow 1461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3" name="Right Arrow 1462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4" name="Right Arrow 1463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5" name="Right Arrow 1464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6" name="Right Arrow 1465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7" name="Right Arrow 1466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07" name="Group 74"/>
            <p:cNvGrpSpPr/>
            <p:nvPr/>
          </p:nvGrpSpPr>
          <p:grpSpPr>
            <a:xfrm>
              <a:off x="2209800" y="20574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52" name="Right Arrow 1451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3" name="Right Arrow 1452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4" name="Right Arrow 1453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5" name="Right Arrow 1454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6" name="Right Arrow 1455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7" name="Right Arrow 1456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8" name="Right Arrow 1457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9" name="Right Arrow 1458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08" name="Group 62"/>
            <p:cNvGrpSpPr/>
            <p:nvPr/>
          </p:nvGrpSpPr>
          <p:grpSpPr>
            <a:xfrm>
              <a:off x="2209800" y="4114800"/>
              <a:ext cx="4114800" cy="228600"/>
              <a:chOff x="1219200" y="1295400"/>
              <a:chExt cx="4114800" cy="228600"/>
            </a:xfrm>
            <a:solidFill>
              <a:schemeClr val="accent2"/>
            </a:solidFill>
          </p:grpSpPr>
          <p:sp>
            <p:nvSpPr>
              <p:cNvPr id="1444" name="Right Arrow 1443"/>
              <p:cNvSpPr/>
              <p:nvPr/>
            </p:nvSpPr>
            <p:spPr>
              <a:xfrm>
                <a:off x="1600200" y="1295400"/>
                <a:ext cx="3733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5" name="Right Arrow 1444"/>
              <p:cNvSpPr/>
              <p:nvPr/>
            </p:nvSpPr>
            <p:spPr>
              <a:xfrm>
                <a:off x="1981200" y="1295400"/>
                <a:ext cx="2971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6" name="Right Arrow 1445"/>
              <p:cNvSpPr/>
              <p:nvPr/>
            </p:nvSpPr>
            <p:spPr>
              <a:xfrm>
                <a:off x="2057400" y="1295400"/>
                <a:ext cx="2514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7" name="Right Arrow 1446"/>
              <p:cNvSpPr/>
              <p:nvPr/>
            </p:nvSpPr>
            <p:spPr>
              <a:xfrm>
                <a:off x="1371600" y="1295400"/>
                <a:ext cx="28194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8" name="Right Arrow 1447"/>
              <p:cNvSpPr/>
              <p:nvPr/>
            </p:nvSpPr>
            <p:spPr>
              <a:xfrm>
                <a:off x="1676400" y="1295400"/>
                <a:ext cx="21336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9" name="Right Arrow 1448"/>
              <p:cNvSpPr/>
              <p:nvPr/>
            </p:nvSpPr>
            <p:spPr>
              <a:xfrm>
                <a:off x="1600200" y="1295400"/>
                <a:ext cx="1828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0" name="Right Arrow 1449"/>
              <p:cNvSpPr/>
              <p:nvPr/>
            </p:nvSpPr>
            <p:spPr>
              <a:xfrm>
                <a:off x="1524000" y="1295400"/>
                <a:ext cx="15240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1" name="Right Arrow 1450"/>
              <p:cNvSpPr/>
              <p:nvPr/>
            </p:nvSpPr>
            <p:spPr>
              <a:xfrm>
                <a:off x="1219200" y="1295400"/>
                <a:ext cx="1447800" cy="228600"/>
              </a:xfrm>
              <a:prstGeom prst="rightArrow">
                <a:avLst>
                  <a:gd name="adj1" fmla="val 50000"/>
                  <a:gd name="adj2" fmla="val 21429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400" name="Rectangle 1399"/>
            <p:cNvSpPr/>
            <p:nvPr/>
          </p:nvSpPr>
          <p:spPr>
            <a:xfrm>
              <a:off x="3657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1" name="Rectangle 1400"/>
            <p:cNvSpPr/>
            <p:nvPr/>
          </p:nvSpPr>
          <p:spPr>
            <a:xfrm>
              <a:off x="4038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2" name="Rectangle 1401"/>
            <p:cNvSpPr/>
            <p:nvPr/>
          </p:nvSpPr>
          <p:spPr>
            <a:xfrm>
              <a:off x="4419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3" name="Rectangle 1402"/>
            <p:cNvSpPr/>
            <p:nvPr/>
          </p:nvSpPr>
          <p:spPr>
            <a:xfrm>
              <a:off x="4800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4" name="Rectangle 1403"/>
            <p:cNvSpPr/>
            <p:nvPr/>
          </p:nvSpPr>
          <p:spPr>
            <a:xfrm>
              <a:off x="5181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5" name="Rectangle 1404"/>
            <p:cNvSpPr/>
            <p:nvPr/>
          </p:nvSpPr>
          <p:spPr>
            <a:xfrm>
              <a:off x="5562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6" name="Rectangle 1405"/>
            <p:cNvSpPr/>
            <p:nvPr/>
          </p:nvSpPr>
          <p:spPr>
            <a:xfrm>
              <a:off x="5943600" y="39624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7" name="Rectangle 1406"/>
            <p:cNvSpPr/>
            <p:nvPr/>
          </p:nvSpPr>
          <p:spPr>
            <a:xfrm>
              <a:off x="6324600" y="39624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8" name="Rectangle 1407"/>
            <p:cNvSpPr/>
            <p:nvPr/>
          </p:nvSpPr>
          <p:spPr>
            <a:xfrm>
              <a:off x="3657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9" name="Rectangle 1408"/>
            <p:cNvSpPr/>
            <p:nvPr/>
          </p:nvSpPr>
          <p:spPr>
            <a:xfrm>
              <a:off x="4038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0" name="Rectangle 1409"/>
            <p:cNvSpPr/>
            <p:nvPr/>
          </p:nvSpPr>
          <p:spPr>
            <a:xfrm>
              <a:off x="4419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1" name="Rectangle 1410"/>
            <p:cNvSpPr/>
            <p:nvPr/>
          </p:nvSpPr>
          <p:spPr>
            <a:xfrm>
              <a:off x="4800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2" name="Rectangle 1411"/>
            <p:cNvSpPr/>
            <p:nvPr/>
          </p:nvSpPr>
          <p:spPr>
            <a:xfrm>
              <a:off x="5181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3" name="Rectangle 1412"/>
            <p:cNvSpPr/>
            <p:nvPr/>
          </p:nvSpPr>
          <p:spPr>
            <a:xfrm>
              <a:off x="5562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4" name="Rectangle 1413"/>
            <p:cNvSpPr/>
            <p:nvPr/>
          </p:nvSpPr>
          <p:spPr>
            <a:xfrm>
              <a:off x="5943600" y="32766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5" name="Rectangle 1414"/>
            <p:cNvSpPr/>
            <p:nvPr/>
          </p:nvSpPr>
          <p:spPr>
            <a:xfrm>
              <a:off x="6324600" y="32766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6" name="Rectangle 1415"/>
            <p:cNvSpPr/>
            <p:nvPr/>
          </p:nvSpPr>
          <p:spPr>
            <a:xfrm>
              <a:off x="3657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7" name="Rectangle 1416"/>
            <p:cNvSpPr/>
            <p:nvPr/>
          </p:nvSpPr>
          <p:spPr>
            <a:xfrm>
              <a:off x="4038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8" name="Rectangle 1417"/>
            <p:cNvSpPr/>
            <p:nvPr/>
          </p:nvSpPr>
          <p:spPr>
            <a:xfrm>
              <a:off x="4419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9" name="Rectangle 1418"/>
            <p:cNvSpPr/>
            <p:nvPr/>
          </p:nvSpPr>
          <p:spPr>
            <a:xfrm>
              <a:off x="4800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0" name="Rectangle 1419"/>
            <p:cNvSpPr/>
            <p:nvPr/>
          </p:nvSpPr>
          <p:spPr>
            <a:xfrm>
              <a:off x="5181600" y="25908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1" name="Rectangle 1420"/>
            <p:cNvSpPr/>
            <p:nvPr/>
          </p:nvSpPr>
          <p:spPr>
            <a:xfrm>
              <a:off x="5562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2" name="Rectangle 1421"/>
            <p:cNvSpPr/>
            <p:nvPr/>
          </p:nvSpPr>
          <p:spPr>
            <a:xfrm>
              <a:off x="5943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3" name="Rectangle 1422"/>
            <p:cNvSpPr/>
            <p:nvPr/>
          </p:nvSpPr>
          <p:spPr>
            <a:xfrm>
              <a:off x="6324600" y="25908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4" name="Rectangle 3"/>
            <p:cNvSpPr/>
            <p:nvPr/>
          </p:nvSpPr>
          <p:spPr>
            <a:xfrm>
              <a:off x="3657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5" name="Rectangle 4"/>
            <p:cNvSpPr/>
            <p:nvPr/>
          </p:nvSpPr>
          <p:spPr>
            <a:xfrm>
              <a:off x="4038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6" name="Rectangle 5"/>
            <p:cNvSpPr/>
            <p:nvPr/>
          </p:nvSpPr>
          <p:spPr>
            <a:xfrm>
              <a:off x="4419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7" name="Rectangle 6"/>
            <p:cNvSpPr/>
            <p:nvPr/>
          </p:nvSpPr>
          <p:spPr>
            <a:xfrm>
              <a:off x="4800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8" name="Rectangle 7"/>
            <p:cNvSpPr/>
            <p:nvPr/>
          </p:nvSpPr>
          <p:spPr>
            <a:xfrm>
              <a:off x="5181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9" name="Rectangle 8"/>
            <p:cNvSpPr/>
            <p:nvPr/>
          </p:nvSpPr>
          <p:spPr>
            <a:xfrm>
              <a:off x="5562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0" name="Rectangle 9"/>
            <p:cNvSpPr/>
            <p:nvPr/>
          </p:nvSpPr>
          <p:spPr>
            <a:xfrm>
              <a:off x="5943600" y="1905000"/>
              <a:ext cx="228600" cy="533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1" name="Rectangle 10"/>
            <p:cNvSpPr/>
            <p:nvPr/>
          </p:nvSpPr>
          <p:spPr>
            <a:xfrm>
              <a:off x="6324600" y="1905000"/>
              <a:ext cx="2286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20" name="TextBox 1431"/>
            <p:cNvSpPr txBox="1">
              <a:spLocks noChangeArrowheads="1"/>
            </p:cNvSpPr>
            <p:nvPr/>
          </p:nvSpPr>
          <p:spPr bwMode="auto">
            <a:xfrm rot="-5400000">
              <a:off x="5725272" y="2047128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1" name="TextBox 1432"/>
            <p:cNvSpPr txBox="1">
              <a:spLocks noChangeArrowheads="1"/>
            </p:cNvSpPr>
            <p:nvPr/>
          </p:nvSpPr>
          <p:spPr bwMode="auto">
            <a:xfrm rot="-5400000">
              <a:off x="4582272" y="34524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2" name="TextBox 1433"/>
            <p:cNvSpPr txBox="1">
              <a:spLocks noChangeArrowheads="1"/>
            </p:cNvSpPr>
            <p:nvPr/>
          </p:nvSpPr>
          <p:spPr bwMode="auto">
            <a:xfrm rot="-5400000">
              <a:off x="4201272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3" name="TextBox 1434"/>
            <p:cNvSpPr txBox="1">
              <a:spLocks noChangeArrowheads="1"/>
            </p:cNvSpPr>
            <p:nvPr/>
          </p:nvSpPr>
          <p:spPr bwMode="auto">
            <a:xfrm rot="-5400000">
              <a:off x="5738427" y="34187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4" name="TextBox 1435"/>
            <p:cNvSpPr txBox="1">
              <a:spLocks noChangeArrowheads="1"/>
            </p:cNvSpPr>
            <p:nvPr/>
          </p:nvSpPr>
          <p:spPr bwMode="auto">
            <a:xfrm rot="-5400000">
              <a:off x="3439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5" name="TextBox 1436"/>
            <p:cNvSpPr txBox="1">
              <a:spLocks noChangeArrowheads="1"/>
            </p:cNvSpPr>
            <p:nvPr/>
          </p:nvSpPr>
          <p:spPr bwMode="auto">
            <a:xfrm rot="-5400000">
              <a:off x="6119427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6" name="TextBox 1437"/>
            <p:cNvSpPr txBox="1">
              <a:spLocks noChangeArrowheads="1"/>
            </p:cNvSpPr>
            <p:nvPr/>
          </p:nvSpPr>
          <p:spPr bwMode="auto">
            <a:xfrm rot="-5400000">
              <a:off x="5738427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7" name="TextBox 1438"/>
            <p:cNvSpPr txBox="1">
              <a:spLocks noChangeArrowheads="1"/>
            </p:cNvSpPr>
            <p:nvPr/>
          </p:nvSpPr>
          <p:spPr bwMode="auto">
            <a:xfrm rot="-5400000">
              <a:off x="5344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8" name="TextBox 1439"/>
            <p:cNvSpPr txBox="1">
              <a:spLocks noChangeArrowheads="1"/>
            </p:cNvSpPr>
            <p:nvPr/>
          </p:nvSpPr>
          <p:spPr bwMode="auto">
            <a:xfrm rot="-5400000">
              <a:off x="3820272" y="4138227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29" name="TextBox 1440"/>
            <p:cNvSpPr txBox="1">
              <a:spLocks noChangeArrowheads="1"/>
            </p:cNvSpPr>
            <p:nvPr/>
          </p:nvSpPr>
          <p:spPr bwMode="auto">
            <a:xfrm rot="-5400000">
              <a:off x="5725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5430" name="TextBox 1441"/>
            <p:cNvSpPr txBox="1">
              <a:spLocks noChangeArrowheads="1"/>
            </p:cNvSpPr>
            <p:nvPr/>
          </p:nvSpPr>
          <p:spPr bwMode="auto">
            <a:xfrm rot="-5400000">
              <a:off x="5344272" y="2732929"/>
              <a:ext cx="65210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Match</a:t>
              </a:r>
              <a:endParaRPr lang="en-US"/>
            </a:p>
          </p:txBody>
        </p:sp>
        <p:sp>
          <p:nvSpPr>
            <p:cNvPr id="1443" name="Curved Up Ribbon 1442"/>
            <p:cNvSpPr/>
            <p:nvPr/>
          </p:nvSpPr>
          <p:spPr>
            <a:xfrm>
              <a:off x="5105400" y="838200"/>
              <a:ext cx="1905000" cy="685800"/>
            </a:xfrm>
            <a:prstGeom prst="ellipseRibbon2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Road!</a:t>
              </a:r>
            </a:p>
          </p:txBody>
        </p:sp>
      </p:grpSp>
      <p:sp>
        <p:nvSpPr>
          <p:cNvPr id="15382" name="TextBox 1475"/>
          <p:cNvSpPr txBox="1">
            <a:spLocks noChangeArrowheads="1"/>
          </p:cNvSpPr>
          <p:nvPr/>
        </p:nvSpPr>
        <p:spPr bwMode="auto">
          <a:xfrm>
            <a:off x="3124200" y="645795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3124200"/>
            <a:ext cx="882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002B7"/>
                </a:solidFill>
              </a:rPr>
              <a:t>CAMs</a:t>
            </a:r>
            <a:endParaRPr lang="en-US" sz="2000" dirty="0">
              <a:solidFill>
                <a:srgbClr val="E002B7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61254-781C-6E4C-9DE9-2B34703AC441}" type="datetime1">
              <a:rPr lang="en-US" smtClean="0"/>
              <a:t>4/7/14</a:t>
            </a:fld>
            <a:endParaRPr lang="en-US"/>
          </a:p>
        </p:txBody>
      </p:sp>
      <p:pic>
        <p:nvPicPr>
          <p:cNvPr id="1480" name="Picture 1479" descr="CMS_trigger_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1794098" cy="3886200"/>
          </a:xfrm>
          <a:prstGeom prst="rect">
            <a:avLst/>
          </a:prstGeom>
        </p:spPr>
      </p:pic>
      <p:sp>
        <p:nvSpPr>
          <p:cNvPr id="15904" name="TextBox 15903"/>
          <p:cNvSpPr txBox="1"/>
          <p:nvPr/>
        </p:nvSpPr>
        <p:spPr>
          <a:xfrm>
            <a:off x="1905000" y="6248400"/>
            <a:ext cx="6923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Linearized track fitting can follow each road found (FPGA implementation) 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15906" name="Footer Placeholder 1590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1481" name="TextBox 1480"/>
          <p:cNvSpPr txBox="1"/>
          <p:nvPr/>
        </p:nvSpPr>
        <p:spPr>
          <a:xfrm>
            <a:off x="2057400" y="2819400"/>
            <a:ext cx="4187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Animation by Jim Hoff (FNAL engineer)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8001000" y="4419600"/>
            <a:ext cx="8549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…….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845058" y="3276600"/>
            <a:ext cx="12904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Millions  of</a:t>
            </a:r>
          </a:p>
          <a:p>
            <a:r>
              <a:rPr lang="en-US" dirty="0" smtClean="0"/>
              <a:t>Patterns</a:t>
            </a:r>
          </a:p>
          <a:p>
            <a:r>
              <a:rPr lang="en-US" dirty="0"/>
              <a:t>c</a:t>
            </a:r>
            <a:r>
              <a:rPr lang="en-US" dirty="0" smtClean="0"/>
              <a:t>ompared</a:t>
            </a:r>
          </a:p>
          <a:p>
            <a:r>
              <a:rPr lang="en-US" dirty="0"/>
              <a:t>a</a:t>
            </a:r>
            <a:r>
              <a:rPr lang="en-US" dirty="0" smtClean="0"/>
              <a:t>t the same</a:t>
            </a:r>
          </a:p>
          <a:p>
            <a:r>
              <a:rPr lang="en-US" dirty="0" smtClean="0"/>
              <a:t>time</a:t>
            </a:r>
          </a:p>
        </p:txBody>
      </p:sp>
      <p:sp>
        <p:nvSpPr>
          <p:cNvPr id="15907" name="Slide Number Placeholder 1590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8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62400" y="1676400"/>
            <a:ext cx="4648200" cy="1343025"/>
            <a:chOff x="2016" y="1506"/>
            <a:chExt cx="2928" cy="846"/>
          </a:xfrm>
        </p:grpSpPr>
        <p:sp>
          <p:nvSpPr>
            <p:cNvPr id="207906" name="Freeform 3"/>
            <p:cNvSpPr>
              <a:spLocks/>
            </p:cNvSpPr>
            <p:nvPr/>
          </p:nvSpPr>
          <p:spPr bwMode="auto">
            <a:xfrm>
              <a:off x="3889" y="1632"/>
              <a:ext cx="511" cy="670"/>
            </a:xfrm>
            <a:custGeom>
              <a:avLst/>
              <a:gdLst>
                <a:gd name="T0" fmla="*/ 113 w 912"/>
                <a:gd name="T1" fmla="*/ 211 h 1196"/>
                <a:gd name="T2" fmla="*/ 99 w 912"/>
                <a:gd name="T3" fmla="*/ 192 h 1196"/>
                <a:gd name="T4" fmla="*/ 75 w 912"/>
                <a:gd name="T5" fmla="*/ 160 h 1196"/>
                <a:gd name="T6" fmla="*/ 52 w 912"/>
                <a:gd name="T7" fmla="*/ 127 h 1196"/>
                <a:gd name="T8" fmla="*/ 33 w 912"/>
                <a:gd name="T9" fmla="*/ 94 h 1196"/>
                <a:gd name="T10" fmla="*/ 24 w 912"/>
                <a:gd name="T11" fmla="*/ 75 h 1196"/>
                <a:gd name="T12" fmla="*/ 19 w 912"/>
                <a:gd name="T13" fmla="*/ 66 h 1196"/>
                <a:gd name="T14" fmla="*/ 14 w 912"/>
                <a:gd name="T15" fmla="*/ 56 h 1196"/>
                <a:gd name="T16" fmla="*/ 10 w 912"/>
                <a:gd name="T17" fmla="*/ 42 h 1196"/>
                <a:gd name="T18" fmla="*/ 4 w 912"/>
                <a:gd name="T19" fmla="*/ 32 h 1196"/>
                <a:gd name="T20" fmla="*/ 0 w 912"/>
                <a:gd name="T21" fmla="*/ 18 h 1196"/>
                <a:gd name="T22" fmla="*/ 0 w 912"/>
                <a:gd name="T23" fmla="*/ 9 h 1196"/>
                <a:gd name="T24" fmla="*/ 0 w 912"/>
                <a:gd name="T25" fmla="*/ 9 h 1196"/>
                <a:gd name="T26" fmla="*/ 4 w 912"/>
                <a:gd name="T27" fmla="*/ 0 h 1196"/>
                <a:gd name="T28" fmla="*/ 4 w 912"/>
                <a:gd name="T29" fmla="*/ 0 h 1196"/>
                <a:gd name="T30" fmla="*/ 4 w 912"/>
                <a:gd name="T31" fmla="*/ 0 h 1196"/>
                <a:gd name="T32" fmla="*/ 10 w 912"/>
                <a:gd name="T33" fmla="*/ 0 h 1196"/>
                <a:gd name="T34" fmla="*/ 19 w 912"/>
                <a:gd name="T35" fmla="*/ 0 h 1196"/>
                <a:gd name="T36" fmla="*/ 28 w 912"/>
                <a:gd name="T37" fmla="*/ 4 h 1196"/>
                <a:gd name="T38" fmla="*/ 33 w 912"/>
                <a:gd name="T39" fmla="*/ 9 h 1196"/>
                <a:gd name="T40" fmla="*/ 38 w 912"/>
                <a:gd name="T41" fmla="*/ 14 h 1196"/>
                <a:gd name="T42" fmla="*/ 52 w 912"/>
                <a:gd name="T43" fmla="*/ 23 h 1196"/>
                <a:gd name="T44" fmla="*/ 66 w 912"/>
                <a:gd name="T45" fmla="*/ 38 h 1196"/>
                <a:gd name="T46" fmla="*/ 71 w 912"/>
                <a:gd name="T47" fmla="*/ 42 h 1196"/>
                <a:gd name="T48" fmla="*/ 85 w 912"/>
                <a:gd name="T49" fmla="*/ 56 h 1196"/>
                <a:gd name="T50" fmla="*/ 108 w 912"/>
                <a:gd name="T51" fmla="*/ 85 h 1196"/>
                <a:gd name="T52" fmla="*/ 132 w 912"/>
                <a:gd name="T53" fmla="*/ 108 h 1196"/>
                <a:gd name="T54" fmla="*/ 160 w 912"/>
                <a:gd name="T55" fmla="*/ 145 h 1196"/>
                <a:gd name="T56" fmla="*/ 174 w 912"/>
                <a:gd name="T57" fmla="*/ 164 h 1196"/>
                <a:gd name="T58" fmla="*/ 188 w 912"/>
                <a:gd name="T59" fmla="*/ 183 h 1196"/>
                <a:gd name="T60" fmla="*/ 216 w 912"/>
                <a:gd name="T61" fmla="*/ 225 h 1196"/>
                <a:gd name="T62" fmla="*/ 239 w 912"/>
                <a:gd name="T63" fmla="*/ 258 h 1196"/>
                <a:gd name="T64" fmla="*/ 258 w 912"/>
                <a:gd name="T65" fmla="*/ 291 h 1196"/>
                <a:gd name="T66" fmla="*/ 263 w 912"/>
                <a:gd name="T67" fmla="*/ 305 h 1196"/>
                <a:gd name="T68" fmla="*/ 267 w 912"/>
                <a:gd name="T69" fmla="*/ 314 h 1196"/>
                <a:gd name="T70" fmla="*/ 272 w 912"/>
                <a:gd name="T71" fmla="*/ 324 h 1196"/>
                <a:gd name="T72" fmla="*/ 277 w 912"/>
                <a:gd name="T73" fmla="*/ 338 h 1196"/>
                <a:gd name="T74" fmla="*/ 282 w 912"/>
                <a:gd name="T75" fmla="*/ 347 h 1196"/>
                <a:gd name="T76" fmla="*/ 286 w 912"/>
                <a:gd name="T77" fmla="*/ 361 h 1196"/>
                <a:gd name="T78" fmla="*/ 286 w 912"/>
                <a:gd name="T79" fmla="*/ 366 h 1196"/>
                <a:gd name="T80" fmla="*/ 286 w 912"/>
                <a:gd name="T81" fmla="*/ 366 h 1196"/>
                <a:gd name="T82" fmla="*/ 282 w 912"/>
                <a:gd name="T83" fmla="*/ 375 h 1196"/>
                <a:gd name="T84" fmla="*/ 282 w 912"/>
                <a:gd name="T85" fmla="*/ 375 h 1196"/>
                <a:gd name="T86" fmla="*/ 282 w 912"/>
                <a:gd name="T87" fmla="*/ 375 h 1196"/>
                <a:gd name="T88" fmla="*/ 277 w 912"/>
                <a:gd name="T89" fmla="*/ 375 h 1196"/>
                <a:gd name="T90" fmla="*/ 267 w 912"/>
                <a:gd name="T91" fmla="*/ 375 h 1196"/>
                <a:gd name="T92" fmla="*/ 267 w 912"/>
                <a:gd name="T93" fmla="*/ 375 h 1196"/>
                <a:gd name="T94" fmla="*/ 258 w 912"/>
                <a:gd name="T95" fmla="*/ 371 h 1196"/>
                <a:gd name="T96" fmla="*/ 244 w 912"/>
                <a:gd name="T97" fmla="*/ 361 h 1196"/>
                <a:gd name="T98" fmla="*/ 235 w 912"/>
                <a:gd name="T99" fmla="*/ 352 h 1196"/>
                <a:gd name="T100" fmla="*/ 225 w 912"/>
                <a:gd name="T101" fmla="*/ 342 h 1196"/>
                <a:gd name="T102" fmla="*/ 221 w 912"/>
                <a:gd name="T103" fmla="*/ 338 h 1196"/>
                <a:gd name="T104" fmla="*/ 211 w 912"/>
                <a:gd name="T105" fmla="*/ 329 h 1196"/>
                <a:gd name="T106" fmla="*/ 183 w 912"/>
                <a:gd name="T107" fmla="*/ 300 h 1196"/>
                <a:gd name="T108" fmla="*/ 155 w 912"/>
                <a:gd name="T109" fmla="*/ 267 h 1196"/>
                <a:gd name="T110" fmla="*/ 127 w 912"/>
                <a:gd name="T111" fmla="*/ 230 h 1196"/>
                <a:gd name="T112" fmla="*/ 113 w 912"/>
                <a:gd name="T113" fmla="*/ 211 h 11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2"/>
                <a:gd name="T172" fmla="*/ 0 h 1196"/>
                <a:gd name="T173" fmla="*/ 912 w 912"/>
                <a:gd name="T174" fmla="*/ 1196 h 11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2" h="1196">
                  <a:moveTo>
                    <a:pt x="359" y="673"/>
                  </a:moveTo>
                  <a:lnTo>
                    <a:pt x="314" y="613"/>
                  </a:lnTo>
                  <a:lnTo>
                    <a:pt x="239" y="508"/>
                  </a:lnTo>
                  <a:lnTo>
                    <a:pt x="165" y="403"/>
                  </a:lnTo>
                  <a:lnTo>
                    <a:pt x="105" y="299"/>
                  </a:lnTo>
                  <a:lnTo>
                    <a:pt x="75" y="239"/>
                  </a:lnTo>
                  <a:lnTo>
                    <a:pt x="60" y="209"/>
                  </a:lnTo>
                  <a:lnTo>
                    <a:pt x="45" y="179"/>
                  </a:lnTo>
                  <a:lnTo>
                    <a:pt x="30" y="134"/>
                  </a:lnTo>
                  <a:lnTo>
                    <a:pt x="15" y="104"/>
                  </a:lnTo>
                  <a:lnTo>
                    <a:pt x="0" y="59"/>
                  </a:lnTo>
                  <a:lnTo>
                    <a:pt x="0" y="29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90" y="14"/>
                  </a:lnTo>
                  <a:lnTo>
                    <a:pt x="105" y="29"/>
                  </a:lnTo>
                  <a:lnTo>
                    <a:pt x="120" y="44"/>
                  </a:lnTo>
                  <a:lnTo>
                    <a:pt x="165" y="74"/>
                  </a:lnTo>
                  <a:lnTo>
                    <a:pt x="209" y="119"/>
                  </a:lnTo>
                  <a:lnTo>
                    <a:pt x="224" y="134"/>
                  </a:lnTo>
                  <a:lnTo>
                    <a:pt x="269" y="179"/>
                  </a:lnTo>
                  <a:lnTo>
                    <a:pt x="344" y="269"/>
                  </a:lnTo>
                  <a:lnTo>
                    <a:pt x="419" y="344"/>
                  </a:lnTo>
                  <a:lnTo>
                    <a:pt x="508" y="463"/>
                  </a:lnTo>
                  <a:lnTo>
                    <a:pt x="553" y="523"/>
                  </a:lnTo>
                  <a:lnTo>
                    <a:pt x="598" y="583"/>
                  </a:lnTo>
                  <a:lnTo>
                    <a:pt x="688" y="718"/>
                  </a:lnTo>
                  <a:lnTo>
                    <a:pt x="762" y="822"/>
                  </a:lnTo>
                  <a:lnTo>
                    <a:pt x="822" y="927"/>
                  </a:lnTo>
                  <a:lnTo>
                    <a:pt x="837" y="972"/>
                  </a:lnTo>
                  <a:lnTo>
                    <a:pt x="852" y="1002"/>
                  </a:lnTo>
                  <a:lnTo>
                    <a:pt x="867" y="1032"/>
                  </a:lnTo>
                  <a:lnTo>
                    <a:pt x="882" y="1077"/>
                  </a:lnTo>
                  <a:lnTo>
                    <a:pt x="897" y="1106"/>
                  </a:lnTo>
                  <a:lnTo>
                    <a:pt x="912" y="1151"/>
                  </a:lnTo>
                  <a:lnTo>
                    <a:pt x="912" y="1166"/>
                  </a:lnTo>
                  <a:lnTo>
                    <a:pt x="897" y="1196"/>
                  </a:lnTo>
                  <a:lnTo>
                    <a:pt x="882" y="1196"/>
                  </a:lnTo>
                  <a:lnTo>
                    <a:pt x="852" y="1196"/>
                  </a:lnTo>
                  <a:lnTo>
                    <a:pt x="822" y="1181"/>
                  </a:lnTo>
                  <a:lnTo>
                    <a:pt x="777" y="1151"/>
                  </a:lnTo>
                  <a:lnTo>
                    <a:pt x="748" y="1121"/>
                  </a:lnTo>
                  <a:lnTo>
                    <a:pt x="718" y="1091"/>
                  </a:lnTo>
                  <a:lnTo>
                    <a:pt x="703" y="1077"/>
                  </a:lnTo>
                  <a:lnTo>
                    <a:pt x="673" y="1047"/>
                  </a:lnTo>
                  <a:lnTo>
                    <a:pt x="583" y="957"/>
                  </a:lnTo>
                  <a:lnTo>
                    <a:pt x="493" y="852"/>
                  </a:lnTo>
                  <a:lnTo>
                    <a:pt x="404" y="732"/>
                  </a:lnTo>
                  <a:lnTo>
                    <a:pt x="359" y="673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07" name="Freeform 4"/>
            <p:cNvSpPr>
              <a:spLocks/>
            </p:cNvSpPr>
            <p:nvPr/>
          </p:nvSpPr>
          <p:spPr bwMode="auto">
            <a:xfrm>
              <a:off x="3521" y="1640"/>
              <a:ext cx="536" cy="637"/>
            </a:xfrm>
            <a:custGeom>
              <a:avLst/>
              <a:gdLst>
                <a:gd name="T0" fmla="*/ 122 w 957"/>
                <a:gd name="T1" fmla="*/ 155 h 1137"/>
                <a:gd name="T2" fmla="*/ 136 w 957"/>
                <a:gd name="T3" fmla="*/ 136 h 1137"/>
                <a:gd name="T4" fmla="*/ 169 w 957"/>
                <a:gd name="T5" fmla="*/ 99 h 1137"/>
                <a:gd name="T6" fmla="*/ 197 w 957"/>
                <a:gd name="T7" fmla="*/ 71 h 1137"/>
                <a:gd name="T8" fmla="*/ 225 w 957"/>
                <a:gd name="T9" fmla="*/ 47 h 1137"/>
                <a:gd name="T10" fmla="*/ 235 w 957"/>
                <a:gd name="T11" fmla="*/ 38 h 1137"/>
                <a:gd name="T12" fmla="*/ 239 w 957"/>
                <a:gd name="T13" fmla="*/ 33 h 1137"/>
                <a:gd name="T14" fmla="*/ 249 w 957"/>
                <a:gd name="T15" fmla="*/ 24 h 1137"/>
                <a:gd name="T16" fmla="*/ 263 w 957"/>
                <a:gd name="T17" fmla="*/ 14 h 1137"/>
                <a:gd name="T18" fmla="*/ 272 w 957"/>
                <a:gd name="T19" fmla="*/ 10 h 1137"/>
                <a:gd name="T20" fmla="*/ 277 w 957"/>
                <a:gd name="T21" fmla="*/ 4 h 1137"/>
                <a:gd name="T22" fmla="*/ 286 w 957"/>
                <a:gd name="T23" fmla="*/ 0 h 1137"/>
                <a:gd name="T24" fmla="*/ 291 w 957"/>
                <a:gd name="T25" fmla="*/ 0 h 1137"/>
                <a:gd name="T26" fmla="*/ 300 w 957"/>
                <a:gd name="T27" fmla="*/ 0 h 1137"/>
                <a:gd name="T28" fmla="*/ 300 w 957"/>
                <a:gd name="T29" fmla="*/ 0 h 1137"/>
                <a:gd name="T30" fmla="*/ 300 w 957"/>
                <a:gd name="T31" fmla="*/ 0 h 1137"/>
                <a:gd name="T32" fmla="*/ 300 w 957"/>
                <a:gd name="T33" fmla="*/ 4 h 1137"/>
                <a:gd name="T34" fmla="*/ 300 w 957"/>
                <a:gd name="T35" fmla="*/ 14 h 1137"/>
                <a:gd name="T36" fmla="*/ 300 w 957"/>
                <a:gd name="T37" fmla="*/ 19 h 1137"/>
                <a:gd name="T38" fmla="*/ 296 w 957"/>
                <a:gd name="T39" fmla="*/ 28 h 1137"/>
                <a:gd name="T40" fmla="*/ 296 w 957"/>
                <a:gd name="T41" fmla="*/ 33 h 1137"/>
                <a:gd name="T42" fmla="*/ 286 w 957"/>
                <a:gd name="T43" fmla="*/ 52 h 1137"/>
                <a:gd name="T44" fmla="*/ 281 w 957"/>
                <a:gd name="T45" fmla="*/ 61 h 1137"/>
                <a:gd name="T46" fmla="*/ 277 w 957"/>
                <a:gd name="T47" fmla="*/ 71 h 1137"/>
                <a:gd name="T48" fmla="*/ 267 w 957"/>
                <a:gd name="T49" fmla="*/ 85 h 1137"/>
                <a:gd name="T50" fmla="*/ 244 w 957"/>
                <a:gd name="T51" fmla="*/ 118 h 1137"/>
                <a:gd name="T52" fmla="*/ 221 w 957"/>
                <a:gd name="T53" fmla="*/ 150 h 1137"/>
                <a:gd name="T54" fmla="*/ 192 w 957"/>
                <a:gd name="T55" fmla="*/ 183 h 1137"/>
                <a:gd name="T56" fmla="*/ 178 w 957"/>
                <a:gd name="T57" fmla="*/ 202 h 1137"/>
                <a:gd name="T58" fmla="*/ 164 w 957"/>
                <a:gd name="T59" fmla="*/ 221 h 1137"/>
                <a:gd name="T60" fmla="*/ 136 w 957"/>
                <a:gd name="T61" fmla="*/ 254 h 1137"/>
                <a:gd name="T62" fmla="*/ 108 w 957"/>
                <a:gd name="T63" fmla="*/ 282 h 1137"/>
                <a:gd name="T64" fmla="*/ 75 w 957"/>
                <a:gd name="T65" fmla="*/ 310 h 1137"/>
                <a:gd name="T66" fmla="*/ 66 w 957"/>
                <a:gd name="T67" fmla="*/ 319 h 1137"/>
                <a:gd name="T68" fmla="*/ 61 w 957"/>
                <a:gd name="T69" fmla="*/ 324 h 1137"/>
                <a:gd name="T70" fmla="*/ 52 w 957"/>
                <a:gd name="T71" fmla="*/ 334 h 1137"/>
                <a:gd name="T72" fmla="*/ 38 w 957"/>
                <a:gd name="T73" fmla="*/ 343 h 1137"/>
                <a:gd name="T74" fmla="*/ 24 w 957"/>
                <a:gd name="T75" fmla="*/ 352 h 1137"/>
                <a:gd name="T76" fmla="*/ 19 w 957"/>
                <a:gd name="T77" fmla="*/ 357 h 1137"/>
                <a:gd name="T78" fmla="*/ 14 w 957"/>
                <a:gd name="T79" fmla="*/ 357 h 1137"/>
                <a:gd name="T80" fmla="*/ 10 w 957"/>
                <a:gd name="T81" fmla="*/ 357 h 1137"/>
                <a:gd name="T82" fmla="*/ 0 w 957"/>
                <a:gd name="T83" fmla="*/ 357 h 1137"/>
                <a:gd name="T84" fmla="*/ 0 w 957"/>
                <a:gd name="T85" fmla="*/ 357 h 1137"/>
                <a:gd name="T86" fmla="*/ 0 w 957"/>
                <a:gd name="T87" fmla="*/ 357 h 1137"/>
                <a:gd name="T88" fmla="*/ 0 w 957"/>
                <a:gd name="T89" fmla="*/ 352 h 1137"/>
                <a:gd name="T90" fmla="*/ 0 w 957"/>
                <a:gd name="T91" fmla="*/ 343 h 1137"/>
                <a:gd name="T92" fmla="*/ 0 w 957"/>
                <a:gd name="T93" fmla="*/ 338 h 1137"/>
                <a:gd name="T94" fmla="*/ 4 w 957"/>
                <a:gd name="T95" fmla="*/ 329 h 1137"/>
                <a:gd name="T96" fmla="*/ 4 w 957"/>
                <a:gd name="T97" fmla="*/ 324 h 1137"/>
                <a:gd name="T98" fmla="*/ 14 w 957"/>
                <a:gd name="T99" fmla="*/ 305 h 1137"/>
                <a:gd name="T100" fmla="*/ 19 w 957"/>
                <a:gd name="T101" fmla="*/ 296 h 1137"/>
                <a:gd name="T102" fmla="*/ 24 w 957"/>
                <a:gd name="T103" fmla="*/ 287 h 1137"/>
                <a:gd name="T104" fmla="*/ 33 w 957"/>
                <a:gd name="T105" fmla="*/ 272 h 1137"/>
                <a:gd name="T106" fmla="*/ 57 w 957"/>
                <a:gd name="T107" fmla="*/ 239 h 1137"/>
                <a:gd name="T108" fmla="*/ 80 w 957"/>
                <a:gd name="T109" fmla="*/ 207 h 1137"/>
                <a:gd name="T110" fmla="*/ 108 w 957"/>
                <a:gd name="T111" fmla="*/ 174 h 1137"/>
                <a:gd name="T112" fmla="*/ 122 w 957"/>
                <a:gd name="T113" fmla="*/ 155 h 1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7"/>
                <a:gd name="T172" fmla="*/ 0 h 1137"/>
                <a:gd name="T173" fmla="*/ 957 w 957"/>
                <a:gd name="T174" fmla="*/ 1137 h 1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7" h="1137">
                  <a:moveTo>
                    <a:pt x="389" y="494"/>
                  </a:moveTo>
                  <a:lnTo>
                    <a:pt x="434" y="434"/>
                  </a:lnTo>
                  <a:lnTo>
                    <a:pt x="539" y="315"/>
                  </a:lnTo>
                  <a:lnTo>
                    <a:pt x="628" y="225"/>
                  </a:lnTo>
                  <a:lnTo>
                    <a:pt x="718" y="150"/>
                  </a:lnTo>
                  <a:lnTo>
                    <a:pt x="748" y="120"/>
                  </a:lnTo>
                  <a:lnTo>
                    <a:pt x="763" y="105"/>
                  </a:lnTo>
                  <a:lnTo>
                    <a:pt x="793" y="75"/>
                  </a:lnTo>
                  <a:lnTo>
                    <a:pt x="838" y="45"/>
                  </a:lnTo>
                  <a:lnTo>
                    <a:pt x="867" y="30"/>
                  </a:lnTo>
                  <a:lnTo>
                    <a:pt x="882" y="15"/>
                  </a:lnTo>
                  <a:lnTo>
                    <a:pt x="912" y="0"/>
                  </a:lnTo>
                  <a:lnTo>
                    <a:pt x="927" y="0"/>
                  </a:lnTo>
                  <a:lnTo>
                    <a:pt x="957" y="0"/>
                  </a:lnTo>
                  <a:lnTo>
                    <a:pt x="957" y="15"/>
                  </a:lnTo>
                  <a:lnTo>
                    <a:pt x="957" y="45"/>
                  </a:lnTo>
                  <a:lnTo>
                    <a:pt x="957" y="60"/>
                  </a:lnTo>
                  <a:lnTo>
                    <a:pt x="942" y="90"/>
                  </a:lnTo>
                  <a:lnTo>
                    <a:pt x="942" y="105"/>
                  </a:lnTo>
                  <a:lnTo>
                    <a:pt x="912" y="165"/>
                  </a:lnTo>
                  <a:lnTo>
                    <a:pt x="897" y="195"/>
                  </a:lnTo>
                  <a:lnTo>
                    <a:pt x="882" y="225"/>
                  </a:lnTo>
                  <a:lnTo>
                    <a:pt x="852" y="270"/>
                  </a:lnTo>
                  <a:lnTo>
                    <a:pt x="778" y="374"/>
                  </a:lnTo>
                  <a:lnTo>
                    <a:pt x="703" y="479"/>
                  </a:lnTo>
                  <a:lnTo>
                    <a:pt x="613" y="584"/>
                  </a:lnTo>
                  <a:lnTo>
                    <a:pt x="568" y="644"/>
                  </a:lnTo>
                  <a:lnTo>
                    <a:pt x="524" y="704"/>
                  </a:lnTo>
                  <a:lnTo>
                    <a:pt x="434" y="808"/>
                  </a:lnTo>
                  <a:lnTo>
                    <a:pt x="344" y="898"/>
                  </a:lnTo>
                  <a:lnTo>
                    <a:pt x="240" y="988"/>
                  </a:lnTo>
                  <a:lnTo>
                    <a:pt x="210" y="1018"/>
                  </a:lnTo>
                  <a:lnTo>
                    <a:pt x="195" y="1033"/>
                  </a:lnTo>
                  <a:lnTo>
                    <a:pt x="165" y="1063"/>
                  </a:lnTo>
                  <a:lnTo>
                    <a:pt x="120" y="1092"/>
                  </a:lnTo>
                  <a:lnTo>
                    <a:pt x="75" y="1122"/>
                  </a:lnTo>
                  <a:lnTo>
                    <a:pt x="60" y="1137"/>
                  </a:lnTo>
                  <a:lnTo>
                    <a:pt x="45" y="1137"/>
                  </a:lnTo>
                  <a:lnTo>
                    <a:pt x="30" y="1137"/>
                  </a:lnTo>
                  <a:lnTo>
                    <a:pt x="0" y="1137"/>
                  </a:lnTo>
                  <a:lnTo>
                    <a:pt x="0" y="1122"/>
                  </a:lnTo>
                  <a:lnTo>
                    <a:pt x="0" y="1092"/>
                  </a:lnTo>
                  <a:lnTo>
                    <a:pt x="0" y="1077"/>
                  </a:lnTo>
                  <a:lnTo>
                    <a:pt x="15" y="1048"/>
                  </a:lnTo>
                  <a:lnTo>
                    <a:pt x="15" y="1033"/>
                  </a:lnTo>
                  <a:lnTo>
                    <a:pt x="45" y="973"/>
                  </a:lnTo>
                  <a:lnTo>
                    <a:pt x="60" y="943"/>
                  </a:lnTo>
                  <a:lnTo>
                    <a:pt x="75" y="913"/>
                  </a:lnTo>
                  <a:lnTo>
                    <a:pt x="105" y="868"/>
                  </a:lnTo>
                  <a:lnTo>
                    <a:pt x="180" y="763"/>
                  </a:lnTo>
                  <a:lnTo>
                    <a:pt x="255" y="659"/>
                  </a:lnTo>
                  <a:lnTo>
                    <a:pt x="344" y="554"/>
                  </a:lnTo>
                  <a:lnTo>
                    <a:pt x="389" y="49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08" name="Freeform 5"/>
            <p:cNvSpPr>
              <a:spLocks/>
            </p:cNvSpPr>
            <p:nvPr/>
          </p:nvSpPr>
          <p:spPr bwMode="auto">
            <a:xfrm>
              <a:off x="2374" y="1607"/>
              <a:ext cx="384" cy="672"/>
            </a:xfrm>
            <a:custGeom>
              <a:avLst/>
              <a:gdLst>
                <a:gd name="T0" fmla="*/ 67 w 702"/>
                <a:gd name="T1" fmla="*/ 187 h 1331"/>
                <a:gd name="T2" fmla="*/ 58 w 702"/>
                <a:gd name="T3" fmla="*/ 172 h 1331"/>
                <a:gd name="T4" fmla="*/ 40 w 702"/>
                <a:gd name="T5" fmla="*/ 137 h 1331"/>
                <a:gd name="T6" fmla="*/ 27 w 702"/>
                <a:gd name="T7" fmla="*/ 107 h 1331"/>
                <a:gd name="T8" fmla="*/ 13 w 702"/>
                <a:gd name="T9" fmla="*/ 76 h 1331"/>
                <a:gd name="T10" fmla="*/ 9 w 702"/>
                <a:gd name="T11" fmla="*/ 61 h 1331"/>
                <a:gd name="T12" fmla="*/ 9 w 702"/>
                <a:gd name="T13" fmla="*/ 57 h 1331"/>
                <a:gd name="T14" fmla="*/ 4 w 702"/>
                <a:gd name="T15" fmla="*/ 45 h 1331"/>
                <a:gd name="T16" fmla="*/ 0 w 702"/>
                <a:gd name="T17" fmla="*/ 30 h 1331"/>
                <a:gd name="T18" fmla="*/ 0 w 702"/>
                <a:gd name="T19" fmla="*/ 23 h 1331"/>
                <a:gd name="T20" fmla="*/ 0 w 702"/>
                <a:gd name="T21" fmla="*/ 15 h 1331"/>
                <a:gd name="T22" fmla="*/ 0 w 702"/>
                <a:gd name="T23" fmla="*/ 11 h 1331"/>
                <a:gd name="T24" fmla="*/ 4 w 702"/>
                <a:gd name="T25" fmla="*/ 4 h 1331"/>
                <a:gd name="T26" fmla="*/ 9 w 702"/>
                <a:gd name="T27" fmla="*/ 0 h 1331"/>
                <a:gd name="T28" fmla="*/ 9 w 702"/>
                <a:gd name="T29" fmla="*/ 0 h 1331"/>
                <a:gd name="T30" fmla="*/ 9 w 702"/>
                <a:gd name="T31" fmla="*/ 0 h 1331"/>
                <a:gd name="T32" fmla="*/ 13 w 702"/>
                <a:gd name="T33" fmla="*/ 0 h 1331"/>
                <a:gd name="T34" fmla="*/ 18 w 702"/>
                <a:gd name="T35" fmla="*/ 0 h 1331"/>
                <a:gd name="T36" fmla="*/ 31 w 702"/>
                <a:gd name="T37" fmla="*/ 4 h 1331"/>
                <a:gd name="T38" fmla="*/ 36 w 702"/>
                <a:gd name="T39" fmla="*/ 8 h 1331"/>
                <a:gd name="T40" fmla="*/ 45 w 702"/>
                <a:gd name="T41" fmla="*/ 15 h 1331"/>
                <a:gd name="T42" fmla="*/ 54 w 702"/>
                <a:gd name="T43" fmla="*/ 23 h 1331"/>
                <a:gd name="T44" fmla="*/ 62 w 702"/>
                <a:gd name="T45" fmla="*/ 34 h 1331"/>
                <a:gd name="T46" fmla="*/ 67 w 702"/>
                <a:gd name="T47" fmla="*/ 38 h 1331"/>
                <a:gd name="T48" fmla="*/ 76 w 702"/>
                <a:gd name="T49" fmla="*/ 49 h 1331"/>
                <a:gd name="T50" fmla="*/ 98 w 702"/>
                <a:gd name="T51" fmla="*/ 76 h 1331"/>
                <a:gd name="T52" fmla="*/ 116 w 702"/>
                <a:gd name="T53" fmla="*/ 102 h 1331"/>
                <a:gd name="T54" fmla="*/ 138 w 702"/>
                <a:gd name="T55" fmla="*/ 137 h 1331"/>
                <a:gd name="T56" fmla="*/ 148 w 702"/>
                <a:gd name="T57" fmla="*/ 152 h 1331"/>
                <a:gd name="T58" fmla="*/ 156 w 702"/>
                <a:gd name="T59" fmla="*/ 172 h 1331"/>
                <a:gd name="T60" fmla="*/ 174 w 702"/>
                <a:gd name="T61" fmla="*/ 205 h 1331"/>
                <a:gd name="T62" fmla="*/ 188 w 702"/>
                <a:gd name="T63" fmla="*/ 236 h 1331"/>
                <a:gd name="T64" fmla="*/ 196 w 702"/>
                <a:gd name="T65" fmla="*/ 263 h 1331"/>
                <a:gd name="T66" fmla="*/ 201 w 702"/>
                <a:gd name="T67" fmla="*/ 278 h 1331"/>
                <a:gd name="T68" fmla="*/ 206 w 702"/>
                <a:gd name="T69" fmla="*/ 286 h 1331"/>
                <a:gd name="T70" fmla="*/ 206 w 702"/>
                <a:gd name="T71" fmla="*/ 293 h 1331"/>
                <a:gd name="T72" fmla="*/ 210 w 702"/>
                <a:gd name="T73" fmla="*/ 308 h 1331"/>
                <a:gd name="T74" fmla="*/ 210 w 702"/>
                <a:gd name="T75" fmla="*/ 317 h 1331"/>
                <a:gd name="T76" fmla="*/ 210 w 702"/>
                <a:gd name="T77" fmla="*/ 324 h 1331"/>
                <a:gd name="T78" fmla="*/ 210 w 702"/>
                <a:gd name="T79" fmla="*/ 328 h 1331"/>
                <a:gd name="T80" fmla="*/ 206 w 702"/>
                <a:gd name="T81" fmla="*/ 335 h 1331"/>
                <a:gd name="T82" fmla="*/ 206 w 702"/>
                <a:gd name="T83" fmla="*/ 335 h 1331"/>
                <a:gd name="T84" fmla="*/ 201 w 702"/>
                <a:gd name="T85" fmla="*/ 339 h 1331"/>
                <a:gd name="T86" fmla="*/ 201 w 702"/>
                <a:gd name="T87" fmla="*/ 339 h 1331"/>
                <a:gd name="T88" fmla="*/ 196 w 702"/>
                <a:gd name="T89" fmla="*/ 339 h 1331"/>
                <a:gd name="T90" fmla="*/ 192 w 702"/>
                <a:gd name="T91" fmla="*/ 339 h 1331"/>
                <a:gd name="T92" fmla="*/ 183 w 702"/>
                <a:gd name="T93" fmla="*/ 335 h 1331"/>
                <a:gd name="T94" fmla="*/ 179 w 702"/>
                <a:gd name="T95" fmla="*/ 332 h 1331"/>
                <a:gd name="T96" fmla="*/ 170 w 702"/>
                <a:gd name="T97" fmla="*/ 324 h 1331"/>
                <a:gd name="T98" fmla="*/ 161 w 702"/>
                <a:gd name="T99" fmla="*/ 317 h 1331"/>
                <a:gd name="T100" fmla="*/ 152 w 702"/>
                <a:gd name="T101" fmla="*/ 305 h 1331"/>
                <a:gd name="T102" fmla="*/ 148 w 702"/>
                <a:gd name="T103" fmla="*/ 301 h 1331"/>
                <a:gd name="T104" fmla="*/ 138 w 702"/>
                <a:gd name="T105" fmla="*/ 290 h 1331"/>
                <a:gd name="T106" fmla="*/ 116 w 702"/>
                <a:gd name="T107" fmla="*/ 263 h 1331"/>
                <a:gd name="T108" fmla="*/ 98 w 702"/>
                <a:gd name="T109" fmla="*/ 236 h 1331"/>
                <a:gd name="T110" fmla="*/ 76 w 702"/>
                <a:gd name="T111" fmla="*/ 202 h 1331"/>
                <a:gd name="T112" fmla="*/ 67 w 702"/>
                <a:gd name="T113" fmla="*/ 187 h 13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02"/>
                <a:gd name="T172" fmla="*/ 0 h 1331"/>
                <a:gd name="T173" fmla="*/ 702 w 702"/>
                <a:gd name="T174" fmla="*/ 1331 h 13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02" h="1331">
                  <a:moveTo>
                    <a:pt x="224" y="733"/>
                  </a:moveTo>
                  <a:lnTo>
                    <a:pt x="194" y="673"/>
                  </a:lnTo>
                  <a:lnTo>
                    <a:pt x="134" y="538"/>
                  </a:lnTo>
                  <a:lnTo>
                    <a:pt x="89" y="418"/>
                  </a:lnTo>
                  <a:lnTo>
                    <a:pt x="44" y="299"/>
                  </a:lnTo>
                  <a:lnTo>
                    <a:pt x="29" y="239"/>
                  </a:lnTo>
                  <a:lnTo>
                    <a:pt x="29" y="224"/>
                  </a:lnTo>
                  <a:lnTo>
                    <a:pt x="15" y="179"/>
                  </a:lnTo>
                  <a:lnTo>
                    <a:pt x="0" y="119"/>
                  </a:lnTo>
                  <a:lnTo>
                    <a:pt x="0" y="89"/>
                  </a:lnTo>
                  <a:lnTo>
                    <a:pt x="0" y="59"/>
                  </a:lnTo>
                  <a:lnTo>
                    <a:pt x="0" y="44"/>
                  </a:lnTo>
                  <a:lnTo>
                    <a:pt x="15" y="15"/>
                  </a:lnTo>
                  <a:lnTo>
                    <a:pt x="29" y="0"/>
                  </a:lnTo>
                  <a:lnTo>
                    <a:pt x="44" y="0"/>
                  </a:lnTo>
                  <a:lnTo>
                    <a:pt x="59" y="0"/>
                  </a:lnTo>
                  <a:lnTo>
                    <a:pt x="104" y="15"/>
                  </a:lnTo>
                  <a:lnTo>
                    <a:pt x="119" y="30"/>
                  </a:lnTo>
                  <a:lnTo>
                    <a:pt x="149" y="59"/>
                  </a:lnTo>
                  <a:lnTo>
                    <a:pt x="179" y="89"/>
                  </a:lnTo>
                  <a:lnTo>
                    <a:pt x="209" y="134"/>
                  </a:lnTo>
                  <a:lnTo>
                    <a:pt x="224" y="149"/>
                  </a:lnTo>
                  <a:lnTo>
                    <a:pt x="254" y="194"/>
                  </a:lnTo>
                  <a:lnTo>
                    <a:pt x="328" y="299"/>
                  </a:lnTo>
                  <a:lnTo>
                    <a:pt x="388" y="403"/>
                  </a:lnTo>
                  <a:lnTo>
                    <a:pt x="463" y="538"/>
                  </a:lnTo>
                  <a:lnTo>
                    <a:pt x="493" y="598"/>
                  </a:lnTo>
                  <a:lnTo>
                    <a:pt x="523" y="673"/>
                  </a:lnTo>
                  <a:lnTo>
                    <a:pt x="583" y="807"/>
                  </a:lnTo>
                  <a:lnTo>
                    <a:pt x="627" y="927"/>
                  </a:lnTo>
                  <a:lnTo>
                    <a:pt x="657" y="1032"/>
                  </a:lnTo>
                  <a:lnTo>
                    <a:pt x="672" y="1092"/>
                  </a:lnTo>
                  <a:lnTo>
                    <a:pt x="687" y="1121"/>
                  </a:lnTo>
                  <a:lnTo>
                    <a:pt x="687" y="1151"/>
                  </a:lnTo>
                  <a:lnTo>
                    <a:pt x="702" y="1211"/>
                  </a:lnTo>
                  <a:lnTo>
                    <a:pt x="702" y="1241"/>
                  </a:lnTo>
                  <a:lnTo>
                    <a:pt x="702" y="1271"/>
                  </a:lnTo>
                  <a:lnTo>
                    <a:pt x="702" y="1286"/>
                  </a:lnTo>
                  <a:lnTo>
                    <a:pt x="687" y="1316"/>
                  </a:lnTo>
                  <a:lnTo>
                    <a:pt x="672" y="1331"/>
                  </a:lnTo>
                  <a:lnTo>
                    <a:pt x="657" y="1331"/>
                  </a:lnTo>
                  <a:lnTo>
                    <a:pt x="642" y="1331"/>
                  </a:lnTo>
                  <a:lnTo>
                    <a:pt x="612" y="1316"/>
                  </a:lnTo>
                  <a:lnTo>
                    <a:pt x="597" y="1301"/>
                  </a:lnTo>
                  <a:lnTo>
                    <a:pt x="568" y="1271"/>
                  </a:lnTo>
                  <a:lnTo>
                    <a:pt x="538" y="1241"/>
                  </a:lnTo>
                  <a:lnTo>
                    <a:pt x="508" y="1196"/>
                  </a:lnTo>
                  <a:lnTo>
                    <a:pt x="493" y="1181"/>
                  </a:lnTo>
                  <a:lnTo>
                    <a:pt x="463" y="1136"/>
                  </a:lnTo>
                  <a:lnTo>
                    <a:pt x="388" y="1032"/>
                  </a:lnTo>
                  <a:lnTo>
                    <a:pt x="328" y="927"/>
                  </a:lnTo>
                  <a:lnTo>
                    <a:pt x="254" y="792"/>
                  </a:lnTo>
                  <a:lnTo>
                    <a:pt x="224" y="733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09" name="Rectangle 6"/>
            <p:cNvSpPr>
              <a:spLocks noChangeArrowheads="1"/>
            </p:cNvSpPr>
            <p:nvPr/>
          </p:nvSpPr>
          <p:spPr bwMode="auto">
            <a:xfrm>
              <a:off x="2411" y="1728"/>
              <a:ext cx="85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0" name="Rectangle 7"/>
            <p:cNvSpPr>
              <a:spLocks noChangeArrowheads="1"/>
            </p:cNvSpPr>
            <p:nvPr/>
          </p:nvSpPr>
          <p:spPr bwMode="auto">
            <a:xfrm>
              <a:off x="3910" y="1728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1" name="Rectangle 8"/>
            <p:cNvSpPr>
              <a:spLocks noChangeArrowheads="1"/>
            </p:cNvSpPr>
            <p:nvPr/>
          </p:nvSpPr>
          <p:spPr bwMode="auto">
            <a:xfrm>
              <a:off x="4404" y="1728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2" name="Rectangle 9"/>
            <p:cNvSpPr>
              <a:spLocks noChangeArrowheads="1"/>
            </p:cNvSpPr>
            <p:nvPr/>
          </p:nvSpPr>
          <p:spPr bwMode="auto">
            <a:xfrm>
              <a:off x="2495" y="1870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3" name="Rectangle 10"/>
            <p:cNvSpPr>
              <a:spLocks noChangeArrowheads="1"/>
            </p:cNvSpPr>
            <p:nvPr/>
          </p:nvSpPr>
          <p:spPr bwMode="auto">
            <a:xfrm>
              <a:off x="3080" y="1870"/>
              <a:ext cx="77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4" name="Rectangle 11"/>
            <p:cNvSpPr>
              <a:spLocks noChangeArrowheads="1"/>
            </p:cNvSpPr>
            <p:nvPr/>
          </p:nvSpPr>
          <p:spPr bwMode="auto">
            <a:xfrm>
              <a:off x="3827" y="1870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5" name="Rectangle 12"/>
            <p:cNvSpPr>
              <a:spLocks noChangeArrowheads="1"/>
            </p:cNvSpPr>
            <p:nvPr/>
          </p:nvSpPr>
          <p:spPr bwMode="auto">
            <a:xfrm>
              <a:off x="4078" y="1870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6" name="Rectangle 13"/>
            <p:cNvSpPr>
              <a:spLocks noChangeArrowheads="1"/>
            </p:cNvSpPr>
            <p:nvPr/>
          </p:nvSpPr>
          <p:spPr bwMode="auto">
            <a:xfrm>
              <a:off x="2578" y="2013"/>
              <a:ext cx="85" cy="50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7" name="Rectangle 14"/>
            <p:cNvSpPr>
              <a:spLocks noChangeArrowheads="1"/>
            </p:cNvSpPr>
            <p:nvPr/>
          </p:nvSpPr>
          <p:spPr bwMode="auto">
            <a:xfrm>
              <a:off x="3659" y="2013"/>
              <a:ext cx="84" cy="50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8" name="Rectangle 15"/>
            <p:cNvSpPr>
              <a:spLocks noChangeArrowheads="1"/>
            </p:cNvSpPr>
            <p:nvPr/>
          </p:nvSpPr>
          <p:spPr bwMode="auto">
            <a:xfrm>
              <a:off x="4161" y="2013"/>
              <a:ext cx="76" cy="50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19" name="Rectangle 16"/>
            <p:cNvSpPr>
              <a:spLocks noChangeArrowheads="1"/>
            </p:cNvSpPr>
            <p:nvPr/>
          </p:nvSpPr>
          <p:spPr bwMode="auto">
            <a:xfrm>
              <a:off x="2244" y="2155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0" name="Rectangle 17"/>
            <p:cNvSpPr>
              <a:spLocks noChangeArrowheads="1"/>
            </p:cNvSpPr>
            <p:nvPr/>
          </p:nvSpPr>
          <p:spPr bwMode="auto">
            <a:xfrm>
              <a:off x="2662" y="2155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1" name="Rectangle 18"/>
            <p:cNvSpPr>
              <a:spLocks noChangeArrowheads="1"/>
            </p:cNvSpPr>
            <p:nvPr/>
          </p:nvSpPr>
          <p:spPr bwMode="auto">
            <a:xfrm>
              <a:off x="3575" y="2155"/>
              <a:ext cx="85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2" name="Rectangle 19"/>
            <p:cNvSpPr>
              <a:spLocks noChangeArrowheads="1"/>
            </p:cNvSpPr>
            <p:nvPr/>
          </p:nvSpPr>
          <p:spPr bwMode="auto">
            <a:xfrm>
              <a:off x="4237" y="2155"/>
              <a:ext cx="84" cy="51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3" name="Rectangle 20"/>
            <p:cNvSpPr>
              <a:spLocks noChangeArrowheads="1"/>
            </p:cNvSpPr>
            <p:nvPr/>
          </p:nvSpPr>
          <p:spPr bwMode="auto">
            <a:xfrm>
              <a:off x="2160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4" name="Rectangle 21"/>
            <p:cNvSpPr>
              <a:spLocks noChangeArrowheads="1"/>
            </p:cNvSpPr>
            <p:nvPr/>
          </p:nvSpPr>
          <p:spPr bwMode="auto">
            <a:xfrm>
              <a:off x="2243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5" name="Rectangle 22"/>
            <p:cNvSpPr>
              <a:spLocks noChangeArrowheads="1"/>
            </p:cNvSpPr>
            <p:nvPr/>
          </p:nvSpPr>
          <p:spPr bwMode="auto">
            <a:xfrm>
              <a:off x="2327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6" name="Rectangle 23"/>
            <p:cNvSpPr>
              <a:spLocks noChangeArrowheads="1"/>
            </p:cNvSpPr>
            <p:nvPr/>
          </p:nvSpPr>
          <p:spPr bwMode="auto">
            <a:xfrm>
              <a:off x="2495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7" name="Rectangle 24"/>
            <p:cNvSpPr>
              <a:spLocks noChangeArrowheads="1"/>
            </p:cNvSpPr>
            <p:nvPr/>
          </p:nvSpPr>
          <p:spPr bwMode="auto">
            <a:xfrm>
              <a:off x="2578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8" name="Rectangle 25"/>
            <p:cNvSpPr>
              <a:spLocks noChangeArrowheads="1"/>
            </p:cNvSpPr>
            <p:nvPr/>
          </p:nvSpPr>
          <p:spPr bwMode="auto">
            <a:xfrm>
              <a:off x="2746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29" name="Rectangle 26"/>
            <p:cNvSpPr>
              <a:spLocks noChangeArrowheads="1"/>
            </p:cNvSpPr>
            <p:nvPr/>
          </p:nvSpPr>
          <p:spPr bwMode="auto">
            <a:xfrm>
              <a:off x="2830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0" name="Rectangle 27"/>
            <p:cNvSpPr>
              <a:spLocks noChangeArrowheads="1"/>
            </p:cNvSpPr>
            <p:nvPr/>
          </p:nvSpPr>
          <p:spPr bwMode="auto">
            <a:xfrm>
              <a:off x="2913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1" name="Rectangle 28"/>
            <p:cNvSpPr>
              <a:spLocks noChangeArrowheads="1"/>
            </p:cNvSpPr>
            <p:nvPr/>
          </p:nvSpPr>
          <p:spPr bwMode="auto">
            <a:xfrm>
              <a:off x="299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2" name="Rectangle 29"/>
            <p:cNvSpPr>
              <a:spLocks noChangeArrowheads="1"/>
            </p:cNvSpPr>
            <p:nvPr/>
          </p:nvSpPr>
          <p:spPr bwMode="auto">
            <a:xfrm>
              <a:off x="3080" y="1728"/>
              <a:ext cx="77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3" name="Rectangle 30"/>
            <p:cNvSpPr>
              <a:spLocks noChangeArrowheads="1"/>
            </p:cNvSpPr>
            <p:nvPr/>
          </p:nvSpPr>
          <p:spPr bwMode="auto">
            <a:xfrm>
              <a:off x="3156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4" name="Rectangle 31"/>
            <p:cNvSpPr>
              <a:spLocks noChangeArrowheads="1"/>
            </p:cNvSpPr>
            <p:nvPr/>
          </p:nvSpPr>
          <p:spPr bwMode="auto">
            <a:xfrm>
              <a:off x="3240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5" name="Rectangle 32"/>
            <p:cNvSpPr>
              <a:spLocks noChangeArrowheads="1"/>
            </p:cNvSpPr>
            <p:nvPr/>
          </p:nvSpPr>
          <p:spPr bwMode="auto">
            <a:xfrm>
              <a:off x="3324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6" name="Rectangle 33"/>
            <p:cNvSpPr>
              <a:spLocks noChangeArrowheads="1"/>
            </p:cNvSpPr>
            <p:nvPr/>
          </p:nvSpPr>
          <p:spPr bwMode="auto">
            <a:xfrm>
              <a:off x="340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7" name="Rectangle 34"/>
            <p:cNvSpPr>
              <a:spLocks noChangeArrowheads="1"/>
            </p:cNvSpPr>
            <p:nvPr/>
          </p:nvSpPr>
          <p:spPr bwMode="auto">
            <a:xfrm>
              <a:off x="3492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8" name="Rectangle 35"/>
            <p:cNvSpPr>
              <a:spLocks noChangeArrowheads="1"/>
            </p:cNvSpPr>
            <p:nvPr/>
          </p:nvSpPr>
          <p:spPr bwMode="auto">
            <a:xfrm>
              <a:off x="3575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39" name="Rectangle 36"/>
            <p:cNvSpPr>
              <a:spLocks noChangeArrowheads="1"/>
            </p:cNvSpPr>
            <p:nvPr/>
          </p:nvSpPr>
          <p:spPr bwMode="auto">
            <a:xfrm>
              <a:off x="3659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0" name="Rectangle 37"/>
            <p:cNvSpPr>
              <a:spLocks noChangeArrowheads="1"/>
            </p:cNvSpPr>
            <p:nvPr/>
          </p:nvSpPr>
          <p:spPr bwMode="auto">
            <a:xfrm>
              <a:off x="3742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1" name="Rectangle 38"/>
            <p:cNvSpPr>
              <a:spLocks noChangeArrowheads="1"/>
            </p:cNvSpPr>
            <p:nvPr/>
          </p:nvSpPr>
          <p:spPr bwMode="auto">
            <a:xfrm>
              <a:off x="3826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2" name="Rectangle 39"/>
            <p:cNvSpPr>
              <a:spLocks noChangeArrowheads="1"/>
            </p:cNvSpPr>
            <p:nvPr/>
          </p:nvSpPr>
          <p:spPr bwMode="auto">
            <a:xfrm>
              <a:off x="3994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3" name="Rectangle 40"/>
            <p:cNvSpPr>
              <a:spLocks noChangeArrowheads="1"/>
            </p:cNvSpPr>
            <p:nvPr/>
          </p:nvSpPr>
          <p:spPr bwMode="auto">
            <a:xfrm>
              <a:off x="407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4" name="Rectangle 41"/>
            <p:cNvSpPr>
              <a:spLocks noChangeArrowheads="1"/>
            </p:cNvSpPr>
            <p:nvPr/>
          </p:nvSpPr>
          <p:spPr bwMode="auto">
            <a:xfrm>
              <a:off x="4165" y="1728"/>
              <a:ext cx="72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5" name="Rectangle 42"/>
            <p:cNvSpPr>
              <a:spLocks noChangeArrowheads="1"/>
            </p:cNvSpPr>
            <p:nvPr/>
          </p:nvSpPr>
          <p:spPr bwMode="auto">
            <a:xfrm>
              <a:off x="4237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6" name="Rectangle 43"/>
            <p:cNvSpPr>
              <a:spLocks noChangeArrowheads="1"/>
            </p:cNvSpPr>
            <p:nvPr/>
          </p:nvSpPr>
          <p:spPr bwMode="auto">
            <a:xfrm>
              <a:off x="4320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7" name="Rectangle 44"/>
            <p:cNvSpPr>
              <a:spLocks noChangeArrowheads="1"/>
            </p:cNvSpPr>
            <p:nvPr/>
          </p:nvSpPr>
          <p:spPr bwMode="auto">
            <a:xfrm>
              <a:off x="4488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8" name="Rectangle 45"/>
            <p:cNvSpPr>
              <a:spLocks noChangeArrowheads="1"/>
            </p:cNvSpPr>
            <p:nvPr/>
          </p:nvSpPr>
          <p:spPr bwMode="auto">
            <a:xfrm>
              <a:off x="4572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49" name="Rectangle 46"/>
            <p:cNvSpPr>
              <a:spLocks noChangeArrowheads="1"/>
            </p:cNvSpPr>
            <p:nvPr/>
          </p:nvSpPr>
          <p:spPr bwMode="auto">
            <a:xfrm>
              <a:off x="4655" y="1728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0" name="Rectangle 47"/>
            <p:cNvSpPr>
              <a:spLocks noChangeArrowheads="1"/>
            </p:cNvSpPr>
            <p:nvPr/>
          </p:nvSpPr>
          <p:spPr bwMode="auto">
            <a:xfrm>
              <a:off x="4739" y="1728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1" name="Rectangle 48"/>
            <p:cNvSpPr>
              <a:spLocks noChangeArrowheads="1"/>
            </p:cNvSpPr>
            <p:nvPr/>
          </p:nvSpPr>
          <p:spPr bwMode="auto">
            <a:xfrm>
              <a:off x="2160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2" name="Rectangle 49"/>
            <p:cNvSpPr>
              <a:spLocks noChangeArrowheads="1"/>
            </p:cNvSpPr>
            <p:nvPr/>
          </p:nvSpPr>
          <p:spPr bwMode="auto">
            <a:xfrm>
              <a:off x="2243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3" name="Rectangle 50"/>
            <p:cNvSpPr>
              <a:spLocks noChangeArrowheads="1"/>
            </p:cNvSpPr>
            <p:nvPr/>
          </p:nvSpPr>
          <p:spPr bwMode="auto">
            <a:xfrm>
              <a:off x="2327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4" name="Rectangle 51"/>
            <p:cNvSpPr>
              <a:spLocks noChangeArrowheads="1"/>
            </p:cNvSpPr>
            <p:nvPr/>
          </p:nvSpPr>
          <p:spPr bwMode="auto">
            <a:xfrm>
              <a:off x="2411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5" name="Rectangle 52"/>
            <p:cNvSpPr>
              <a:spLocks noChangeArrowheads="1"/>
            </p:cNvSpPr>
            <p:nvPr/>
          </p:nvSpPr>
          <p:spPr bwMode="auto">
            <a:xfrm>
              <a:off x="2578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6" name="Rectangle 53"/>
            <p:cNvSpPr>
              <a:spLocks noChangeArrowheads="1"/>
            </p:cNvSpPr>
            <p:nvPr/>
          </p:nvSpPr>
          <p:spPr bwMode="auto">
            <a:xfrm>
              <a:off x="2746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7" name="Rectangle 54"/>
            <p:cNvSpPr>
              <a:spLocks noChangeArrowheads="1"/>
            </p:cNvSpPr>
            <p:nvPr/>
          </p:nvSpPr>
          <p:spPr bwMode="auto">
            <a:xfrm>
              <a:off x="2830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8" name="Rectangle 55"/>
            <p:cNvSpPr>
              <a:spLocks noChangeArrowheads="1"/>
            </p:cNvSpPr>
            <p:nvPr/>
          </p:nvSpPr>
          <p:spPr bwMode="auto">
            <a:xfrm>
              <a:off x="2913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59" name="Rectangle 56"/>
            <p:cNvSpPr>
              <a:spLocks noChangeArrowheads="1"/>
            </p:cNvSpPr>
            <p:nvPr/>
          </p:nvSpPr>
          <p:spPr bwMode="auto">
            <a:xfrm>
              <a:off x="2998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0" name="Rectangle 57"/>
            <p:cNvSpPr>
              <a:spLocks noChangeArrowheads="1"/>
            </p:cNvSpPr>
            <p:nvPr/>
          </p:nvSpPr>
          <p:spPr bwMode="auto">
            <a:xfrm>
              <a:off x="3156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1" name="Rectangle 58"/>
            <p:cNvSpPr>
              <a:spLocks noChangeArrowheads="1"/>
            </p:cNvSpPr>
            <p:nvPr/>
          </p:nvSpPr>
          <p:spPr bwMode="auto">
            <a:xfrm>
              <a:off x="3240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2" name="Rectangle 59"/>
            <p:cNvSpPr>
              <a:spLocks noChangeArrowheads="1"/>
            </p:cNvSpPr>
            <p:nvPr/>
          </p:nvSpPr>
          <p:spPr bwMode="auto">
            <a:xfrm>
              <a:off x="3324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3" name="Rectangle 60"/>
            <p:cNvSpPr>
              <a:spLocks noChangeArrowheads="1"/>
            </p:cNvSpPr>
            <p:nvPr/>
          </p:nvSpPr>
          <p:spPr bwMode="auto">
            <a:xfrm>
              <a:off x="3408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4" name="Rectangle 61"/>
            <p:cNvSpPr>
              <a:spLocks noChangeArrowheads="1"/>
            </p:cNvSpPr>
            <p:nvPr/>
          </p:nvSpPr>
          <p:spPr bwMode="auto">
            <a:xfrm>
              <a:off x="3492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5" name="Rectangle 62"/>
            <p:cNvSpPr>
              <a:spLocks noChangeArrowheads="1"/>
            </p:cNvSpPr>
            <p:nvPr/>
          </p:nvSpPr>
          <p:spPr bwMode="auto">
            <a:xfrm>
              <a:off x="3575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6" name="Rectangle 63"/>
            <p:cNvSpPr>
              <a:spLocks noChangeArrowheads="1"/>
            </p:cNvSpPr>
            <p:nvPr/>
          </p:nvSpPr>
          <p:spPr bwMode="auto">
            <a:xfrm>
              <a:off x="3659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7" name="Rectangle 64"/>
            <p:cNvSpPr>
              <a:spLocks noChangeArrowheads="1"/>
            </p:cNvSpPr>
            <p:nvPr/>
          </p:nvSpPr>
          <p:spPr bwMode="auto">
            <a:xfrm>
              <a:off x="3742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8" name="Rectangle 65"/>
            <p:cNvSpPr>
              <a:spLocks noChangeArrowheads="1"/>
            </p:cNvSpPr>
            <p:nvPr/>
          </p:nvSpPr>
          <p:spPr bwMode="auto">
            <a:xfrm>
              <a:off x="3910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69" name="Rectangle 66"/>
            <p:cNvSpPr>
              <a:spLocks noChangeArrowheads="1"/>
            </p:cNvSpPr>
            <p:nvPr/>
          </p:nvSpPr>
          <p:spPr bwMode="auto">
            <a:xfrm>
              <a:off x="3994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0" name="Rectangle 67"/>
            <p:cNvSpPr>
              <a:spLocks noChangeArrowheads="1"/>
            </p:cNvSpPr>
            <p:nvPr/>
          </p:nvSpPr>
          <p:spPr bwMode="auto">
            <a:xfrm>
              <a:off x="4161" y="1870"/>
              <a:ext cx="76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1" name="Rectangle 68"/>
            <p:cNvSpPr>
              <a:spLocks noChangeArrowheads="1"/>
            </p:cNvSpPr>
            <p:nvPr/>
          </p:nvSpPr>
          <p:spPr bwMode="auto">
            <a:xfrm>
              <a:off x="4237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2" name="Rectangle 69"/>
            <p:cNvSpPr>
              <a:spLocks noChangeArrowheads="1"/>
            </p:cNvSpPr>
            <p:nvPr/>
          </p:nvSpPr>
          <p:spPr bwMode="auto">
            <a:xfrm>
              <a:off x="4320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3" name="Rectangle 70"/>
            <p:cNvSpPr>
              <a:spLocks noChangeArrowheads="1"/>
            </p:cNvSpPr>
            <p:nvPr/>
          </p:nvSpPr>
          <p:spPr bwMode="auto">
            <a:xfrm>
              <a:off x="4404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4" name="Rectangle 71"/>
            <p:cNvSpPr>
              <a:spLocks noChangeArrowheads="1"/>
            </p:cNvSpPr>
            <p:nvPr/>
          </p:nvSpPr>
          <p:spPr bwMode="auto">
            <a:xfrm>
              <a:off x="4488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5" name="Rectangle 72"/>
            <p:cNvSpPr>
              <a:spLocks noChangeArrowheads="1"/>
            </p:cNvSpPr>
            <p:nvPr/>
          </p:nvSpPr>
          <p:spPr bwMode="auto">
            <a:xfrm>
              <a:off x="4572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6" name="Rectangle 73"/>
            <p:cNvSpPr>
              <a:spLocks noChangeArrowheads="1"/>
            </p:cNvSpPr>
            <p:nvPr/>
          </p:nvSpPr>
          <p:spPr bwMode="auto">
            <a:xfrm>
              <a:off x="4655" y="1870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7" name="Rectangle 74"/>
            <p:cNvSpPr>
              <a:spLocks noChangeArrowheads="1"/>
            </p:cNvSpPr>
            <p:nvPr/>
          </p:nvSpPr>
          <p:spPr bwMode="auto">
            <a:xfrm>
              <a:off x="4739" y="1870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8" name="Rectangle 75"/>
            <p:cNvSpPr>
              <a:spLocks noChangeArrowheads="1"/>
            </p:cNvSpPr>
            <p:nvPr/>
          </p:nvSpPr>
          <p:spPr bwMode="auto">
            <a:xfrm>
              <a:off x="2160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79" name="Rectangle 76"/>
            <p:cNvSpPr>
              <a:spLocks noChangeArrowheads="1"/>
            </p:cNvSpPr>
            <p:nvPr/>
          </p:nvSpPr>
          <p:spPr bwMode="auto">
            <a:xfrm>
              <a:off x="2243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0" name="Rectangle 77"/>
            <p:cNvSpPr>
              <a:spLocks noChangeArrowheads="1"/>
            </p:cNvSpPr>
            <p:nvPr/>
          </p:nvSpPr>
          <p:spPr bwMode="auto">
            <a:xfrm>
              <a:off x="2327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1" name="Rectangle 78"/>
            <p:cNvSpPr>
              <a:spLocks noChangeArrowheads="1"/>
            </p:cNvSpPr>
            <p:nvPr/>
          </p:nvSpPr>
          <p:spPr bwMode="auto">
            <a:xfrm>
              <a:off x="2411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2" name="Rectangle 79"/>
            <p:cNvSpPr>
              <a:spLocks noChangeArrowheads="1"/>
            </p:cNvSpPr>
            <p:nvPr/>
          </p:nvSpPr>
          <p:spPr bwMode="auto">
            <a:xfrm>
              <a:off x="2495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3" name="Rectangle 80"/>
            <p:cNvSpPr>
              <a:spLocks noChangeArrowheads="1"/>
            </p:cNvSpPr>
            <p:nvPr/>
          </p:nvSpPr>
          <p:spPr bwMode="auto">
            <a:xfrm>
              <a:off x="2662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4" name="Rectangle 81"/>
            <p:cNvSpPr>
              <a:spLocks noChangeArrowheads="1"/>
            </p:cNvSpPr>
            <p:nvPr/>
          </p:nvSpPr>
          <p:spPr bwMode="auto">
            <a:xfrm>
              <a:off x="2830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5" name="Rectangle 82"/>
            <p:cNvSpPr>
              <a:spLocks noChangeArrowheads="1"/>
            </p:cNvSpPr>
            <p:nvPr/>
          </p:nvSpPr>
          <p:spPr bwMode="auto">
            <a:xfrm>
              <a:off x="2913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6" name="Rectangle 83"/>
            <p:cNvSpPr>
              <a:spLocks noChangeArrowheads="1"/>
            </p:cNvSpPr>
            <p:nvPr/>
          </p:nvSpPr>
          <p:spPr bwMode="auto">
            <a:xfrm>
              <a:off x="2998" y="2013"/>
              <a:ext cx="80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7" name="Rectangle 84"/>
            <p:cNvSpPr>
              <a:spLocks noChangeArrowheads="1"/>
            </p:cNvSpPr>
            <p:nvPr/>
          </p:nvSpPr>
          <p:spPr bwMode="auto">
            <a:xfrm>
              <a:off x="3076" y="2013"/>
              <a:ext cx="81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8" name="Rectangle 85"/>
            <p:cNvSpPr>
              <a:spLocks noChangeArrowheads="1"/>
            </p:cNvSpPr>
            <p:nvPr/>
          </p:nvSpPr>
          <p:spPr bwMode="auto">
            <a:xfrm>
              <a:off x="3156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89" name="Rectangle 86"/>
            <p:cNvSpPr>
              <a:spLocks noChangeArrowheads="1"/>
            </p:cNvSpPr>
            <p:nvPr/>
          </p:nvSpPr>
          <p:spPr bwMode="auto">
            <a:xfrm>
              <a:off x="3240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0" name="Rectangle 87"/>
            <p:cNvSpPr>
              <a:spLocks noChangeArrowheads="1"/>
            </p:cNvSpPr>
            <p:nvPr/>
          </p:nvSpPr>
          <p:spPr bwMode="auto">
            <a:xfrm>
              <a:off x="3324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1" name="Rectangle 88"/>
            <p:cNvSpPr>
              <a:spLocks noChangeArrowheads="1"/>
            </p:cNvSpPr>
            <p:nvPr/>
          </p:nvSpPr>
          <p:spPr bwMode="auto">
            <a:xfrm>
              <a:off x="3408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2" name="Rectangle 89"/>
            <p:cNvSpPr>
              <a:spLocks noChangeArrowheads="1"/>
            </p:cNvSpPr>
            <p:nvPr/>
          </p:nvSpPr>
          <p:spPr bwMode="auto">
            <a:xfrm>
              <a:off x="3492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3" name="Rectangle 90"/>
            <p:cNvSpPr>
              <a:spLocks noChangeArrowheads="1"/>
            </p:cNvSpPr>
            <p:nvPr/>
          </p:nvSpPr>
          <p:spPr bwMode="auto">
            <a:xfrm>
              <a:off x="3575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4" name="Rectangle 91"/>
            <p:cNvSpPr>
              <a:spLocks noChangeArrowheads="1"/>
            </p:cNvSpPr>
            <p:nvPr/>
          </p:nvSpPr>
          <p:spPr bwMode="auto">
            <a:xfrm>
              <a:off x="3742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5" name="Rectangle 92"/>
            <p:cNvSpPr>
              <a:spLocks noChangeArrowheads="1"/>
            </p:cNvSpPr>
            <p:nvPr/>
          </p:nvSpPr>
          <p:spPr bwMode="auto">
            <a:xfrm>
              <a:off x="3826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6" name="Rectangle 93"/>
            <p:cNvSpPr>
              <a:spLocks noChangeArrowheads="1"/>
            </p:cNvSpPr>
            <p:nvPr/>
          </p:nvSpPr>
          <p:spPr bwMode="auto">
            <a:xfrm>
              <a:off x="3910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7" name="Rectangle 94"/>
            <p:cNvSpPr>
              <a:spLocks noChangeArrowheads="1"/>
            </p:cNvSpPr>
            <p:nvPr/>
          </p:nvSpPr>
          <p:spPr bwMode="auto">
            <a:xfrm>
              <a:off x="3994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8" name="Rectangle 95"/>
            <p:cNvSpPr>
              <a:spLocks noChangeArrowheads="1"/>
            </p:cNvSpPr>
            <p:nvPr/>
          </p:nvSpPr>
          <p:spPr bwMode="auto">
            <a:xfrm>
              <a:off x="4078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99" name="Rectangle 96"/>
            <p:cNvSpPr>
              <a:spLocks noChangeArrowheads="1"/>
            </p:cNvSpPr>
            <p:nvPr/>
          </p:nvSpPr>
          <p:spPr bwMode="auto">
            <a:xfrm>
              <a:off x="4237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0" name="Rectangle 97"/>
            <p:cNvSpPr>
              <a:spLocks noChangeArrowheads="1"/>
            </p:cNvSpPr>
            <p:nvPr/>
          </p:nvSpPr>
          <p:spPr bwMode="auto">
            <a:xfrm>
              <a:off x="4320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1" name="Rectangle 98"/>
            <p:cNvSpPr>
              <a:spLocks noChangeArrowheads="1"/>
            </p:cNvSpPr>
            <p:nvPr/>
          </p:nvSpPr>
          <p:spPr bwMode="auto">
            <a:xfrm>
              <a:off x="4404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2" name="Rectangle 99"/>
            <p:cNvSpPr>
              <a:spLocks noChangeArrowheads="1"/>
            </p:cNvSpPr>
            <p:nvPr/>
          </p:nvSpPr>
          <p:spPr bwMode="auto">
            <a:xfrm>
              <a:off x="4488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3" name="Rectangle 100"/>
            <p:cNvSpPr>
              <a:spLocks noChangeArrowheads="1"/>
            </p:cNvSpPr>
            <p:nvPr/>
          </p:nvSpPr>
          <p:spPr bwMode="auto">
            <a:xfrm>
              <a:off x="4572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4" name="Rectangle 101"/>
            <p:cNvSpPr>
              <a:spLocks noChangeArrowheads="1"/>
            </p:cNvSpPr>
            <p:nvPr/>
          </p:nvSpPr>
          <p:spPr bwMode="auto">
            <a:xfrm>
              <a:off x="4655" y="2013"/>
              <a:ext cx="8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5" name="Rectangle 102"/>
            <p:cNvSpPr>
              <a:spLocks noChangeArrowheads="1"/>
            </p:cNvSpPr>
            <p:nvPr/>
          </p:nvSpPr>
          <p:spPr bwMode="auto">
            <a:xfrm>
              <a:off x="4739" y="2013"/>
              <a:ext cx="84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6" name="Rectangle 103"/>
            <p:cNvSpPr>
              <a:spLocks noChangeArrowheads="1"/>
            </p:cNvSpPr>
            <p:nvPr/>
          </p:nvSpPr>
          <p:spPr bwMode="auto">
            <a:xfrm>
              <a:off x="2160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7" name="Rectangle 104"/>
            <p:cNvSpPr>
              <a:spLocks noChangeArrowheads="1"/>
            </p:cNvSpPr>
            <p:nvPr/>
          </p:nvSpPr>
          <p:spPr bwMode="auto">
            <a:xfrm>
              <a:off x="2327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8" name="Rectangle 105"/>
            <p:cNvSpPr>
              <a:spLocks noChangeArrowheads="1"/>
            </p:cNvSpPr>
            <p:nvPr/>
          </p:nvSpPr>
          <p:spPr bwMode="auto">
            <a:xfrm>
              <a:off x="2411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09" name="Rectangle 106"/>
            <p:cNvSpPr>
              <a:spLocks noChangeArrowheads="1"/>
            </p:cNvSpPr>
            <p:nvPr/>
          </p:nvSpPr>
          <p:spPr bwMode="auto">
            <a:xfrm>
              <a:off x="2495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0" name="Rectangle 107"/>
            <p:cNvSpPr>
              <a:spLocks noChangeArrowheads="1"/>
            </p:cNvSpPr>
            <p:nvPr/>
          </p:nvSpPr>
          <p:spPr bwMode="auto">
            <a:xfrm>
              <a:off x="2578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1" name="Rectangle 108"/>
            <p:cNvSpPr>
              <a:spLocks noChangeArrowheads="1"/>
            </p:cNvSpPr>
            <p:nvPr/>
          </p:nvSpPr>
          <p:spPr bwMode="auto">
            <a:xfrm>
              <a:off x="2830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2" name="Rectangle 109"/>
            <p:cNvSpPr>
              <a:spLocks noChangeArrowheads="1"/>
            </p:cNvSpPr>
            <p:nvPr/>
          </p:nvSpPr>
          <p:spPr bwMode="auto">
            <a:xfrm>
              <a:off x="2913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3" name="Rectangle 110"/>
            <p:cNvSpPr>
              <a:spLocks noChangeArrowheads="1"/>
            </p:cNvSpPr>
            <p:nvPr/>
          </p:nvSpPr>
          <p:spPr bwMode="auto">
            <a:xfrm>
              <a:off x="299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4" name="Rectangle 111"/>
            <p:cNvSpPr>
              <a:spLocks noChangeArrowheads="1"/>
            </p:cNvSpPr>
            <p:nvPr/>
          </p:nvSpPr>
          <p:spPr bwMode="auto">
            <a:xfrm>
              <a:off x="3084" y="2155"/>
              <a:ext cx="73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5" name="Rectangle 112"/>
            <p:cNvSpPr>
              <a:spLocks noChangeArrowheads="1"/>
            </p:cNvSpPr>
            <p:nvPr/>
          </p:nvSpPr>
          <p:spPr bwMode="auto">
            <a:xfrm>
              <a:off x="3156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6" name="Rectangle 113"/>
            <p:cNvSpPr>
              <a:spLocks noChangeArrowheads="1"/>
            </p:cNvSpPr>
            <p:nvPr/>
          </p:nvSpPr>
          <p:spPr bwMode="auto">
            <a:xfrm>
              <a:off x="3240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7" name="Rectangle 114"/>
            <p:cNvSpPr>
              <a:spLocks noChangeArrowheads="1"/>
            </p:cNvSpPr>
            <p:nvPr/>
          </p:nvSpPr>
          <p:spPr bwMode="auto">
            <a:xfrm>
              <a:off x="3324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8" name="Rectangle 115"/>
            <p:cNvSpPr>
              <a:spLocks noChangeArrowheads="1"/>
            </p:cNvSpPr>
            <p:nvPr/>
          </p:nvSpPr>
          <p:spPr bwMode="auto">
            <a:xfrm>
              <a:off x="340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19" name="Rectangle 116"/>
            <p:cNvSpPr>
              <a:spLocks noChangeArrowheads="1"/>
            </p:cNvSpPr>
            <p:nvPr/>
          </p:nvSpPr>
          <p:spPr bwMode="auto">
            <a:xfrm>
              <a:off x="3492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0" name="Rectangle 117"/>
            <p:cNvSpPr>
              <a:spLocks noChangeArrowheads="1"/>
            </p:cNvSpPr>
            <p:nvPr/>
          </p:nvSpPr>
          <p:spPr bwMode="auto">
            <a:xfrm>
              <a:off x="3659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1" name="Rectangle 118"/>
            <p:cNvSpPr>
              <a:spLocks noChangeArrowheads="1"/>
            </p:cNvSpPr>
            <p:nvPr/>
          </p:nvSpPr>
          <p:spPr bwMode="auto">
            <a:xfrm>
              <a:off x="3742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2" name="Rectangle 119"/>
            <p:cNvSpPr>
              <a:spLocks noChangeArrowheads="1"/>
            </p:cNvSpPr>
            <p:nvPr/>
          </p:nvSpPr>
          <p:spPr bwMode="auto">
            <a:xfrm>
              <a:off x="3826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3" name="Rectangle 120"/>
            <p:cNvSpPr>
              <a:spLocks noChangeArrowheads="1"/>
            </p:cNvSpPr>
            <p:nvPr/>
          </p:nvSpPr>
          <p:spPr bwMode="auto">
            <a:xfrm>
              <a:off x="3910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4" name="Rectangle 121"/>
            <p:cNvSpPr>
              <a:spLocks noChangeArrowheads="1"/>
            </p:cNvSpPr>
            <p:nvPr/>
          </p:nvSpPr>
          <p:spPr bwMode="auto">
            <a:xfrm>
              <a:off x="3994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5" name="Rectangle 122"/>
            <p:cNvSpPr>
              <a:spLocks noChangeArrowheads="1"/>
            </p:cNvSpPr>
            <p:nvPr/>
          </p:nvSpPr>
          <p:spPr bwMode="auto">
            <a:xfrm>
              <a:off x="407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6" name="Rectangle 123"/>
            <p:cNvSpPr>
              <a:spLocks noChangeArrowheads="1"/>
            </p:cNvSpPr>
            <p:nvPr/>
          </p:nvSpPr>
          <p:spPr bwMode="auto">
            <a:xfrm>
              <a:off x="4165" y="2155"/>
              <a:ext cx="72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7" name="Rectangle 124"/>
            <p:cNvSpPr>
              <a:spLocks noChangeArrowheads="1"/>
            </p:cNvSpPr>
            <p:nvPr/>
          </p:nvSpPr>
          <p:spPr bwMode="auto">
            <a:xfrm>
              <a:off x="4320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8" name="Rectangle 125"/>
            <p:cNvSpPr>
              <a:spLocks noChangeArrowheads="1"/>
            </p:cNvSpPr>
            <p:nvPr/>
          </p:nvSpPr>
          <p:spPr bwMode="auto">
            <a:xfrm>
              <a:off x="4404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29" name="Rectangle 126"/>
            <p:cNvSpPr>
              <a:spLocks noChangeArrowheads="1"/>
            </p:cNvSpPr>
            <p:nvPr/>
          </p:nvSpPr>
          <p:spPr bwMode="auto">
            <a:xfrm>
              <a:off x="4488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0" name="Rectangle 127"/>
            <p:cNvSpPr>
              <a:spLocks noChangeArrowheads="1"/>
            </p:cNvSpPr>
            <p:nvPr/>
          </p:nvSpPr>
          <p:spPr bwMode="auto">
            <a:xfrm>
              <a:off x="4572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1" name="Rectangle 128"/>
            <p:cNvSpPr>
              <a:spLocks noChangeArrowheads="1"/>
            </p:cNvSpPr>
            <p:nvPr/>
          </p:nvSpPr>
          <p:spPr bwMode="auto">
            <a:xfrm>
              <a:off x="4655" y="2155"/>
              <a:ext cx="8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2" name="Rectangle 129"/>
            <p:cNvSpPr>
              <a:spLocks noChangeArrowheads="1"/>
            </p:cNvSpPr>
            <p:nvPr/>
          </p:nvSpPr>
          <p:spPr bwMode="auto">
            <a:xfrm>
              <a:off x="4739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3" name="Oval 130"/>
            <p:cNvSpPr>
              <a:spLocks noChangeArrowheads="1"/>
            </p:cNvSpPr>
            <p:nvPr/>
          </p:nvSpPr>
          <p:spPr bwMode="auto">
            <a:xfrm>
              <a:off x="2495" y="1878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4" name="Rectangle 131"/>
            <p:cNvSpPr>
              <a:spLocks noChangeArrowheads="1"/>
            </p:cNvSpPr>
            <p:nvPr/>
          </p:nvSpPr>
          <p:spPr bwMode="auto">
            <a:xfrm>
              <a:off x="2160" y="1870"/>
              <a:ext cx="265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5" name="Rectangle 132"/>
            <p:cNvSpPr>
              <a:spLocks noChangeArrowheads="1"/>
            </p:cNvSpPr>
            <p:nvPr/>
          </p:nvSpPr>
          <p:spPr bwMode="auto">
            <a:xfrm>
              <a:off x="2160" y="1728"/>
              <a:ext cx="2655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6" name="Oval 133"/>
            <p:cNvSpPr>
              <a:spLocks noChangeArrowheads="1"/>
            </p:cNvSpPr>
            <p:nvPr/>
          </p:nvSpPr>
          <p:spPr bwMode="auto">
            <a:xfrm>
              <a:off x="2428" y="1736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7" name="Oval 134"/>
            <p:cNvSpPr>
              <a:spLocks noChangeArrowheads="1"/>
            </p:cNvSpPr>
            <p:nvPr/>
          </p:nvSpPr>
          <p:spPr bwMode="auto">
            <a:xfrm>
              <a:off x="2578" y="2021"/>
              <a:ext cx="26" cy="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8" name="Oval 135"/>
            <p:cNvSpPr>
              <a:spLocks noChangeArrowheads="1"/>
            </p:cNvSpPr>
            <p:nvPr/>
          </p:nvSpPr>
          <p:spPr bwMode="auto">
            <a:xfrm>
              <a:off x="2668" y="2164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39" name="Oval 136"/>
            <p:cNvSpPr>
              <a:spLocks noChangeArrowheads="1"/>
            </p:cNvSpPr>
            <p:nvPr/>
          </p:nvSpPr>
          <p:spPr bwMode="auto">
            <a:xfrm>
              <a:off x="3700" y="2021"/>
              <a:ext cx="26" cy="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0" name="Oval 137"/>
            <p:cNvSpPr>
              <a:spLocks noChangeArrowheads="1"/>
            </p:cNvSpPr>
            <p:nvPr/>
          </p:nvSpPr>
          <p:spPr bwMode="auto">
            <a:xfrm>
              <a:off x="3834" y="1884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1" name="Oval 138"/>
            <p:cNvSpPr>
              <a:spLocks noChangeArrowheads="1"/>
            </p:cNvSpPr>
            <p:nvPr/>
          </p:nvSpPr>
          <p:spPr bwMode="auto">
            <a:xfrm>
              <a:off x="3969" y="1736"/>
              <a:ext cx="25" cy="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2" name="Oval 139"/>
            <p:cNvSpPr>
              <a:spLocks noChangeArrowheads="1"/>
            </p:cNvSpPr>
            <p:nvPr/>
          </p:nvSpPr>
          <p:spPr bwMode="auto">
            <a:xfrm>
              <a:off x="3927" y="1736"/>
              <a:ext cx="26" cy="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3" name="Oval 140"/>
            <p:cNvSpPr>
              <a:spLocks noChangeArrowheads="1"/>
            </p:cNvSpPr>
            <p:nvPr/>
          </p:nvSpPr>
          <p:spPr bwMode="auto">
            <a:xfrm>
              <a:off x="4262" y="2163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4" name="Oval 141"/>
            <p:cNvSpPr>
              <a:spLocks noChangeArrowheads="1"/>
            </p:cNvSpPr>
            <p:nvPr/>
          </p:nvSpPr>
          <p:spPr bwMode="auto">
            <a:xfrm>
              <a:off x="4084" y="1880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5" name="Oval 142"/>
            <p:cNvSpPr>
              <a:spLocks noChangeArrowheads="1"/>
            </p:cNvSpPr>
            <p:nvPr/>
          </p:nvSpPr>
          <p:spPr bwMode="auto">
            <a:xfrm>
              <a:off x="2268" y="2163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6" name="Oval 143"/>
            <p:cNvSpPr>
              <a:spLocks noChangeArrowheads="1"/>
            </p:cNvSpPr>
            <p:nvPr/>
          </p:nvSpPr>
          <p:spPr bwMode="auto">
            <a:xfrm>
              <a:off x="4455" y="1736"/>
              <a:ext cx="25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7" name="Oval 144"/>
            <p:cNvSpPr>
              <a:spLocks noChangeArrowheads="1"/>
            </p:cNvSpPr>
            <p:nvPr/>
          </p:nvSpPr>
          <p:spPr bwMode="auto">
            <a:xfrm>
              <a:off x="3081" y="1878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8" name="Oval 145"/>
            <p:cNvSpPr>
              <a:spLocks noChangeArrowheads="1"/>
            </p:cNvSpPr>
            <p:nvPr/>
          </p:nvSpPr>
          <p:spPr bwMode="auto">
            <a:xfrm>
              <a:off x="4161" y="2021"/>
              <a:ext cx="26" cy="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49" name="Rectangle 146"/>
            <p:cNvSpPr>
              <a:spLocks noChangeArrowheads="1"/>
            </p:cNvSpPr>
            <p:nvPr/>
          </p:nvSpPr>
          <p:spPr bwMode="auto">
            <a:xfrm>
              <a:off x="2160" y="2013"/>
              <a:ext cx="2655" cy="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50" name="Oval 147"/>
            <p:cNvSpPr>
              <a:spLocks noChangeArrowheads="1"/>
            </p:cNvSpPr>
            <p:nvPr/>
          </p:nvSpPr>
          <p:spPr bwMode="auto">
            <a:xfrm>
              <a:off x="3575" y="2163"/>
              <a:ext cx="26" cy="2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51" name="AutoShape 148"/>
            <p:cNvSpPr>
              <a:spLocks noChangeArrowheads="1"/>
            </p:cNvSpPr>
            <p:nvPr/>
          </p:nvSpPr>
          <p:spPr bwMode="auto">
            <a:xfrm>
              <a:off x="2016" y="1536"/>
              <a:ext cx="2928" cy="81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52" name="Rectangle 149"/>
            <p:cNvSpPr>
              <a:spLocks noChangeArrowheads="1"/>
            </p:cNvSpPr>
            <p:nvPr/>
          </p:nvSpPr>
          <p:spPr bwMode="auto">
            <a:xfrm>
              <a:off x="2746" y="2155"/>
              <a:ext cx="84" cy="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53" name="Text Box 150"/>
            <p:cNvSpPr txBox="1">
              <a:spLocks noChangeArrowheads="1"/>
            </p:cNvSpPr>
            <p:nvPr/>
          </p:nvSpPr>
          <p:spPr bwMode="auto">
            <a:xfrm>
              <a:off x="3024" y="1506"/>
              <a:ext cx="554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Comic Sans MS" charset="0"/>
                </a:rPr>
                <a:t>Roads</a:t>
              </a:r>
            </a:p>
          </p:txBody>
        </p:sp>
        <p:sp>
          <p:nvSpPr>
            <p:cNvPr id="208054" name="Line 151"/>
            <p:cNvSpPr>
              <a:spLocks noChangeShapeType="1"/>
            </p:cNvSpPr>
            <p:nvPr/>
          </p:nvSpPr>
          <p:spPr bwMode="auto">
            <a:xfrm>
              <a:off x="3552" y="1632"/>
              <a:ext cx="3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55" name="Line 152"/>
            <p:cNvSpPr>
              <a:spLocks noChangeShapeType="1"/>
            </p:cNvSpPr>
            <p:nvPr/>
          </p:nvSpPr>
          <p:spPr bwMode="auto">
            <a:xfrm flipH="1">
              <a:off x="2496" y="1632"/>
              <a:ext cx="57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56" name="Line 153"/>
            <p:cNvSpPr>
              <a:spLocks noChangeShapeType="1"/>
            </p:cNvSpPr>
            <p:nvPr/>
          </p:nvSpPr>
          <p:spPr bwMode="auto">
            <a:xfrm>
              <a:off x="3552" y="1632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7875" name="Text Box 154"/>
          <p:cNvSpPr txBox="1">
            <a:spLocks noChangeArrowheads="1"/>
          </p:cNvSpPr>
          <p:nvPr/>
        </p:nvSpPr>
        <p:spPr bwMode="auto">
          <a:xfrm>
            <a:off x="152400" y="1295400"/>
            <a:ext cx="3429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buFontTx/>
              <a:buAutoNum type="arabicPeriod"/>
            </a:pPr>
            <a:r>
              <a:rPr lang="en-US" dirty="0">
                <a:latin typeface="Comic Sans MS" charset="0"/>
              </a:rPr>
              <a:t>Find </a:t>
            </a:r>
            <a:r>
              <a:rPr lang="en-US" dirty="0">
                <a:solidFill>
                  <a:srgbClr val="000000"/>
                </a:solidFill>
                <a:latin typeface="Comic Sans MS" charset="0"/>
              </a:rPr>
              <a:t>low resolution track </a:t>
            </a:r>
            <a:r>
              <a:rPr lang="en-US" dirty="0">
                <a:latin typeface="Comic Sans MS" charset="0"/>
              </a:rPr>
              <a:t>candidates called </a:t>
            </a:r>
            <a:r>
              <a:rPr lang="en-US" dirty="0">
                <a:solidFill>
                  <a:srgbClr val="FF0000"/>
                </a:solidFill>
                <a:latin typeface="Comic Sans MS" charset="0"/>
              </a:rPr>
              <a:t>“roads”. </a:t>
            </a:r>
            <a:endParaRPr lang="en-US" dirty="0">
              <a:solidFill>
                <a:schemeClr val="accent2"/>
              </a:solidFill>
              <a:latin typeface="Comic Sans MS" charset="0"/>
            </a:endParaRPr>
          </a:p>
        </p:txBody>
      </p:sp>
      <p:grpSp>
        <p:nvGrpSpPr>
          <p:cNvPr id="3" name="Group 155"/>
          <p:cNvGrpSpPr>
            <a:grpSpLocks/>
          </p:cNvGrpSpPr>
          <p:nvPr/>
        </p:nvGrpSpPr>
        <p:grpSpPr bwMode="auto">
          <a:xfrm>
            <a:off x="228600" y="4191005"/>
            <a:ext cx="8382000" cy="1477964"/>
            <a:chOff x="144" y="2784"/>
            <a:chExt cx="5280" cy="931"/>
          </a:xfrm>
        </p:grpSpPr>
        <p:grpSp>
          <p:nvGrpSpPr>
            <p:cNvPr id="4" name="Group 156"/>
            <p:cNvGrpSpPr>
              <a:grpSpLocks/>
            </p:cNvGrpSpPr>
            <p:nvPr/>
          </p:nvGrpSpPr>
          <p:grpSpPr bwMode="auto">
            <a:xfrm>
              <a:off x="2496" y="2832"/>
              <a:ext cx="2928" cy="741"/>
              <a:chOff x="2016" y="2571"/>
              <a:chExt cx="2928" cy="741"/>
            </a:xfrm>
          </p:grpSpPr>
          <p:sp>
            <p:nvSpPr>
              <p:cNvPr id="207883" name="Oval 157"/>
              <p:cNvSpPr>
                <a:spLocks noChangeArrowheads="1"/>
              </p:cNvSpPr>
              <p:nvPr/>
            </p:nvSpPr>
            <p:spPr bwMode="auto">
              <a:xfrm>
                <a:off x="2487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84" name="Rectangle 158"/>
              <p:cNvSpPr>
                <a:spLocks noChangeArrowheads="1"/>
              </p:cNvSpPr>
              <p:nvPr/>
            </p:nvSpPr>
            <p:spPr bwMode="auto">
              <a:xfrm>
                <a:off x="2152" y="2879"/>
                <a:ext cx="2655" cy="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85" name="Rectangle 159"/>
              <p:cNvSpPr>
                <a:spLocks noChangeArrowheads="1"/>
              </p:cNvSpPr>
              <p:nvPr/>
            </p:nvSpPr>
            <p:spPr bwMode="auto">
              <a:xfrm>
                <a:off x="2152" y="2736"/>
                <a:ext cx="2655" cy="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86" name="Oval 160"/>
              <p:cNvSpPr>
                <a:spLocks noChangeArrowheads="1"/>
              </p:cNvSpPr>
              <p:nvPr/>
            </p:nvSpPr>
            <p:spPr bwMode="auto">
              <a:xfrm>
                <a:off x="2420" y="2744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87" name="Oval 161"/>
              <p:cNvSpPr>
                <a:spLocks noChangeArrowheads="1"/>
              </p:cNvSpPr>
              <p:nvPr/>
            </p:nvSpPr>
            <p:spPr bwMode="auto">
              <a:xfrm>
                <a:off x="2562" y="3029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88" name="Oval 162"/>
              <p:cNvSpPr>
                <a:spLocks noChangeArrowheads="1"/>
              </p:cNvSpPr>
              <p:nvPr/>
            </p:nvSpPr>
            <p:spPr bwMode="auto">
              <a:xfrm>
                <a:off x="2638" y="3171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89" name="Oval 163"/>
              <p:cNvSpPr>
                <a:spLocks noChangeArrowheads="1"/>
              </p:cNvSpPr>
              <p:nvPr/>
            </p:nvSpPr>
            <p:spPr bwMode="auto">
              <a:xfrm>
                <a:off x="3693" y="3029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0" name="Oval 164"/>
              <p:cNvSpPr>
                <a:spLocks noChangeArrowheads="1"/>
              </p:cNvSpPr>
              <p:nvPr/>
            </p:nvSpPr>
            <p:spPr bwMode="auto">
              <a:xfrm>
                <a:off x="3810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1" name="Oval 165"/>
              <p:cNvSpPr>
                <a:spLocks noChangeArrowheads="1"/>
              </p:cNvSpPr>
              <p:nvPr/>
            </p:nvSpPr>
            <p:spPr bwMode="auto">
              <a:xfrm>
                <a:off x="3961" y="2744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2" name="Oval 166"/>
              <p:cNvSpPr>
                <a:spLocks noChangeArrowheads="1"/>
              </p:cNvSpPr>
              <p:nvPr/>
            </p:nvSpPr>
            <p:spPr bwMode="auto">
              <a:xfrm>
                <a:off x="3919" y="2744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3" name="Oval 167"/>
              <p:cNvSpPr>
                <a:spLocks noChangeArrowheads="1"/>
              </p:cNvSpPr>
              <p:nvPr/>
            </p:nvSpPr>
            <p:spPr bwMode="auto">
              <a:xfrm>
                <a:off x="4254" y="3171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4" name="Oval 168"/>
              <p:cNvSpPr>
                <a:spLocks noChangeArrowheads="1"/>
              </p:cNvSpPr>
              <p:nvPr/>
            </p:nvSpPr>
            <p:spPr bwMode="auto">
              <a:xfrm>
                <a:off x="4061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5" name="Oval 169"/>
              <p:cNvSpPr>
                <a:spLocks noChangeArrowheads="1"/>
              </p:cNvSpPr>
              <p:nvPr/>
            </p:nvSpPr>
            <p:spPr bwMode="auto">
              <a:xfrm>
                <a:off x="2261" y="3171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6" name="Oval 170"/>
              <p:cNvSpPr>
                <a:spLocks noChangeArrowheads="1"/>
              </p:cNvSpPr>
              <p:nvPr/>
            </p:nvSpPr>
            <p:spPr bwMode="auto">
              <a:xfrm>
                <a:off x="4447" y="2744"/>
                <a:ext cx="25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7" name="Oval 171"/>
              <p:cNvSpPr>
                <a:spLocks noChangeArrowheads="1"/>
              </p:cNvSpPr>
              <p:nvPr/>
            </p:nvSpPr>
            <p:spPr bwMode="auto">
              <a:xfrm>
                <a:off x="3073" y="2887"/>
                <a:ext cx="26" cy="2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8" name="Oval 172"/>
              <p:cNvSpPr>
                <a:spLocks noChangeArrowheads="1"/>
              </p:cNvSpPr>
              <p:nvPr/>
            </p:nvSpPr>
            <p:spPr bwMode="auto">
              <a:xfrm>
                <a:off x="4153" y="3029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99" name="Rectangle 173"/>
              <p:cNvSpPr>
                <a:spLocks noChangeArrowheads="1"/>
              </p:cNvSpPr>
              <p:nvPr/>
            </p:nvSpPr>
            <p:spPr bwMode="auto">
              <a:xfrm>
                <a:off x="2152" y="3021"/>
                <a:ext cx="2655" cy="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00" name="Rectangle 174"/>
              <p:cNvSpPr>
                <a:spLocks noChangeArrowheads="1"/>
              </p:cNvSpPr>
              <p:nvPr/>
            </p:nvSpPr>
            <p:spPr bwMode="auto">
              <a:xfrm>
                <a:off x="2152" y="3163"/>
                <a:ext cx="2655" cy="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01" name="Oval 175"/>
              <p:cNvSpPr>
                <a:spLocks noChangeArrowheads="1"/>
              </p:cNvSpPr>
              <p:nvPr/>
            </p:nvSpPr>
            <p:spPr bwMode="auto">
              <a:xfrm>
                <a:off x="3559" y="3171"/>
                <a:ext cx="26" cy="2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02" name="Line 176"/>
              <p:cNvSpPr>
                <a:spLocks noChangeShapeType="1"/>
              </p:cNvSpPr>
              <p:nvPr/>
            </p:nvSpPr>
            <p:spPr bwMode="auto">
              <a:xfrm>
                <a:off x="2368" y="2619"/>
                <a:ext cx="325" cy="642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03" name="Line 177"/>
              <p:cNvSpPr>
                <a:spLocks noChangeShapeType="1"/>
              </p:cNvSpPr>
              <p:nvPr/>
            </p:nvSpPr>
            <p:spPr bwMode="auto">
              <a:xfrm flipH="1">
                <a:off x="3496" y="2619"/>
                <a:ext cx="559" cy="649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04" name="Line 178"/>
              <p:cNvSpPr>
                <a:spLocks noChangeShapeType="1"/>
              </p:cNvSpPr>
              <p:nvPr/>
            </p:nvSpPr>
            <p:spPr bwMode="auto">
              <a:xfrm>
                <a:off x="3864" y="2607"/>
                <a:ext cx="478" cy="678"/>
              </a:xfrm>
              <a:prstGeom prst="line">
                <a:avLst/>
              </a:prstGeom>
              <a:noFill/>
              <a:ln w="9525">
                <a:solidFill>
                  <a:srgbClr val="0000D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05" name="AutoShape 179"/>
              <p:cNvSpPr>
                <a:spLocks noChangeArrowheads="1"/>
              </p:cNvSpPr>
              <p:nvPr/>
            </p:nvSpPr>
            <p:spPr bwMode="auto">
              <a:xfrm>
                <a:off x="2016" y="2571"/>
                <a:ext cx="2928" cy="741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7882" name="Text Box 180"/>
            <p:cNvSpPr txBox="1">
              <a:spLocks noChangeArrowheads="1"/>
            </p:cNvSpPr>
            <p:nvPr/>
          </p:nvSpPr>
          <p:spPr bwMode="auto">
            <a:xfrm>
              <a:off x="144" y="2784"/>
              <a:ext cx="2160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457200" indent="-457200" eaLnBrk="1" hangingPunct="1">
                <a:buFontTx/>
                <a:buAutoNum type="arabicPeriod" startAt="2"/>
              </a:pPr>
              <a:r>
                <a:rPr lang="en-US" dirty="0">
                  <a:latin typeface="Comic Sans MS" charset="0"/>
                </a:rPr>
                <a:t>Then fit tracks inside roads.</a:t>
              </a:r>
            </a:p>
            <a:p>
              <a:pPr marL="457200" indent="-457200" eaLnBrk="1" hangingPunct="1"/>
              <a:r>
                <a:rPr lang="en-US" dirty="0">
                  <a:solidFill>
                    <a:schemeClr val="accent2"/>
                  </a:solidFill>
                  <a:latin typeface="Comic Sans MS" charset="0"/>
                </a:rPr>
                <a:t>	</a:t>
              </a:r>
              <a:r>
                <a:rPr lang="en-US" sz="1800" dirty="0">
                  <a:solidFill>
                    <a:srgbClr val="00B050"/>
                  </a:solidFill>
                </a:rPr>
                <a:t>a linear approximation gives near ideal precision</a:t>
              </a:r>
              <a:endParaRPr lang="en-US" sz="1800" dirty="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07877" name="Line 181"/>
          <p:cNvSpPr>
            <a:spLocks noChangeShapeType="1"/>
          </p:cNvSpPr>
          <p:nvPr/>
        </p:nvSpPr>
        <p:spPr bwMode="auto">
          <a:xfrm flipH="1" flipV="1">
            <a:off x="5029200" y="2743200"/>
            <a:ext cx="3810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78" name="Text Box 182"/>
          <p:cNvSpPr txBox="1">
            <a:spLocks noChangeArrowheads="1"/>
          </p:cNvSpPr>
          <p:nvPr/>
        </p:nvSpPr>
        <p:spPr bwMode="auto">
          <a:xfrm>
            <a:off x="5318125" y="3246438"/>
            <a:ext cx="2366963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solidFill>
                  <a:srgbClr val="FF0000"/>
                </a:solidFill>
                <a:latin typeface="Comic Sans MS" charset="0"/>
              </a:rPr>
              <a:t>Super Bin  (SB)</a:t>
            </a:r>
          </a:p>
        </p:txBody>
      </p:sp>
      <p:sp>
        <p:nvSpPr>
          <p:cNvPr id="207879" name="Rectangle 183"/>
          <p:cNvSpPr>
            <a:spLocks noChangeArrowheads="1"/>
          </p:cNvSpPr>
          <p:nvPr/>
        </p:nvSpPr>
        <p:spPr bwMode="auto">
          <a:xfrm>
            <a:off x="762000" y="155575"/>
            <a:ext cx="7772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  <a:latin typeface="Book Antiqua" charset="0"/>
              </a:rPr>
              <a:t>Tracking in 2 steps</a:t>
            </a:r>
            <a:endParaRPr lang="en-US" sz="2800">
              <a:solidFill>
                <a:schemeClr val="tx2"/>
              </a:solidFill>
              <a:latin typeface="Book Antiqua" charset="0"/>
            </a:endParaRPr>
          </a:p>
        </p:txBody>
      </p:sp>
      <p:sp>
        <p:nvSpPr>
          <p:cNvPr id="207880" name="Rectangle 184"/>
          <p:cNvSpPr>
            <a:spLocks noChangeArrowheads="1"/>
          </p:cNvSpPr>
          <p:nvPr/>
        </p:nvSpPr>
        <p:spPr bwMode="auto">
          <a:xfrm>
            <a:off x="228600" y="881063"/>
            <a:ext cx="7913688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Monotype Sorts" charset="2"/>
              <a:buChar char=""/>
            </a:pP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>
                <a:solidFill>
                  <a:srgbClr val="FF3300"/>
                </a:solidFill>
                <a:latin typeface="Book Antiqua" charset="0"/>
              </a:rPr>
              <a:t>Pattern recognition</a:t>
            </a:r>
            <a:r>
              <a:rPr lang="en-US" sz="2000">
                <a:latin typeface="Book Antiqua" charset="0"/>
              </a:rPr>
              <a:t> and </a:t>
            </a:r>
            <a:r>
              <a:rPr lang="en-US" sz="2000">
                <a:solidFill>
                  <a:srgbClr val="FF3300"/>
                </a:solidFill>
                <a:latin typeface="Book Antiqua" charset="0"/>
              </a:rPr>
              <a:t>track fitting</a:t>
            </a:r>
            <a:r>
              <a:rPr lang="en-US" sz="2000">
                <a:latin typeface="Book Antiqua" charset="0"/>
              </a:rPr>
              <a:t> done separately and pipelined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5791200"/>
            <a:ext cx="8706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A very successful approach at CDF for </a:t>
            </a:r>
            <a:r>
              <a:rPr lang="en-US" sz="2000" i="1" dirty="0" err="1" smtClean="0"/>
              <a:t>RunII</a:t>
            </a:r>
            <a:r>
              <a:rPr lang="en-US" sz="2000" i="1" dirty="0" smtClean="0"/>
              <a:t>, based on</a:t>
            </a:r>
          </a:p>
          <a:p>
            <a:r>
              <a:rPr lang="en-US" sz="2000" i="1" dirty="0" smtClean="0"/>
              <a:t>Associative Memory, which in turn, based on CAM (Content </a:t>
            </a:r>
            <a:r>
              <a:rPr lang="en-US" sz="2000" i="1" dirty="0"/>
              <a:t>A</a:t>
            </a:r>
            <a:r>
              <a:rPr lang="en-US" sz="2000" i="1" dirty="0" smtClean="0"/>
              <a:t>ddressable Memory)</a:t>
            </a:r>
            <a:endParaRPr lang="en-US" sz="2000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9408-979B-2748-B08D-14E93FDAA778}" type="datetime1">
              <a:rPr lang="en-US" smtClean="0"/>
              <a:t>4/7/14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819400"/>
            <a:ext cx="79742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Parallel processing,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avoiding </a:t>
            </a:r>
            <a:r>
              <a:rPr lang="en-US" dirty="0">
                <a:solidFill>
                  <a:srgbClr val="0000FF"/>
                </a:solidFill>
              </a:rPr>
              <a:t>the typical power law </a:t>
            </a:r>
            <a:r>
              <a:rPr lang="en-US" dirty="0" smtClean="0">
                <a:solidFill>
                  <a:srgbClr val="0000FF"/>
                </a:solidFill>
              </a:rPr>
              <a:t>dependence </a:t>
            </a:r>
            <a:r>
              <a:rPr lang="en-US" dirty="0">
                <a:solidFill>
                  <a:srgbClr val="0000FF"/>
                </a:solidFill>
              </a:rPr>
              <a:t>of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execution </a:t>
            </a:r>
            <a:r>
              <a:rPr lang="en-US" dirty="0">
                <a:solidFill>
                  <a:srgbClr val="0000FF"/>
                </a:solidFill>
              </a:rPr>
              <a:t>time on occupancy and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solving </a:t>
            </a:r>
            <a:r>
              <a:rPr lang="en-US" dirty="0">
                <a:solidFill>
                  <a:srgbClr val="0000FF"/>
                </a:solidFill>
              </a:rPr>
              <a:t>the pattern </a:t>
            </a:r>
            <a:r>
              <a:rPr lang="en-US" dirty="0" smtClean="0">
                <a:solidFill>
                  <a:srgbClr val="0000FF"/>
                </a:solidFill>
              </a:rPr>
              <a:t>recognition in </a:t>
            </a:r>
            <a:r>
              <a:rPr lang="en-US" dirty="0">
                <a:solidFill>
                  <a:srgbClr val="0000FF"/>
                </a:solidFill>
              </a:rPr>
              <a:t>times roughly proportional to the number of hits. 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4"/>
          <p:cNvGrpSpPr>
            <a:grpSpLocks/>
          </p:cNvGrpSpPr>
          <p:nvPr/>
        </p:nvGrpSpPr>
        <p:grpSpPr bwMode="auto">
          <a:xfrm>
            <a:off x="609600" y="1295400"/>
            <a:ext cx="7624762" cy="4800600"/>
            <a:chOff x="333" y="432"/>
            <a:chExt cx="4803" cy="3240"/>
          </a:xfrm>
        </p:grpSpPr>
        <p:pic>
          <p:nvPicPr>
            <p:cNvPr id="12300" name="Picture 5" descr="rack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432"/>
              <a:ext cx="432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 Box 6"/>
            <p:cNvSpPr txBox="1">
              <a:spLocks noChangeArrowheads="1"/>
            </p:cNvSpPr>
            <p:nvPr/>
          </p:nvSpPr>
          <p:spPr bwMode="auto">
            <a:xfrm rot="-5350299">
              <a:off x="38" y="2150"/>
              <a:ext cx="8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 2 meters</a:t>
              </a:r>
              <a:endParaRPr lang="en-US">
                <a:latin typeface="Times New Roman" charset="0"/>
              </a:endParaRPr>
            </a:p>
          </p:txBody>
        </p:sp>
        <p:sp>
          <p:nvSpPr>
            <p:cNvPr id="12302" name="Line 7"/>
            <p:cNvSpPr>
              <a:spLocks noChangeShapeType="1"/>
            </p:cNvSpPr>
            <p:nvPr/>
          </p:nvSpPr>
          <p:spPr bwMode="auto">
            <a:xfrm flipV="1">
              <a:off x="528" y="912"/>
              <a:ext cx="0" cy="96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Line 8"/>
            <p:cNvSpPr>
              <a:spLocks noChangeShapeType="1"/>
            </p:cNvSpPr>
            <p:nvPr/>
          </p:nvSpPr>
          <p:spPr bwMode="auto">
            <a:xfrm>
              <a:off x="480" y="2688"/>
              <a:ext cx="0" cy="9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2381250" y="2895600"/>
            <a:ext cx="5921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0,1</a:t>
            </a:r>
          </a:p>
        </p:txBody>
      </p:sp>
      <p:sp>
        <p:nvSpPr>
          <p:cNvPr id="12291" name="Text Box 11"/>
          <p:cNvSpPr txBox="1">
            <a:spLocks noChangeArrowheads="1"/>
          </p:cNvSpPr>
          <p:nvPr/>
        </p:nvSpPr>
        <p:spPr bwMode="auto">
          <a:xfrm>
            <a:off x="2286000" y="41910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2,3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3429000" y="44196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4,5</a:t>
            </a:r>
          </a:p>
        </p:txBody>
      </p:sp>
      <p:sp>
        <p:nvSpPr>
          <p:cNvPr id="12293" name="Text Box 13"/>
          <p:cNvSpPr txBox="1">
            <a:spLocks noChangeArrowheads="1"/>
          </p:cNvSpPr>
          <p:nvPr/>
        </p:nvSpPr>
        <p:spPr bwMode="auto">
          <a:xfrm>
            <a:off x="4694238" y="46482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6,7</a:t>
            </a:r>
          </a:p>
        </p:txBody>
      </p:sp>
      <p:sp>
        <p:nvSpPr>
          <p:cNvPr id="12294" name="Text Box 14"/>
          <p:cNvSpPr txBox="1">
            <a:spLocks noChangeArrowheads="1"/>
          </p:cNvSpPr>
          <p:nvPr/>
        </p:nvSpPr>
        <p:spPr bwMode="auto">
          <a:xfrm>
            <a:off x="6324600" y="48006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8,9</a:t>
            </a:r>
          </a:p>
        </p:txBody>
      </p:sp>
      <p:sp>
        <p:nvSpPr>
          <p:cNvPr id="12295" name="Text Box 15"/>
          <p:cNvSpPr txBox="1">
            <a:spLocks noChangeArrowheads="1"/>
          </p:cNvSpPr>
          <p:nvPr/>
        </p:nvSpPr>
        <p:spPr bwMode="auto">
          <a:xfrm>
            <a:off x="6299200" y="3124200"/>
            <a:ext cx="866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10,11</a:t>
            </a:r>
          </a:p>
        </p:txBody>
      </p:sp>
      <p:sp>
        <p:nvSpPr>
          <p:cNvPr id="12296" name="Text Box 16"/>
          <p:cNvSpPr txBox="1">
            <a:spLocks noChangeArrowheads="1"/>
          </p:cNvSpPr>
          <p:nvPr/>
        </p:nvSpPr>
        <p:spPr bwMode="auto">
          <a:xfrm>
            <a:off x="3124200" y="2971800"/>
            <a:ext cx="1244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fan-out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1027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fan-in</a:t>
            </a:r>
          </a:p>
        </p:txBody>
      </p:sp>
      <p:sp>
        <p:nvSpPr>
          <p:cNvPr id="12299" name="TextBox 3"/>
          <p:cNvSpPr txBox="1">
            <a:spLocks noChangeArrowheads="1"/>
          </p:cNvSpPr>
          <p:nvPr/>
        </p:nvSpPr>
        <p:spPr bwMode="auto">
          <a:xfrm>
            <a:off x="381000" y="16933"/>
            <a:ext cx="8534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dirty="0"/>
              <a:t>    </a:t>
            </a:r>
            <a:r>
              <a:rPr lang="en-US" dirty="0">
                <a:solidFill>
                  <a:srgbClr val="0000FF"/>
                </a:solidFill>
              </a:rPr>
              <a:t>CDF original SVT system had ~400K patterns total … </a:t>
            </a:r>
          </a:p>
          <a:p>
            <a:r>
              <a:rPr lang="en-US" dirty="0">
                <a:solidFill>
                  <a:srgbClr val="0000FF"/>
                </a:solidFill>
              </a:rPr>
              <a:t>128 patterns per </a:t>
            </a:r>
            <a:r>
              <a:rPr lang="en-US" dirty="0" err="1">
                <a:solidFill>
                  <a:srgbClr val="0000FF"/>
                </a:solidFill>
              </a:rPr>
              <a:t>AMchip</a:t>
            </a:r>
            <a:r>
              <a:rPr lang="en-US" dirty="0">
                <a:solidFill>
                  <a:srgbClr val="0000FF"/>
                </a:solidFill>
              </a:rPr>
              <a:t>  -- commissioned around ~</a:t>
            </a:r>
            <a:r>
              <a:rPr lang="en-US" dirty="0" smtClean="0">
                <a:solidFill>
                  <a:srgbClr val="0000FF"/>
                </a:solidFill>
              </a:rPr>
              <a:t>2001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(initial concept started in middle 80s!)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BA3F-BCE6-FA4A-B4E8-87860760E8B5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7800" y="5943600"/>
            <a:ext cx="6096000" cy="533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Question: can one integrate all these into one chip for HL-LHC?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6705600" cy="1219200"/>
          </a:xfrm>
        </p:spPr>
        <p:txBody>
          <a:bodyPr/>
          <a:lstStyle/>
          <a:p>
            <a:r>
              <a:rPr lang="en-US" sz="3200">
                <a:latin typeface="Book Antiqua" charset="0"/>
                <a:ea typeface="ＭＳ Ｐゴシック" charset="0"/>
                <a:cs typeface="ＭＳ Ｐゴシック" charset="0"/>
              </a:rPr>
              <a:t>A sense of scale: </a:t>
            </a:r>
            <a:br>
              <a:rPr lang="en-US" sz="3200"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Book Antiqua" charset="0"/>
                <a:ea typeface="ＭＳ Ｐゴシック" charset="0"/>
                <a:cs typeface="ＭＳ Ｐゴシック" charset="0"/>
              </a:rPr>
              <a:t>Atlas Silicon Tracker vs CDF SVX II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5" b="6773"/>
          <a:stretch>
            <a:fillRect/>
          </a:stretch>
        </p:blipFill>
        <p:spPr bwMode="auto">
          <a:xfrm>
            <a:off x="0" y="1143000"/>
            <a:ext cx="84248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magine 3" descr="Pixel_S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5" t="8353" r="-37006" b="35172"/>
          <a:stretch>
            <a:fillRect/>
          </a:stretch>
        </p:blipFill>
        <p:spPr bwMode="auto">
          <a:xfrm>
            <a:off x="0" y="3200400"/>
            <a:ext cx="667543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2971800" y="54864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</a:rPr>
              <a:t>Total # of </a:t>
            </a:r>
            <a:r>
              <a:rPr lang="it-IT" sz="1600" dirty="0" err="1">
                <a:solidFill>
                  <a:srgbClr val="0000FF"/>
                </a:solidFill>
              </a:rPr>
              <a:t>readout</a:t>
            </a:r>
            <a:r>
              <a:rPr lang="it-IT" sz="1600" dirty="0">
                <a:solidFill>
                  <a:srgbClr val="0000FF"/>
                </a:solidFill>
              </a:rPr>
              <a:t> </a:t>
            </a:r>
            <a:r>
              <a:rPr lang="it-IT" sz="1600" dirty="0" err="1">
                <a:solidFill>
                  <a:srgbClr val="0000FF"/>
                </a:solidFill>
              </a:rPr>
              <a:t>channels</a:t>
            </a:r>
            <a:r>
              <a:rPr lang="it-IT" sz="1600" dirty="0">
                <a:solidFill>
                  <a:srgbClr val="0000FF"/>
                </a:solidFill>
              </a:rPr>
              <a:t>:</a:t>
            </a:r>
          </a:p>
          <a:p>
            <a:r>
              <a:rPr lang="it-IT" sz="1600" dirty="0"/>
              <a:t>PIXELS: </a:t>
            </a:r>
            <a:r>
              <a:rPr lang="it-IT" sz="1600" dirty="0">
                <a:solidFill>
                  <a:srgbClr val="FF0000"/>
                </a:solidFill>
              </a:rPr>
              <a:t>80 </a:t>
            </a:r>
            <a:r>
              <a:rPr lang="it-IT" sz="1600" dirty="0" err="1">
                <a:solidFill>
                  <a:srgbClr val="FF0000"/>
                </a:solidFill>
              </a:rPr>
              <a:t>millions</a:t>
            </a:r>
            <a:endParaRPr lang="it-IT" sz="1600" dirty="0">
              <a:solidFill>
                <a:srgbClr val="FF0000"/>
              </a:solidFill>
            </a:endParaRPr>
          </a:p>
          <a:p>
            <a:r>
              <a:rPr lang="it-IT" sz="1600" dirty="0"/>
              <a:t>SCT: </a:t>
            </a:r>
            <a:r>
              <a:rPr lang="it-IT" sz="1600" dirty="0">
                <a:solidFill>
                  <a:srgbClr val="FF0000"/>
                </a:solidFill>
              </a:rPr>
              <a:t>6 </a:t>
            </a:r>
            <a:r>
              <a:rPr lang="it-IT" sz="1600" dirty="0" err="1">
                <a:solidFill>
                  <a:srgbClr val="FF0000"/>
                </a:solidFill>
              </a:rPr>
              <a:t>millions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724400"/>
            <a:ext cx="465138" cy="452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1603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3"/>
          <p:cNvSpPr txBox="1">
            <a:spLocks noChangeArrowheads="1"/>
          </p:cNvSpPr>
          <p:nvPr/>
        </p:nvSpPr>
        <p:spPr bwMode="auto">
          <a:xfrm>
            <a:off x="6324600" y="55626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/>
              <a:t>Channels used for SVT:</a:t>
            </a:r>
          </a:p>
          <a:p>
            <a:r>
              <a:rPr lang="en-US" sz="1600"/>
              <a:t>~ 0.2 millions</a:t>
            </a:r>
          </a:p>
        </p:txBody>
      </p:sp>
      <p:sp>
        <p:nvSpPr>
          <p:cNvPr id="11272" name="TextBox 4"/>
          <p:cNvSpPr txBox="1">
            <a:spLocks noChangeArrowheads="1"/>
          </p:cNvSpPr>
          <p:nvPr/>
        </p:nvSpPr>
        <p:spPr bwMode="auto">
          <a:xfrm>
            <a:off x="6324600" y="4495800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/>
              <a:t>CDF SVX II</a:t>
            </a:r>
          </a:p>
        </p:txBody>
      </p:sp>
      <p:sp>
        <p:nvSpPr>
          <p:cNvPr id="11273" name="TextBox 5"/>
          <p:cNvSpPr txBox="1">
            <a:spLocks noChangeArrowheads="1"/>
          </p:cNvSpPr>
          <p:nvPr/>
        </p:nvSpPr>
        <p:spPr bwMode="auto">
          <a:xfrm>
            <a:off x="3276600" y="3352800"/>
            <a:ext cx="2571099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/>
              <a:t>Other relevant aspects:</a:t>
            </a:r>
          </a:p>
          <a:p>
            <a:r>
              <a:rPr lang="en-US" sz="1800" dirty="0"/>
              <a:t>Collision energy/rate</a:t>
            </a:r>
          </a:p>
          <a:p>
            <a:r>
              <a:rPr lang="en-US" sz="1800" dirty="0"/>
              <a:t>Pileups/occupancy</a:t>
            </a:r>
          </a:p>
          <a:p>
            <a:r>
              <a:rPr lang="en-US" sz="1800" dirty="0" smtClean="0"/>
              <a:t>Materials </a:t>
            </a:r>
            <a:endParaRPr lang="en-US" sz="1800" dirty="0"/>
          </a:p>
          <a:p>
            <a:r>
              <a:rPr lang="en-US" sz="1800" dirty="0"/>
              <a:t>Cabling </a:t>
            </a:r>
            <a:r>
              <a:rPr lang="en-US" sz="1800" dirty="0" smtClean="0"/>
              <a:t>mapping</a:t>
            </a:r>
            <a:endParaRPr lang="en-US" sz="1800" dirty="0"/>
          </a:p>
          <a:p>
            <a:r>
              <a:rPr lang="en-US" sz="1800" dirty="0"/>
              <a:t>…</a:t>
            </a:r>
          </a:p>
        </p:txBody>
      </p:sp>
      <p:sp>
        <p:nvSpPr>
          <p:cNvPr id="11274" name="TextBox 1"/>
          <p:cNvSpPr txBox="1">
            <a:spLocks noChangeArrowheads="1"/>
          </p:cNvSpPr>
          <p:nvPr/>
        </p:nvSpPr>
        <p:spPr bwMode="auto">
          <a:xfrm>
            <a:off x="990600" y="6172200"/>
            <a:ext cx="82563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FTK AM </a:t>
            </a:r>
            <a:r>
              <a:rPr lang="en-US" sz="2000" dirty="0">
                <a:solidFill>
                  <a:srgbClr val="FF0000"/>
                </a:solidFill>
              </a:rPr>
              <a:t>Patterns </a:t>
            </a:r>
            <a:r>
              <a:rPr lang="en-US" sz="2000" dirty="0" smtClean="0">
                <a:solidFill>
                  <a:srgbClr val="FF0000"/>
                </a:solidFill>
              </a:rPr>
              <a:t>desired:  ~1 </a:t>
            </a:r>
            <a:r>
              <a:rPr lang="en-US" sz="2000" dirty="0">
                <a:solidFill>
                  <a:srgbClr val="FF0000"/>
                </a:solidFill>
              </a:rPr>
              <a:t>Billion            </a:t>
            </a:r>
            <a:r>
              <a:rPr lang="en-US" sz="2000" dirty="0" smtClean="0"/>
              <a:t>patterns </a:t>
            </a:r>
            <a:r>
              <a:rPr lang="en-US" sz="2000" dirty="0"/>
              <a:t>1st used: ~</a:t>
            </a:r>
            <a:r>
              <a:rPr lang="en-US" sz="2000" dirty="0" smtClean="0"/>
              <a:t>400K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5127-4623-C744-868E-29262D3734A8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Ted Liu, HL-LHC Tracking Trigger 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9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9"/>
          <p:cNvGrpSpPr>
            <a:grpSpLocks/>
          </p:cNvGrpSpPr>
          <p:nvPr/>
        </p:nvGrpSpPr>
        <p:grpSpPr bwMode="auto">
          <a:xfrm>
            <a:off x="0" y="762000"/>
            <a:ext cx="1447800" cy="1066800"/>
            <a:chOff x="2688" y="624"/>
            <a:chExt cx="2609" cy="2722"/>
          </a:xfrm>
        </p:grpSpPr>
        <p:pic>
          <p:nvPicPr>
            <p:cNvPr id="10259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706"/>
              <a:ext cx="2601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" name="Freeform 21"/>
            <p:cNvSpPr>
              <a:spLocks/>
            </p:cNvSpPr>
            <p:nvPr/>
          </p:nvSpPr>
          <p:spPr bwMode="auto">
            <a:xfrm>
              <a:off x="3693" y="1695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Freeform 22"/>
            <p:cNvSpPr>
              <a:spLocks/>
            </p:cNvSpPr>
            <p:nvPr/>
          </p:nvSpPr>
          <p:spPr bwMode="auto">
            <a:xfrm>
              <a:off x="4059" y="2082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Freeform 23"/>
            <p:cNvSpPr>
              <a:spLocks/>
            </p:cNvSpPr>
            <p:nvPr/>
          </p:nvSpPr>
          <p:spPr bwMode="auto">
            <a:xfrm>
              <a:off x="4392" y="2433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Freeform 24"/>
            <p:cNvSpPr>
              <a:spLocks/>
            </p:cNvSpPr>
            <p:nvPr/>
          </p:nvSpPr>
          <p:spPr bwMode="auto">
            <a:xfrm>
              <a:off x="3375" y="134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Freeform 25"/>
            <p:cNvSpPr>
              <a:spLocks/>
            </p:cNvSpPr>
            <p:nvPr/>
          </p:nvSpPr>
          <p:spPr bwMode="auto">
            <a:xfrm>
              <a:off x="3003" y="960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26"/>
            <p:cNvSpPr>
              <a:spLocks/>
            </p:cNvSpPr>
            <p:nvPr/>
          </p:nvSpPr>
          <p:spPr bwMode="auto">
            <a:xfrm>
              <a:off x="4716" y="2769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27"/>
            <p:cNvSpPr>
              <a:spLocks/>
            </p:cNvSpPr>
            <p:nvPr/>
          </p:nvSpPr>
          <p:spPr bwMode="auto">
            <a:xfrm>
              <a:off x="2688" y="62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Freeform 28"/>
            <p:cNvSpPr>
              <a:spLocks/>
            </p:cNvSpPr>
            <p:nvPr/>
          </p:nvSpPr>
          <p:spPr bwMode="auto">
            <a:xfrm>
              <a:off x="4730" y="2767"/>
              <a:ext cx="546" cy="577"/>
            </a:xfrm>
            <a:custGeom>
              <a:avLst/>
              <a:gdLst>
                <a:gd name="T0" fmla="*/ 447 w 546"/>
                <a:gd name="T1" fmla="*/ 0 h 577"/>
                <a:gd name="T2" fmla="*/ 495 w 546"/>
                <a:gd name="T3" fmla="*/ 48 h 577"/>
                <a:gd name="T4" fmla="*/ 540 w 546"/>
                <a:gd name="T5" fmla="*/ 138 h 577"/>
                <a:gd name="T6" fmla="*/ 531 w 546"/>
                <a:gd name="T7" fmla="*/ 285 h 577"/>
                <a:gd name="T8" fmla="*/ 498 w 546"/>
                <a:gd name="T9" fmla="*/ 387 h 577"/>
                <a:gd name="T10" fmla="*/ 408 w 546"/>
                <a:gd name="T11" fmla="*/ 495 h 577"/>
                <a:gd name="T12" fmla="*/ 252 w 546"/>
                <a:gd name="T13" fmla="*/ 564 h 577"/>
                <a:gd name="T14" fmla="*/ 135 w 546"/>
                <a:gd name="T15" fmla="*/ 564 h 577"/>
                <a:gd name="T16" fmla="*/ 0 w 546"/>
                <a:gd name="T17" fmla="*/ 483 h 5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6"/>
                <a:gd name="T28" fmla="*/ 0 h 577"/>
                <a:gd name="T29" fmla="*/ 546 w 546"/>
                <a:gd name="T30" fmla="*/ 577 h 5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6" h="577">
                  <a:moveTo>
                    <a:pt x="447" y="0"/>
                  </a:moveTo>
                  <a:cubicBezTo>
                    <a:pt x="463" y="12"/>
                    <a:pt x="480" y="25"/>
                    <a:pt x="495" y="48"/>
                  </a:cubicBezTo>
                  <a:cubicBezTo>
                    <a:pt x="510" y="71"/>
                    <a:pt x="534" y="99"/>
                    <a:pt x="540" y="138"/>
                  </a:cubicBezTo>
                  <a:cubicBezTo>
                    <a:pt x="546" y="177"/>
                    <a:pt x="538" y="244"/>
                    <a:pt x="531" y="285"/>
                  </a:cubicBezTo>
                  <a:cubicBezTo>
                    <a:pt x="524" y="326"/>
                    <a:pt x="519" y="352"/>
                    <a:pt x="498" y="387"/>
                  </a:cubicBezTo>
                  <a:cubicBezTo>
                    <a:pt x="477" y="422"/>
                    <a:pt x="449" y="466"/>
                    <a:pt x="408" y="495"/>
                  </a:cubicBezTo>
                  <a:cubicBezTo>
                    <a:pt x="367" y="524"/>
                    <a:pt x="297" y="553"/>
                    <a:pt x="252" y="564"/>
                  </a:cubicBezTo>
                  <a:cubicBezTo>
                    <a:pt x="207" y="575"/>
                    <a:pt x="177" y="577"/>
                    <a:pt x="135" y="564"/>
                  </a:cubicBezTo>
                  <a:cubicBezTo>
                    <a:pt x="93" y="551"/>
                    <a:pt x="22" y="496"/>
                    <a:pt x="0" y="483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3" name="Immagine 3" descr="Pixel_S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 b="20142"/>
          <a:stretch>
            <a:fillRect/>
          </a:stretch>
        </p:blipFill>
        <p:spPr bwMode="auto">
          <a:xfrm>
            <a:off x="1447800" y="381000"/>
            <a:ext cx="21256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3"/>
          <p:cNvSpPr txBox="1">
            <a:spLocks noChangeArrowheads="1"/>
          </p:cNvSpPr>
          <p:nvPr/>
        </p:nvSpPr>
        <p:spPr bwMode="auto">
          <a:xfrm>
            <a:off x="304800" y="76200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/>
              <a:t>CDF SVXII</a:t>
            </a:r>
          </a:p>
        </p:txBody>
      </p:sp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114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667000" y="18288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543800" y="51816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4" name="TextBox 57"/>
          <p:cNvSpPr txBox="1">
            <a:spLocks noChangeArrowheads="1"/>
          </p:cNvSpPr>
          <p:nvPr/>
        </p:nvSpPr>
        <p:spPr bwMode="auto">
          <a:xfrm>
            <a:off x="8153400" y="5638800"/>
            <a:ext cx="65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HLT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10256" name="TextBox 25"/>
          <p:cNvSpPr txBox="1">
            <a:spLocks noChangeArrowheads="1"/>
          </p:cNvSpPr>
          <p:nvPr/>
        </p:nvSpPr>
        <p:spPr bwMode="auto">
          <a:xfrm>
            <a:off x="0" y="1524000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0000FF"/>
                </a:solidFill>
              </a:rPr>
              <a:t>Beam spot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0" y="152400"/>
            <a:ext cx="4800600" cy="338554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Silicon Based Tracking Trigger at Hadron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olliders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191000" y="914400"/>
            <a:ext cx="239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trigger towers/sectors</a:t>
            </a:r>
            <a:endParaRPr lang="en-US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86400" y="1524000"/>
            <a:ext cx="347526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Pick your favorite method:</a:t>
            </a:r>
          </a:p>
          <a:p>
            <a:r>
              <a:rPr lang="en-US" sz="1800" dirty="0">
                <a:latin typeface="Helvetica"/>
                <a:cs typeface="Helvetica"/>
              </a:rPr>
              <a:t> 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sz="14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Associative Memory (AM) Approach</a:t>
            </a:r>
          </a:p>
          <a:p>
            <a:r>
              <a:rPr lang="en-US" sz="1400" b="1" i="1" dirty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sz="14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  (proven approach from CDF/SVT)</a:t>
            </a:r>
          </a:p>
          <a:p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 Hough Transformation</a:t>
            </a:r>
          </a:p>
          <a:p>
            <a:r>
              <a:rPr lang="en-US" sz="1400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</a:t>
            </a:r>
            <a:r>
              <a:rPr lang="en-US" sz="1400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tracklet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-based </a:t>
            </a:r>
          </a:p>
          <a:p>
            <a:r>
              <a:rPr lang="en-US" sz="1400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Adaptive Pattern Recognition</a:t>
            </a:r>
          </a:p>
          <a:p>
            <a:r>
              <a:rPr lang="en-US" sz="1400" i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Biology Inspired …</a:t>
            </a:r>
          </a:p>
          <a:p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 your choice here…    </a:t>
            </a:r>
          </a:p>
          <a:p>
            <a:r>
              <a:rPr lang="en-US" sz="1800" dirty="0">
                <a:latin typeface="Helvetica"/>
                <a:cs typeface="Helvetica"/>
              </a:rPr>
              <a:t> </a:t>
            </a:r>
            <a:r>
              <a:rPr lang="en-US" sz="1800" dirty="0" smtClean="0">
                <a:latin typeface="Helvetica"/>
                <a:cs typeface="Helvetica"/>
              </a:rPr>
              <a:t>  </a:t>
            </a:r>
          </a:p>
          <a:p>
            <a:r>
              <a:rPr lang="en-US" dirty="0">
                <a:latin typeface="Helvetica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    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77000" y="3733800"/>
            <a:ext cx="1524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77000" y="3429000"/>
            <a:ext cx="344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Finer pattern recognition</a:t>
            </a:r>
            <a:endParaRPr 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F1BA-4BDB-4942-939D-B7096D6DA843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4800600"/>
            <a:ext cx="852393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eed massive </a:t>
            </a:r>
            <a:r>
              <a:rPr lang="en-US" dirty="0"/>
              <a:t>parallelism </a:t>
            </a:r>
            <a:r>
              <a:rPr lang="en-US" dirty="0" smtClean="0"/>
              <a:t>and to process in </a:t>
            </a:r>
            <a:r>
              <a:rPr lang="en-US" dirty="0"/>
              <a:t>parallel </a:t>
            </a:r>
            <a:r>
              <a:rPr lang="en-US" dirty="0" smtClean="0"/>
              <a:t>different </a:t>
            </a:r>
          </a:p>
          <a:p>
            <a:r>
              <a:rPr lang="en-US" dirty="0" smtClean="0"/>
              <a:t>regions </a:t>
            </a:r>
            <a:r>
              <a:rPr lang="en-US" dirty="0"/>
              <a:t>of the detector for the same crossing (regional </a:t>
            </a:r>
            <a:r>
              <a:rPr lang="en-US" dirty="0" smtClean="0"/>
              <a:t>multiplexing, L1&amp;L2),</a:t>
            </a:r>
          </a:p>
          <a:p>
            <a:r>
              <a:rPr lang="en-US" dirty="0"/>
              <a:t>a</a:t>
            </a:r>
            <a:r>
              <a:rPr lang="en-US" dirty="0" smtClean="0"/>
              <a:t>nd different </a:t>
            </a:r>
            <a:r>
              <a:rPr lang="en-US" dirty="0"/>
              <a:t>crossings coming at different times (time </a:t>
            </a:r>
            <a:r>
              <a:rPr lang="en-US" dirty="0" smtClean="0"/>
              <a:t>multiplexing, L1) </a:t>
            </a:r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equires high </a:t>
            </a:r>
            <a:r>
              <a:rPr lang="en-US" dirty="0"/>
              <a:t>bandwidth, low latency, and flexible real time </a:t>
            </a:r>
            <a:r>
              <a:rPr lang="en-US" dirty="0" smtClean="0"/>
              <a:t>communication, </a:t>
            </a:r>
          </a:p>
          <a:p>
            <a:r>
              <a:rPr lang="en-US" dirty="0"/>
              <a:t>a</a:t>
            </a:r>
            <a:r>
              <a:rPr lang="en-US" dirty="0" smtClean="0"/>
              <a:t>nd a </a:t>
            </a:r>
            <a:r>
              <a:rPr lang="en-US" dirty="0"/>
              <a:t>full mesh backplane based hardware platform is a natural fit.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solution: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take advantage of the technology developed from telecommunication industry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752600" y="3429000"/>
            <a:ext cx="1371600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8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FTK_tow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27174" b="25540"/>
          <a:stretch/>
        </p:blipFill>
        <p:spPr bwMode="auto">
          <a:xfrm>
            <a:off x="4343400" y="3810000"/>
            <a:ext cx="4553712" cy="238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4114800" y="2667000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 smtClean="0"/>
              <a:t>Input data from all silicon detector modules has to </a:t>
            </a:r>
          </a:p>
          <a:p>
            <a:r>
              <a:rPr lang="en-US" sz="1600" dirty="0" smtClean="0"/>
              <a:t>be formatted into 64 </a:t>
            </a:r>
            <a:r>
              <a:rPr lang="en-US" sz="1600" dirty="0" err="1" smtClean="0"/>
              <a:t>η-φ</a:t>
            </a:r>
            <a:r>
              <a:rPr lang="en-US" sz="1600" dirty="0" smtClean="0"/>
              <a:t> trigger towers after </a:t>
            </a:r>
          </a:p>
          <a:p>
            <a:r>
              <a:rPr lang="en-US" sz="1600" dirty="0" smtClean="0"/>
              <a:t>reformatting and sharing, ready for downstream </a:t>
            </a:r>
          </a:p>
          <a:p>
            <a:r>
              <a:rPr lang="en-US" sz="1600" dirty="0" smtClean="0"/>
              <a:t>pattern recognition </a:t>
            </a:r>
            <a:endParaRPr lang="en-U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5" b="6773"/>
          <a:stretch>
            <a:fillRect/>
          </a:stretch>
        </p:blipFill>
        <p:spPr bwMode="auto">
          <a:xfrm>
            <a:off x="152400" y="533400"/>
            <a:ext cx="84248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3810000"/>
            <a:ext cx="95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in </a:t>
            </a:r>
            <a:r>
              <a:rPr lang="en-US" dirty="0" err="1" smtClean="0"/>
              <a:t>η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33867"/>
            <a:ext cx="698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First take a look at:  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Data formatting challenges for Atlas FTK at L2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FTK-trigger-tow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t="2" r="50394" b="29790"/>
          <a:stretch/>
        </p:blipFill>
        <p:spPr>
          <a:xfrm>
            <a:off x="609600" y="2971800"/>
            <a:ext cx="3127248" cy="34472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FA3A-3F15-C640-A4F3-12DD483822D1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2667000"/>
            <a:ext cx="3454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existing silicon tracker was not </a:t>
            </a:r>
          </a:p>
          <a:p>
            <a:r>
              <a:rPr lang="en-US" dirty="0" smtClean="0"/>
              <a:t>designed for tracking trigger …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2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219200" y="-228600"/>
            <a:ext cx="6705600" cy="1219200"/>
          </a:xfrm>
        </p:spPr>
        <p:txBody>
          <a:bodyPr/>
          <a:lstStyle/>
          <a:p>
            <a:r>
              <a:rPr lang="en-US" sz="3200" dirty="0" smtClean="0">
                <a:latin typeface="Book Antiqua" charset="0"/>
                <a:ea typeface="ＭＳ Ｐゴシック" charset="0"/>
                <a:cs typeface="ＭＳ Ｐゴシック" charset="0"/>
              </a:rPr>
              <a:t>Some colliders in the past</a:t>
            </a:r>
            <a:endParaRPr lang="en-US" sz="3200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" name="Content Placeholder 3" descr="hadronicrpp_page6_cross-s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7272" r="4471" b="55455"/>
          <a:stretch>
            <a:fillRect/>
          </a:stretch>
        </p:blipFill>
        <p:spPr>
          <a:xfrm>
            <a:off x="-990600" y="685800"/>
            <a:ext cx="10996084" cy="5523606"/>
          </a:xfrm>
          <a:prstGeom prst="rect">
            <a:avLst/>
          </a:prstGeom>
        </p:spPr>
      </p:pic>
      <p:grpSp>
        <p:nvGrpSpPr>
          <p:cNvPr id="35" name="Group 13"/>
          <p:cNvGrpSpPr>
            <a:grpSpLocks/>
          </p:cNvGrpSpPr>
          <p:nvPr/>
        </p:nvGrpSpPr>
        <p:grpSpPr bwMode="auto">
          <a:xfrm>
            <a:off x="7259637" y="152400"/>
            <a:ext cx="1884363" cy="1833533"/>
            <a:chOff x="4918842" y="1770762"/>
            <a:chExt cx="4051738" cy="3857528"/>
          </a:xfrm>
        </p:grpSpPr>
        <p:sp>
          <p:nvSpPr>
            <p:cNvPr id="36" name="Rectangle 14"/>
            <p:cNvSpPr>
              <a:spLocks noChangeArrowheads="1"/>
            </p:cNvSpPr>
            <p:nvPr/>
          </p:nvSpPr>
          <p:spPr bwMode="auto">
            <a:xfrm>
              <a:off x="4918842" y="1891862"/>
              <a:ext cx="4051738" cy="373642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charset="0"/>
                <a:buNone/>
              </a:pPr>
              <a:endParaRPr lang="en-US"/>
            </a:p>
          </p:txBody>
        </p:sp>
        <p:grpSp>
          <p:nvGrpSpPr>
            <p:cNvPr id="37" name="Group 12"/>
            <p:cNvGrpSpPr>
              <a:grpSpLocks/>
            </p:cNvGrpSpPr>
            <p:nvPr/>
          </p:nvGrpSpPr>
          <p:grpSpPr bwMode="auto">
            <a:xfrm>
              <a:off x="5038313" y="1770762"/>
              <a:ext cx="3923133" cy="3516199"/>
              <a:chOff x="5081624" y="1825435"/>
              <a:chExt cx="3923137" cy="3515822"/>
            </a:xfrm>
          </p:grpSpPr>
          <p:pic>
            <p:nvPicPr>
              <p:cNvPr id="38" name="Picture 5" descr="Higgs and particle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40" t="14473" r="8115" b="16757"/>
              <a:stretch>
                <a:fillRect/>
              </a:stretch>
            </p:blipFill>
            <p:spPr bwMode="auto">
              <a:xfrm>
                <a:off x="5109024" y="2336800"/>
                <a:ext cx="3788228" cy="3004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5245469" y="1825435"/>
                <a:ext cx="1641321" cy="64745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FFAC96"/>
                    </a:solidFill>
                    <a:latin typeface="+mn-lt"/>
                    <a:ea typeface="+mn-ea"/>
                    <a:cs typeface="Arial" pitchFamily="34" charset="0"/>
                  </a:rPr>
                  <a:t>Quarks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081624" y="3428417"/>
                <a:ext cx="1770819" cy="64745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A1D4D7"/>
                    </a:solidFill>
                    <a:latin typeface="+mn-lt"/>
                    <a:ea typeface="+mn-ea"/>
                    <a:cs typeface="Arial" pitchFamily="34" charset="0"/>
                  </a:rPr>
                  <a:t>Leptons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026749" y="2859491"/>
                <a:ext cx="942708" cy="34772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235073" y="2188696"/>
                <a:ext cx="1769688" cy="110067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B38ADC"/>
                    </a:solidFill>
                    <a:latin typeface="+mn-lt"/>
                    <a:ea typeface="+mn-ea"/>
                    <a:cs typeface="Arial" pitchFamily="34" charset="0"/>
                  </a:rPr>
                  <a:t>Force</a:t>
                </a:r>
              </a:p>
              <a:p>
                <a:pPr algn="ctr">
                  <a:defRPr/>
                </a:pPr>
                <a:r>
                  <a:rPr lang="en-US" sz="1400" dirty="0">
                    <a:solidFill>
                      <a:srgbClr val="B38ADC"/>
                    </a:solidFill>
                    <a:latin typeface="+mn-lt"/>
                    <a:ea typeface="+mn-ea"/>
                    <a:cs typeface="Arial" pitchFamily="34" charset="0"/>
                  </a:rPr>
                  <a:t>Carriers</a:t>
                </a: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1905000" y="3886200"/>
            <a:ext cx="1342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KLOE/DAΦNE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00400" y="4114800"/>
            <a:ext cx="121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MARK/SPEAR, </a:t>
            </a:r>
            <a:endParaRPr lang="en-US" sz="1400" dirty="0" smtClean="0"/>
          </a:p>
          <a:p>
            <a:r>
              <a:rPr lang="en-US" sz="1400" dirty="0" smtClean="0"/>
              <a:t>BES</a:t>
            </a:r>
            <a:r>
              <a:rPr lang="en-US" sz="1400" dirty="0"/>
              <a:t>/BEPC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3400" y="45720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CLEO/CESR, </a:t>
            </a:r>
            <a:endParaRPr lang="en-US" sz="1400" dirty="0" smtClean="0"/>
          </a:p>
          <a:p>
            <a:r>
              <a:rPr lang="en-US" sz="1400" dirty="0" smtClean="0"/>
              <a:t>Argus/DORIS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BaBar</a:t>
            </a:r>
            <a:r>
              <a:rPr lang="en-US" sz="1400" dirty="0">
                <a:solidFill>
                  <a:srgbClr val="000000"/>
                </a:solidFill>
              </a:rPr>
              <a:t>/PEP-II, 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/>
              <a:t>Belle</a:t>
            </a:r>
            <a:r>
              <a:rPr lang="en-US" sz="1400" dirty="0"/>
              <a:t>/KEK-</a:t>
            </a:r>
            <a:r>
              <a:rPr lang="en-US" sz="1400" dirty="0" smtClean="0"/>
              <a:t>B</a:t>
            </a:r>
          </a:p>
          <a:p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553200" y="220980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SLD/SLC, </a:t>
            </a:r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en-US" sz="1600" dirty="0"/>
              <a:t>Aleph,Delphi,Opal,L3)/LEP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600" y="3886200"/>
            <a:ext cx="8493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AdA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/>
              <a:t>VEPP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 smtClean="0"/>
              <a:t>ACO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 smtClean="0"/>
              <a:t>ADONE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CEA</a:t>
            </a:r>
          </a:p>
          <a:p>
            <a:r>
              <a:rPr lang="en-US" sz="1600" dirty="0" smtClean="0"/>
              <a:t>…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5029200"/>
            <a:ext cx="16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(AMY,TOPAZ, </a:t>
            </a:r>
          </a:p>
          <a:p>
            <a:r>
              <a:rPr lang="en-US" sz="1400" dirty="0" smtClean="0"/>
              <a:t>VENUS)/TRISTAN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486400" y="3886200"/>
            <a:ext cx="2180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(JADE,MARK J, </a:t>
            </a:r>
          </a:p>
          <a:p>
            <a:r>
              <a:rPr lang="en-US" sz="1400" dirty="0" smtClean="0"/>
              <a:t>PLUTO, TASSO)/PETRA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04800" y="59436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ep</a:t>
            </a:r>
            <a:r>
              <a:rPr lang="en-US" sz="1400" dirty="0"/>
              <a:t>         (H1, ZEUS, HERMES, HERA-B) /</a:t>
            </a:r>
            <a:r>
              <a:rPr lang="en-US" sz="1400" dirty="0" smtClean="0"/>
              <a:t>HERA</a:t>
            </a:r>
          </a:p>
          <a:p>
            <a:r>
              <a:rPr lang="en-US" sz="1400" dirty="0" err="1" smtClean="0"/>
              <a:t>pp</a:t>
            </a:r>
            <a:r>
              <a:rPr lang="en-US" sz="1400" dirty="0"/>
              <a:t>-bar   </a:t>
            </a:r>
            <a:r>
              <a:rPr lang="en-US" sz="1400" dirty="0" smtClean="0"/>
              <a:t>(UA1, UA2)/</a:t>
            </a:r>
            <a:r>
              <a:rPr lang="en-US" sz="1400" dirty="0" err="1" smtClean="0"/>
              <a:t>SppS</a:t>
            </a:r>
            <a:r>
              <a:rPr lang="en-US" sz="1400" dirty="0" smtClean="0"/>
              <a:t>, </a:t>
            </a:r>
            <a:r>
              <a:rPr lang="en-US" sz="1400" dirty="0"/>
              <a:t>(CDF,D0)/</a:t>
            </a:r>
            <a:r>
              <a:rPr lang="en-US" sz="1400" dirty="0" err="1"/>
              <a:t>Tevatron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pp</a:t>
            </a:r>
            <a:r>
              <a:rPr lang="en-US" sz="1400" dirty="0"/>
              <a:t>        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FF6600"/>
                </a:solidFill>
              </a:rPr>
              <a:t>Atlas, CMS</a:t>
            </a:r>
            <a:r>
              <a:rPr lang="en-US" sz="1400" dirty="0"/>
              <a:t>, ALICE, </a:t>
            </a:r>
            <a:r>
              <a:rPr lang="en-US" sz="1400" dirty="0" err="1"/>
              <a:t>LHCb</a:t>
            </a:r>
            <a:r>
              <a:rPr lang="en-US" sz="1400" dirty="0"/>
              <a:t>)/</a:t>
            </a:r>
            <a:r>
              <a:rPr lang="en-US" sz="1400" dirty="0">
                <a:solidFill>
                  <a:srgbClr val="FF6600"/>
                </a:solidFill>
              </a:rPr>
              <a:t>LHC</a:t>
            </a:r>
            <a:r>
              <a:rPr lang="en-US" sz="1400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81600" y="6018536"/>
            <a:ext cx="3433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Trigger challenges at high luminosity:</a:t>
            </a:r>
          </a:p>
          <a:p>
            <a:r>
              <a:rPr lang="en-US" sz="1600" b="1" i="1" dirty="0" err="1" smtClean="0">
                <a:solidFill>
                  <a:srgbClr val="0000FF"/>
                </a:solidFill>
              </a:rPr>
              <a:t>e+e</a:t>
            </a:r>
            <a:r>
              <a:rPr lang="en-US" sz="1600" b="1" i="1" dirty="0" smtClean="0">
                <a:solidFill>
                  <a:srgbClr val="0000FF"/>
                </a:solidFill>
              </a:rPr>
              <a:t>-, </a:t>
            </a:r>
            <a:r>
              <a:rPr lang="en-US" sz="1600" b="1" i="1" dirty="0" err="1" smtClean="0">
                <a:solidFill>
                  <a:srgbClr val="0000FF"/>
                </a:solidFill>
              </a:rPr>
              <a:t>ep</a:t>
            </a:r>
            <a:r>
              <a:rPr lang="en-US" sz="1600" b="1" i="1" dirty="0" smtClean="0">
                <a:solidFill>
                  <a:srgbClr val="0000FF"/>
                </a:solidFill>
              </a:rPr>
              <a:t> colliders: </a:t>
            </a:r>
            <a:r>
              <a:rPr lang="en-US" sz="1600" b="1" i="1" dirty="0" smtClean="0">
                <a:solidFill>
                  <a:srgbClr val="C73AFF"/>
                </a:solidFill>
              </a:rPr>
              <a:t>beam background</a:t>
            </a:r>
          </a:p>
          <a:p>
            <a:r>
              <a:rPr lang="en-US" sz="1600" b="1" i="1" dirty="0" err="1">
                <a:solidFill>
                  <a:srgbClr val="0000FF"/>
                </a:solidFill>
              </a:rPr>
              <a:t>p</a:t>
            </a:r>
            <a:r>
              <a:rPr lang="en-US" sz="1600" b="1" i="1" dirty="0" err="1" smtClean="0">
                <a:solidFill>
                  <a:srgbClr val="0000FF"/>
                </a:solidFill>
              </a:rPr>
              <a:t>p</a:t>
            </a:r>
            <a:r>
              <a:rPr lang="en-US" sz="1600" b="1" i="1" dirty="0" smtClean="0">
                <a:solidFill>
                  <a:srgbClr val="0000FF"/>
                </a:solidFill>
              </a:rPr>
              <a:t>-bar, </a:t>
            </a:r>
            <a:r>
              <a:rPr lang="en-US" sz="1600" b="1" i="1" dirty="0" err="1" smtClean="0">
                <a:solidFill>
                  <a:srgbClr val="0000FF"/>
                </a:solidFill>
              </a:rPr>
              <a:t>pp</a:t>
            </a:r>
            <a:r>
              <a:rPr lang="en-US" sz="1600" b="1" i="1" dirty="0" smtClean="0">
                <a:solidFill>
                  <a:srgbClr val="0000FF"/>
                </a:solidFill>
              </a:rPr>
              <a:t> colliders: </a:t>
            </a:r>
            <a:r>
              <a:rPr lang="en-US" sz="1600" b="1" i="1" dirty="0" smtClean="0">
                <a:solidFill>
                  <a:srgbClr val="FF0000"/>
                </a:solidFill>
              </a:rPr>
              <a:t>pile up &amp; pile up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AB15-6B92-E94B-93A9-84E126D8548B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3D_Pixel_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"/>
          <a:stretch>
            <a:fillRect/>
          </a:stretch>
        </p:blipFill>
        <p:spPr bwMode="auto">
          <a:xfrm>
            <a:off x="533400" y="2230438"/>
            <a:ext cx="861060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 descr="3D_SCT_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9" b="-56"/>
          <a:stretch>
            <a:fillRect/>
          </a:stretch>
        </p:blipFill>
        <p:spPr bwMode="auto">
          <a:xfrm>
            <a:off x="245533" y="0"/>
            <a:ext cx="89154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5"/>
          <p:cNvSpPr txBox="1">
            <a:spLocks noChangeArrowheads="1"/>
          </p:cNvSpPr>
          <p:nvPr/>
        </p:nvSpPr>
        <p:spPr bwMode="auto">
          <a:xfrm>
            <a:off x="16933" y="2667000"/>
            <a:ext cx="41740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3D </a:t>
            </a:r>
            <a:r>
              <a:rPr lang="en-US" sz="1800" i="1" dirty="0" smtClean="0">
                <a:solidFill>
                  <a:srgbClr val="0000FF"/>
                </a:solidFill>
              </a:rPr>
              <a:t>paper models at Fermilab with detailed ROD </a:t>
            </a:r>
            <a:r>
              <a:rPr lang="en-US" sz="1800" i="1" dirty="0">
                <a:solidFill>
                  <a:srgbClr val="0000FF"/>
                </a:solidFill>
              </a:rPr>
              <a:t>ID </a:t>
            </a:r>
            <a:r>
              <a:rPr lang="en-US" sz="1800" i="1" dirty="0" smtClean="0">
                <a:solidFill>
                  <a:srgbClr val="0000FF"/>
                </a:solidFill>
              </a:rPr>
              <a:t>mapping, to </a:t>
            </a:r>
          </a:p>
          <a:p>
            <a:r>
              <a:rPr lang="en-US" sz="1800" i="1" dirty="0" smtClean="0">
                <a:solidFill>
                  <a:srgbClr val="0000FF"/>
                </a:solidFill>
              </a:rPr>
              <a:t>help understanding the issues</a:t>
            </a:r>
            <a:endParaRPr lang="en-US" sz="1800" i="1" dirty="0">
              <a:solidFill>
                <a:srgbClr val="0000FF"/>
              </a:solidFill>
            </a:endParaRPr>
          </a:p>
        </p:txBody>
      </p: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0" y="12700"/>
            <a:ext cx="3933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</a:rPr>
              <a:t>FTK Data </a:t>
            </a:r>
            <a:r>
              <a:rPr lang="en-US" sz="2000" dirty="0">
                <a:solidFill>
                  <a:srgbClr val="0000FF"/>
                </a:solidFill>
              </a:rPr>
              <a:t>Formatting Challenges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9400" y="2743200"/>
            <a:ext cx="182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</a:t>
            </a:r>
            <a:r>
              <a:rPr lang="en-US" dirty="0" err="1" smtClean="0"/>
              <a:t>Yasu</a:t>
            </a:r>
            <a:r>
              <a:rPr lang="en-US" dirty="0" smtClean="0"/>
              <a:t> Okumura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8F96-9893-6B44-8F15-EBF25D7B2199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6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F-data-sharing-matrix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1" b="1611"/>
          <a:stretch/>
        </p:blipFill>
        <p:spPr>
          <a:xfrm>
            <a:off x="0" y="381000"/>
            <a:ext cx="9144000" cy="58838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67" y="304800"/>
            <a:ext cx="937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en-US" sz="2000" dirty="0" smtClean="0">
                <a:latin typeface="Helvetica"/>
                <a:cs typeface="Helvetica"/>
              </a:rPr>
              <a:t>Atlas FTK </a:t>
            </a:r>
            <a:r>
              <a:rPr lang="en-US" sz="2000" dirty="0">
                <a:latin typeface="Helvetica"/>
                <a:cs typeface="Helvetica"/>
              </a:rPr>
              <a:t>64 </a:t>
            </a:r>
            <a:r>
              <a:rPr lang="en-US" sz="2000" dirty="0" smtClean="0">
                <a:latin typeface="Helvetica"/>
                <a:cs typeface="Helvetica"/>
              </a:rPr>
              <a:t>Trigger </a:t>
            </a:r>
            <a:r>
              <a:rPr lang="en-US" sz="2000" dirty="0">
                <a:latin typeface="Helvetica"/>
                <a:cs typeface="Helvetica"/>
              </a:rPr>
              <a:t>T</a:t>
            </a:r>
            <a:r>
              <a:rPr lang="en-US" sz="2000" dirty="0" smtClean="0">
                <a:latin typeface="Helvetica"/>
                <a:cs typeface="Helvetica"/>
              </a:rPr>
              <a:t>owers (TT) data </a:t>
            </a:r>
            <a:r>
              <a:rPr lang="en-US" sz="2000" dirty="0">
                <a:latin typeface="Helvetica"/>
                <a:cs typeface="Helvetica"/>
              </a:rPr>
              <a:t>sharing needs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6096000"/>
            <a:ext cx="9829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Detailed beam data analysis </a:t>
            </a:r>
            <a:r>
              <a:rPr lang="en-US" sz="1600" i="1" dirty="0" smtClean="0">
                <a:solidFill>
                  <a:srgbClr val="FF0000"/>
                </a:solidFill>
                <a:latin typeface="Helvetica"/>
                <a:cs typeface="Helvetica"/>
              </a:rPr>
              <a:t>using exact module/ROD cable mapping to trigger towers</a:t>
            </a:r>
          </a:p>
          <a:p>
            <a:endParaRPr lang="en-US" sz="1800" dirty="0" smtClean="0">
              <a:solidFill>
                <a:srgbClr val="0000FF"/>
              </a:solidFill>
            </a:endParaRPr>
          </a:p>
        </p:txBody>
      </p:sp>
      <p:pic>
        <p:nvPicPr>
          <p:cNvPr id="6" name="DF.mpg">
            <a:hlinkClick r:id="" action="ppaction://media"/>
            <a:hlinkHover r:id="" action="ppaction://ole?verb=0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3657600"/>
            <a:ext cx="2590800" cy="19431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735BC-A05E-D14A-A0CA-D4436E5FF555}" type="datetime1">
              <a:rPr lang="en-US" smtClean="0"/>
              <a:t>4/7/14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5" b="6773"/>
          <a:stretch>
            <a:fillRect/>
          </a:stretch>
        </p:blipFill>
        <p:spPr bwMode="auto">
          <a:xfrm>
            <a:off x="25400" y="-228600"/>
            <a:ext cx="9118600" cy="219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5715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 TT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981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 TT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3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-8467"/>
            <a:ext cx="8229600" cy="1143000"/>
          </a:xfrm>
        </p:spPr>
        <p:txBody>
          <a:bodyPr/>
          <a:lstStyle/>
          <a:p>
            <a:r>
              <a:rPr lang="en-US" altLang="ja-JP" dirty="0"/>
              <a:t>D</a:t>
            </a:r>
            <a:r>
              <a:rPr lang="en-US" altLang="ja-JP" dirty="0" smtClean="0"/>
              <a:t>ata </a:t>
            </a:r>
            <a:r>
              <a:rPr lang="en-US" altLang="ja-JP" dirty="0"/>
              <a:t>s</a:t>
            </a:r>
            <a:r>
              <a:rPr lang="en-US" altLang="ja-JP" dirty="0" smtClean="0"/>
              <a:t>haring/switching techniques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2400" y="1295400"/>
            <a:ext cx="2941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N W3"/>
                <a:ea typeface="ヒラギノ角ゴ ProN W3"/>
                <a:cs typeface="ヒラギノ角ゴ ProN W3"/>
              </a:rPr>
              <a:t>Traditional data sharing</a:t>
            </a:r>
            <a:endParaRPr kumimoji="1" lang="ja-JP" altLang="en-US" dirty="0" smtClean="0">
              <a:latin typeface="ヒラギノ角ゴ ProN W3"/>
              <a:ea typeface="ヒラギノ角ゴ ProN W3"/>
              <a:cs typeface="ヒラギノ角ゴ ProN W3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34000" y="1371600"/>
            <a:ext cx="31174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ヒラギノ角ゴ ProN W3"/>
                <a:ea typeface="ヒラギノ角ゴ ProN W3"/>
                <a:cs typeface="ヒラギノ角ゴ ProN W3"/>
              </a:rPr>
              <a:t>Data sharing with ATCA</a:t>
            </a:r>
            <a:endParaRPr kumimoji="1" lang="ja-JP" altLang="en-US" dirty="0" smtClean="0">
              <a:latin typeface="ヒラギノ角ゴ ProN W3"/>
              <a:ea typeface="ヒラギノ角ゴ ProN W3"/>
              <a:cs typeface="ヒラギノ角ゴ ProN W3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828800"/>
            <a:ext cx="3352800" cy="2141601"/>
          </a:xfrm>
          <a:prstGeom prst="rect">
            <a:avLst/>
          </a:prstGeom>
        </p:spPr>
      </p:pic>
      <p:pic>
        <p:nvPicPr>
          <p:cNvPr id="12" name="Picture 4" descr="cable-m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2971800" cy="199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2CCEB-4587-DF40-9588-BCA9B3DFF41E}" type="datetime1">
              <a:rPr lang="en-US" smtClean="0"/>
              <a:t>4/7/14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pic>
        <p:nvPicPr>
          <p:cNvPr id="15" name="Picture 14" descr="DF-full-mes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11168" r="11454" b="232"/>
          <a:stretch/>
        </p:blipFill>
        <p:spPr>
          <a:xfrm>
            <a:off x="7493000" y="2971800"/>
            <a:ext cx="1676400" cy="17662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0" y="1905000"/>
            <a:ext cx="4572000" cy="64530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sz="22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high </a:t>
            </a:r>
            <a:r>
              <a:rPr lang="en-US" sz="22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speed full-mesh backplane</a:t>
            </a:r>
          </a:p>
          <a:p>
            <a:pPr lvl="1">
              <a:lnSpc>
                <a:spcPct val="80000"/>
              </a:lnSpc>
            </a:pPr>
            <a:r>
              <a:rPr lang="en-US" sz="22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~ </a:t>
            </a:r>
            <a:r>
              <a:rPr lang="en-US" sz="22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40-100 </a:t>
            </a:r>
            <a:r>
              <a:rPr lang="en-US" sz="2200" i="1" dirty="0" err="1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Gbps</a:t>
            </a:r>
            <a:r>
              <a:rPr lang="en-US" sz="2200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point to point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2590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A</a:t>
            </a:r>
            <a:r>
              <a:rPr lang="en-US" b="1" dirty="0" smtClean="0"/>
              <a:t>dvanced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T</a:t>
            </a:r>
            <a:r>
              <a:rPr lang="en-US" b="1" dirty="0" smtClean="0"/>
              <a:t>elecommunication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C</a:t>
            </a:r>
            <a:r>
              <a:rPr lang="en-US" b="1" dirty="0" smtClean="0"/>
              <a:t>omputing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A</a:t>
            </a:r>
            <a:r>
              <a:rPr lang="en-US" b="1" dirty="0" smtClean="0"/>
              <a:t>rchitecture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 descr="switchboard_operato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810000"/>
            <a:ext cx="3200400" cy="2526632"/>
          </a:xfrm>
          <a:prstGeom prst="rect">
            <a:avLst/>
          </a:prstGeom>
        </p:spPr>
      </p:pic>
      <p:pic>
        <p:nvPicPr>
          <p:cNvPr id="17" name="Picture 4" descr="ATCA Shelf With AMC carri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91" y="4799133"/>
            <a:ext cx="3073509" cy="205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0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-IIa-form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" b="22786"/>
          <a:stretch/>
        </p:blipFill>
        <p:spPr>
          <a:xfrm>
            <a:off x="685800" y="3048000"/>
            <a:ext cx="8302752" cy="3419856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343400" y="228600"/>
            <a:ext cx="8305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/>
              <a:t> </a:t>
            </a:r>
            <a:r>
              <a:rPr lang="en-US" sz="1600" dirty="0" smtClean="0"/>
              <a:t>How to use ATCA backplane for data sharing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(1 FPGA per trigger tower, 2 trigger towers per board,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32 boards needed over 4 ATCA shelves)</a:t>
            </a:r>
          </a:p>
          <a:p>
            <a:endParaRPr lang="en-US" sz="1600" dirty="0"/>
          </a:p>
        </p:txBody>
      </p:sp>
      <p:pic>
        <p:nvPicPr>
          <p:cNvPr id="9" name="Picture 3" descr="P2A_FTKIM_RT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114800" cy="331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05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ATCA Shelf With AMC carr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261630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2362200" y="2133600"/>
            <a:ext cx="1143000" cy="1524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2438400" y="990600"/>
            <a:ext cx="1752600" cy="2590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endCxn id="11" idx="1"/>
          </p:cNvCxnSpPr>
          <p:nvPr/>
        </p:nvCxnSpPr>
        <p:spPr bwMode="auto">
          <a:xfrm flipV="1">
            <a:off x="7010400" y="4114800"/>
            <a:ext cx="6858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790019" y="4876800"/>
            <a:ext cx="1353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ATCA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Full-mesh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backplane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DF-full-mesh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11168" r="11454" b="232"/>
          <a:stretch/>
        </p:blipFill>
        <p:spPr>
          <a:xfrm>
            <a:off x="4343400" y="1138918"/>
            <a:ext cx="2057400" cy="216761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4114800" y="1600200"/>
            <a:ext cx="533400" cy="2743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066800" y="55626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                      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Only data sharing links shown, not inputs/outputs</a:t>
            </a:r>
            <a:endParaRPr 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4F1-87CE-A54B-BCB1-FC77E6EA7E21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152400"/>
            <a:ext cx="16683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Fermilab (2011)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Data Formatter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Concept: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ATCA-based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362200" y="1143000"/>
            <a:ext cx="0" cy="685800"/>
          </a:xfrm>
          <a:prstGeom prst="straightConnector1">
            <a:avLst/>
          </a:prstGeom>
          <a:ln w="38100" cmpd="sng">
            <a:solidFill>
              <a:srgbClr val="DF2FE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9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ta_Formatter_wo_RO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4"/>
          <a:stretch/>
        </p:blipFill>
        <p:spPr>
          <a:xfrm>
            <a:off x="-152400" y="228600"/>
            <a:ext cx="9605558" cy="5449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791200"/>
            <a:ext cx="7562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From “Data Formatter Design Specification”, Fermilab-TM-2553-E-PPD, page 78.</a:t>
            </a:r>
          </a:p>
          <a:p>
            <a:r>
              <a:rPr lang="en-US" sz="1600" dirty="0" smtClean="0">
                <a:latin typeface="Helvetica"/>
                <a:cs typeface="Helvetica"/>
              </a:rPr>
              <a:t>Available at:  </a:t>
            </a:r>
            <a:r>
              <a:rPr lang="en-US" sz="1600" dirty="0">
                <a:latin typeface="Helvetica"/>
                <a:cs typeface="Helvetica"/>
                <a:hlinkClick r:id="rId3"/>
              </a:rPr>
              <a:t>http://www-ppd.fnal.gov/EEDOffice-w/Projects/ATCA</a:t>
            </a:r>
            <a:r>
              <a:rPr lang="en-US" sz="1600" dirty="0" smtClean="0">
                <a:latin typeface="Helvetica"/>
                <a:cs typeface="Helvetica"/>
                <a:hlinkClick r:id="rId3"/>
              </a:rPr>
              <a:t>/</a:t>
            </a:r>
            <a:endParaRPr lang="en-US" sz="1600" dirty="0" smtClean="0">
              <a:latin typeface="Helvetica"/>
              <a:cs typeface="Helvetica"/>
            </a:endParaRPr>
          </a:p>
          <a:p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1524000"/>
            <a:ext cx="621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The band would be much cleaner without ROD constraints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: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   (useful to guide new tracker design for trigger)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0B3D-7176-1941-9112-E58C460CC101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Ted Liu, HL-LHC Tracking Trigger Challenges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2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1280160" y="2931524"/>
            <a:ext cx="182880" cy="2329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76160" y="2931524"/>
            <a:ext cx="182880" cy="2329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http://cms.web.cern.ch/sites/cms.web.cern.ch/files/styles/large/public/field/image/online_190389_107592030_138_3DTower.png?itok=OFK3Bi-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8229600" cy="603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27175" y="4160838"/>
            <a:ext cx="53975" cy="117475"/>
          </a:xfrm>
          <a:custGeom>
            <a:avLst/>
            <a:gdLst>
              <a:gd name="T0" fmla="+- 0 4291 4242"/>
              <a:gd name="T1" fmla="*/ T0 w 149"/>
              <a:gd name="T2" fmla="+- 0 11782 11559"/>
              <a:gd name="T3" fmla="*/ 11782 h 323"/>
              <a:gd name="T4" fmla="+- 0 4291 4242"/>
              <a:gd name="T5" fmla="*/ T4 w 149"/>
              <a:gd name="T6" fmla="+- 0 11800 11559"/>
              <a:gd name="T7" fmla="*/ 11800 h 323"/>
              <a:gd name="T8" fmla="+- 0 4276 4242"/>
              <a:gd name="T9" fmla="*/ T8 w 149"/>
              <a:gd name="T10" fmla="+- 0 11876 11559"/>
              <a:gd name="T11" fmla="*/ 11876 h 323"/>
              <a:gd name="T12" fmla="+- 0 4242 4242"/>
              <a:gd name="T13" fmla="*/ T12 w 149"/>
              <a:gd name="T14" fmla="+- 0 11832 11559"/>
              <a:gd name="T15" fmla="*/ 11832 h 323"/>
              <a:gd name="T16" fmla="+- 0 4242 4242"/>
              <a:gd name="T17" fmla="*/ T16 w 149"/>
              <a:gd name="T18" fmla="+- 0 11807 11559"/>
              <a:gd name="T19" fmla="*/ 11807 h 323"/>
              <a:gd name="T20" fmla="+- 0 4242 4242"/>
              <a:gd name="T21" fmla="*/ T20 w 149"/>
              <a:gd name="T22" fmla="+- 0 11799 11559"/>
              <a:gd name="T23" fmla="*/ 11799 h 323"/>
              <a:gd name="T24" fmla="+- 0 4242 4242"/>
              <a:gd name="T25" fmla="*/ T24 w 149"/>
              <a:gd name="T26" fmla="+- 0 11782 11559"/>
              <a:gd name="T27" fmla="*/ 11782 h 323"/>
              <a:gd name="T28" fmla="+- 0 4242 4242"/>
              <a:gd name="T29" fmla="*/ T28 w 149"/>
              <a:gd name="T30" fmla="+- 0 11736 11559"/>
              <a:gd name="T31" fmla="*/ 11736 h 323"/>
              <a:gd name="T32" fmla="+- 0 4228 4242"/>
              <a:gd name="T33" fmla="*/ T32 w 149"/>
              <a:gd name="T34" fmla="+- 0 11802 11559"/>
              <a:gd name="T35" fmla="*/ 11802 h 323"/>
              <a:gd name="T36" fmla="+- 0 4266 4242"/>
              <a:gd name="T37" fmla="*/ T36 w 149"/>
              <a:gd name="T38" fmla="+- 0 11807 11559"/>
              <a:gd name="T39" fmla="*/ 11807 h 323"/>
              <a:gd name="T40" fmla="+- 0 4288 4242"/>
              <a:gd name="T41" fmla="*/ T40 w 149"/>
              <a:gd name="T42" fmla="+- 0 11810 11559"/>
              <a:gd name="T43" fmla="*/ 11810 h 323"/>
              <a:gd name="T44" fmla="+- 0 4314 4242"/>
              <a:gd name="T45" fmla="*/ T44 w 149"/>
              <a:gd name="T46" fmla="+- 0 11748 11559"/>
              <a:gd name="T47" fmla="*/ 11748 h 323"/>
              <a:gd name="T48" fmla="+- 0 4316 4242"/>
              <a:gd name="T49" fmla="*/ T48 w 149"/>
              <a:gd name="T50" fmla="+- 0 11733 11559"/>
              <a:gd name="T51" fmla="*/ 11733 h 323"/>
              <a:gd name="T52" fmla="+- 0 4320 4242"/>
              <a:gd name="T53" fmla="*/ T52 w 149"/>
              <a:gd name="T54" fmla="+- 0 11700 11559"/>
              <a:gd name="T55" fmla="*/ 11700 h 323"/>
              <a:gd name="T56" fmla="+- 0 4306 4242"/>
              <a:gd name="T57" fmla="*/ T56 w 149"/>
              <a:gd name="T58" fmla="+- 0 11738 11559"/>
              <a:gd name="T59" fmla="*/ 11738 h 323"/>
              <a:gd name="T60" fmla="+- 0 4291 4242"/>
              <a:gd name="T61" fmla="*/ T60 w 149"/>
              <a:gd name="T62" fmla="+- 0 11708 11559"/>
              <a:gd name="T63" fmla="*/ 11708 h 323"/>
              <a:gd name="T64" fmla="+- 0 4291 4242"/>
              <a:gd name="T65" fmla="*/ T64 w 149"/>
              <a:gd name="T66" fmla="+- 0 11683 11559"/>
              <a:gd name="T67" fmla="*/ 11683 h 323"/>
              <a:gd name="T68" fmla="+- 0 4291 4242"/>
              <a:gd name="T69" fmla="*/ T68 w 149"/>
              <a:gd name="T70" fmla="+- 0 11675 11559"/>
              <a:gd name="T71" fmla="*/ 11675 h 323"/>
              <a:gd name="T72" fmla="+- 0 4291 4242"/>
              <a:gd name="T73" fmla="*/ T72 w 149"/>
              <a:gd name="T74" fmla="+- 0 11658 11559"/>
              <a:gd name="T75" fmla="*/ 11658 h 323"/>
              <a:gd name="T76" fmla="+- 0 4309 4242"/>
              <a:gd name="T77" fmla="*/ T76 w 149"/>
              <a:gd name="T78" fmla="+- 0 11603 11559"/>
              <a:gd name="T79" fmla="*/ 11603 h 323"/>
              <a:gd name="T80" fmla="+- 0 4316 4242"/>
              <a:gd name="T81" fmla="*/ T80 w 149"/>
              <a:gd name="T82" fmla="+- 0 11645 11559"/>
              <a:gd name="T83" fmla="*/ 11645 h 323"/>
              <a:gd name="T84" fmla="+- 0 4316 4242"/>
              <a:gd name="T85" fmla="*/ T84 w 149"/>
              <a:gd name="T86" fmla="+- 0 11683 11559"/>
              <a:gd name="T87" fmla="*/ 11683 h 323"/>
              <a:gd name="T88" fmla="+- 0 4316 4242"/>
              <a:gd name="T89" fmla="*/ T88 w 149"/>
              <a:gd name="T90" fmla="+- 0 11730 11559"/>
              <a:gd name="T91" fmla="*/ 11730 h 323"/>
              <a:gd name="T92" fmla="+- 0 4331 4242"/>
              <a:gd name="T93" fmla="*/ T92 w 149"/>
              <a:gd name="T94" fmla="+- 0 11769 11559"/>
              <a:gd name="T95" fmla="*/ 11769 h 323"/>
              <a:gd name="T96" fmla="+- 0 4291 4242"/>
              <a:gd name="T97" fmla="*/ T96 w 149"/>
              <a:gd name="T98" fmla="+- 0 11782 11559"/>
              <a:gd name="T99" fmla="*/ 11782 h 323"/>
              <a:gd name="T100" fmla="+- 0 4253 4242"/>
              <a:gd name="T101" fmla="*/ T100 w 149"/>
              <a:gd name="T102" fmla="+- 0 11769 11559"/>
              <a:gd name="T103" fmla="*/ 11769 h 323"/>
              <a:gd name="T104" fmla="+- 0 4266 4242"/>
              <a:gd name="T105" fmla="*/ T104 w 149"/>
              <a:gd name="T106" fmla="+- 0 11753 11559"/>
              <a:gd name="T107" fmla="*/ 11753 h 323"/>
              <a:gd name="T108" fmla="+- 0 4266 4242"/>
              <a:gd name="T109" fmla="*/ T108 w 149"/>
              <a:gd name="T110" fmla="+- 0 11708 11559"/>
              <a:gd name="T111" fmla="*/ 11708 h 323"/>
              <a:gd name="T112" fmla="+- 0 4266 4242"/>
              <a:gd name="T113" fmla="*/ T112 w 149"/>
              <a:gd name="T114" fmla="+- 0 11667 11559"/>
              <a:gd name="T115" fmla="*/ 11667 h 323"/>
              <a:gd name="T116" fmla="+- 0 4266 4242"/>
              <a:gd name="T117" fmla="*/ T116 w 149"/>
              <a:gd name="T118" fmla="+- 0 11625 11559"/>
              <a:gd name="T119" fmla="*/ 11625 h 323"/>
              <a:gd name="T120" fmla="+- 0 4266 4242"/>
              <a:gd name="T121" fmla="*/ T120 w 149"/>
              <a:gd name="T122" fmla="+- 0 11584 11559"/>
              <a:gd name="T123" fmla="*/ 11584 h 323"/>
              <a:gd name="T124" fmla="+- 0 4330 4242"/>
              <a:gd name="T125" fmla="*/ T124 w 149"/>
              <a:gd name="T126" fmla="+- 0 11605 11559"/>
              <a:gd name="T127" fmla="*/ 11605 h 323"/>
              <a:gd name="T128" fmla="+- 0 4254 4242"/>
              <a:gd name="T129" fmla="*/ T128 w 149"/>
              <a:gd name="T130" fmla="+- 0 11631 11559"/>
              <a:gd name="T131" fmla="*/ 11631 h 323"/>
              <a:gd name="T132" fmla="+- 0 4291 4242"/>
              <a:gd name="T133" fmla="*/ T132 w 149"/>
              <a:gd name="T134" fmla="+- 0 11683 11559"/>
              <a:gd name="T135" fmla="*/ 11683 h 323"/>
              <a:gd name="T136" fmla="+- 0 4310 4242"/>
              <a:gd name="T137" fmla="*/ T136 w 149"/>
              <a:gd name="T138" fmla="+- 0 11709 11559"/>
              <a:gd name="T139" fmla="*/ 11709 h 323"/>
              <a:gd name="T140" fmla="+- 0 4316 4242"/>
              <a:gd name="T141" fmla="*/ T140 w 149"/>
              <a:gd name="T142" fmla="+- 0 11720 11559"/>
              <a:gd name="T143" fmla="*/ 11720 h 323"/>
              <a:gd name="T144" fmla="+- 0 4316 4242"/>
              <a:gd name="T145" fmla="*/ T144 w 149"/>
              <a:gd name="T146" fmla="+- 0 11782 11559"/>
              <a:gd name="T147" fmla="*/ 11782 h 323"/>
              <a:gd name="T148" fmla="+- 0 4316 4242"/>
              <a:gd name="T149" fmla="*/ T148 w 149"/>
              <a:gd name="T150" fmla="+- 0 11815 11559"/>
              <a:gd name="T151" fmla="*/ 11815 h 323"/>
              <a:gd name="T152" fmla="+- 0 4316 4242"/>
              <a:gd name="T153" fmla="*/ T152 w 149"/>
              <a:gd name="T154" fmla="+- 0 11848 11559"/>
              <a:gd name="T155" fmla="*/ 11848 h 323"/>
              <a:gd name="T156" fmla="+- 0 4316 4242"/>
              <a:gd name="T157" fmla="*/ T156 w 149"/>
              <a:gd name="T158" fmla="+- 0 11881 11559"/>
              <a:gd name="T159" fmla="*/ 11881 h 323"/>
              <a:gd name="T160" fmla="+- 0 4316 4242"/>
              <a:gd name="T161" fmla="*/ T160 w 149"/>
              <a:gd name="T162" fmla="+- 0 11774 11559"/>
              <a:gd name="T163" fmla="*/ 11774 h 323"/>
              <a:gd name="T164" fmla="+- 0 4316 4242"/>
              <a:gd name="T165" fmla="*/ T164 w 149"/>
              <a:gd name="T166" fmla="+- 0 11666 11559"/>
              <a:gd name="T167" fmla="*/ 11666 h 323"/>
              <a:gd name="T168" fmla="+- 0 4316 4242"/>
              <a:gd name="T169" fmla="*/ T168 w 149"/>
              <a:gd name="T170" fmla="+- 0 11559 11559"/>
              <a:gd name="T171" fmla="*/ 11559 h 323"/>
              <a:gd name="T172" fmla="+- 0 4316 4242"/>
              <a:gd name="T173" fmla="*/ T172 w 149"/>
              <a:gd name="T174" fmla="+- 0 11626 11559"/>
              <a:gd name="T175" fmla="*/ 11626 h 323"/>
              <a:gd name="T176" fmla="+- 0 4309 4242"/>
              <a:gd name="T177" fmla="*/ T176 w 149"/>
              <a:gd name="T178" fmla="+- 0 11678 11559"/>
              <a:gd name="T179" fmla="*/ 11678 h 323"/>
              <a:gd name="T180" fmla="+- 0 4341 4242"/>
              <a:gd name="T181" fmla="*/ T180 w 149"/>
              <a:gd name="T182" fmla="+- 0 11733 11559"/>
              <a:gd name="T183" fmla="*/ 11733 h 323"/>
              <a:gd name="T184" fmla="+- 0 4369 4242"/>
              <a:gd name="T185" fmla="*/ T184 w 149"/>
              <a:gd name="T186" fmla="+- 0 11781 11559"/>
              <a:gd name="T187" fmla="*/ 11781 h 323"/>
              <a:gd name="T188" fmla="+- 0 4366 4242"/>
              <a:gd name="T189" fmla="*/ T188 w 149"/>
              <a:gd name="T190" fmla="+- 0 11806 11559"/>
              <a:gd name="T191" fmla="*/ 11806 h 323"/>
              <a:gd name="T192" fmla="+- 0 4366 4242"/>
              <a:gd name="T193" fmla="*/ T192 w 149"/>
              <a:gd name="T194" fmla="+- 0 11857 11559"/>
              <a:gd name="T195" fmla="*/ 11857 h 323"/>
              <a:gd name="T196" fmla="+- 0 4393 4242"/>
              <a:gd name="T197" fmla="*/ T196 w 149"/>
              <a:gd name="T198" fmla="+- 0 11819 11559"/>
              <a:gd name="T199" fmla="*/ 11819 h 323"/>
              <a:gd name="T200" fmla="+- 0 4390 4242"/>
              <a:gd name="T201" fmla="*/ T200 w 149"/>
              <a:gd name="T202" fmla="+- 0 11805 11559"/>
              <a:gd name="T203" fmla="*/ 11805 h 323"/>
              <a:gd name="T204" fmla="+- 0 4390 4242"/>
              <a:gd name="T205" fmla="*/ T204 w 149"/>
              <a:gd name="T206" fmla="+- 0 11757 11559"/>
              <a:gd name="T207" fmla="*/ 11757 h 323"/>
              <a:gd name="T208" fmla="+- 0 4390 4242"/>
              <a:gd name="T209" fmla="*/ T208 w 149"/>
              <a:gd name="T210" fmla="+- 0 11698 11559"/>
              <a:gd name="T211" fmla="*/ 11698 h 323"/>
              <a:gd name="T212" fmla="+- 0 4365 4242"/>
              <a:gd name="T213" fmla="*/ T212 w 149"/>
              <a:gd name="T214" fmla="+- 0 11704 11559"/>
              <a:gd name="T215" fmla="*/ 11704 h 323"/>
              <a:gd name="T216" fmla="+- 0 4341 4242"/>
              <a:gd name="T217" fmla="*/ T216 w 149"/>
              <a:gd name="T218" fmla="+- 0 11757 11559"/>
              <a:gd name="T219" fmla="*/ 11757 h 323"/>
              <a:gd name="T220" fmla="+- 0 4328 4242"/>
              <a:gd name="T221" fmla="*/ T220 w 149"/>
              <a:gd name="T222" fmla="+- 0 11785 11559"/>
              <a:gd name="T223" fmla="*/ 11785 h 323"/>
              <a:gd name="T224" fmla="+- 0 4341 4242"/>
              <a:gd name="T225" fmla="*/ T224 w 149"/>
              <a:gd name="T226" fmla="+- 0 11850 11559"/>
              <a:gd name="T227" fmla="*/ 11850 h 323"/>
              <a:gd name="T228" fmla="+- 0 4341 4242"/>
              <a:gd name="T229" fmla="*/ T228 w 149"/>
              <a:gd name="T230" fmla="+- 0 11881 11559"/>
              <a:gd name="T231" fmla="*/ 11881 h 3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49" h="323" extrusionOk="0">
                <a:moveTo>
                  <a:pt x="49" y="223"/>
                </a:moveTo>
                <a:cubicBezTo>
                  <a:pt x="49" y="241"/>
                  <a:pt x="34" y="317"/>
                  <a:pt x="0" y="273"/>
                </a:cubicBezTo>
                <a:cubicBezTo>
                  <a:pt x="0" y="248"/>
                  <a:pt x="0" y="240"/>
                  <a:pt x="0" y="223"/>
                </a:cubicBezTo>
                <a:cubicBezTo>
                  <a:pt x="0" y="177"/>
                  <a:pt x="-14" y="243"/>
                  <a:pt x="24" y="248"/>
                </a:cubicBezTo>
                <a:cubicBezTo>
                  <a:pt x="46" y="251"/>
                  <a:pt x="72" y="189"/>
                  <a:pt x="74" y="174"/>
                </a:cubicBezTo>
                <a:cubicBezTo>
                  <a:pt x="78" y="141"/>
                  <a:pt x="64" y="179"/>
                  <a:pt x="49" y="149"/>
                </a:cubicBezTo>
                <a:cubicBezTo>
                  <a:pt x="49" y="124"/>
                  <a:pt x="49" y="116"/>
                  <a:pt x="49" y="99"/>
                </a:cubicBezTo>
                <a:cubicBezTo>
                  <a:pt x="67" y="44"/>
                  <a:pt x="74" y="86"/>
                  <a:pt x="74" y="124"/>
                </a:cubicBezTo>
                <a:cubicBezTo>
                  <a:pt x="74" y="171"/>
                  <a:pt x="89" y="210"/>
                  <a:pt x="49" y="223"/>
                </a:cubicBezTo>
                <a:cubicBezTo>
                  <a:pt x="11" y="210"/>
                  <a:pt x="24" y="194"/>
                  <a:pt x="24" y="149"/>
                </a:cubicBezTo>
                <a:cubicBezTo>
                  <a:pt x="24" y="108"/>
                  <a:pt x="24" y="66"/>
                  <a:pt x="24" y="25"/>
                </a:cubicBezTo>
                <a:cubicBezTo>
                  <a:pt x="88" y="46"/>
                  <a:pt x="12" y="72"/>
                  <a:pt x="49" y="124"/>
                </a:cubicBezTo>
                <a:cubicBezTo>
                  <a:pt x="68" y="150"/>
                  <a:pt x="74" y="161"/>
                  <a:pt x="74" y="223"/>
                </a:cubicBezTo>
                <a:cubicBezTo>
                  <a:pt x="74" y="256"/>
                  <a:pt x="74" y="289"/>
                  <a:pt x="74" y="322"/>
                </a:cubicBezTo>
                <a:cubicBezTo>
                  <a:pt x="74" y="215"/>
                  <a:pt x="74" y="107"/>
                  <a:pt x="74" y="0"/>
                </a:cubicBezTo>
                <a:cubicBezTo>
                  <a:pt x="74" y="67"/>
                  <a:pt x="67" y="119"/>
                  <a:pt x="99" y="174"/>
                </a:cubicBezTo>
                <a:cubicBezTo>
                  <a:pt x="127" y="222"/>
                  <a:pt x="124" y="247"/>
                  <a:pt x="124" y="298"/>
                </a:cubicBezTo>
                <a:cubicBezTo>
                  <a:pt x="151" y="260"/>
                  <a:pt x="148" y="246"/>
                  <a:pt x="148" y="198"/>
                </a:cubicBezTo>
                <a:cubicBezTo>
                  <a:pt x="148" y="139"/>
                  <a:pt x="123" y="145"/>
                  <a:pt x="99" y="198"/>
                </a:cubicBezTo>
                <a:cubicBezTo>
                  <a:pt x="86" y="226"/>
                  <a:pt x="99" y="291"/>
                  <a:pt x="99" y="322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14563" y="5143500"/>
            <a:ext cx="44450" cy="71438"/>
          </a:xfrm>
          <a:custGeom>
            <a:avLst/>
            <a:gdLst>
              <a:gd name="T0" fmla="+- 0 6176 6152"/>
              <a:gd name="T1" fmla="*/ T0 w 125"/>
              <a:gd name="T2" fmla="+- 0 14461 14288"/>
              <a:gd name="T3" fmla="*/ 14461 h 199"/>
              <a:gd name="T4" fmla="+- 0 6191 6152"/>
              <a:gd name="T5" fmla="*/ T4 w 125"/>
              <a:gd name="T6" fmla="+- 0 14415 14288"/>
              <a:gd name="T7" fmla="*/ 14415 h 199"/>
              <a:gd name="T8" fmla="+- 0 6220 6152"/>
              <a:gd name="T9" fmla="*/ T8 w 125"/>
              <a:gd name="T10" fmla="+- 0 14460 14288"/>
              <a:gd name="T11" fmla="*/ 14460 h 199"/>
              <a:gd name="T12" fmla="+- 0 6226 6152"/>
              <a:gd name="T13" fmla="*/ T12 w 125"/>
              <a:gd name="T14" fmla="+- 0 14412 14288"/>
              <a:gd name="T15" fmla="*/ 14412 h 199"/>
              <a:gd name="T16" fmla="+- 0 6230 6152"/>
              <a:gd name="T17" fmla="*/ T16 w 125"/>
              <a:gd name="T18" fmla="+- 0 14381 14288"/>
              <a:gd name="T19" fmla="*/ 14381 h 199"/>
              <a:gd name="T20" fmla="+- 0 6215 6152"/>
              <a:gd name="T21" fmla="*/ T20 w 125"/>
              <a:gd name="T22" fmla="+- 0 14344 14288"/>
              <a:gd name="T23" fmla="*/ 14344 h 199"/>
              <a:gd name="T24" fmla="+- 0 6201 6152"/>
              <a:gd name="T25" fmla="*/ T24 w 125"/>
              <a:gd name="T26" fmla="+- 0 14337 14288"/>
              <a:gd name="T27" fmla="*/ 14337 h 199"/>
              <a:gd name="T28" fmla="+- 0 6163 6152"/>
              <a:gd name="T29" fmla="*/ T28 w 125"/>
              <a:gd name="T30" fmla="+- 0 14318 14288"/>
              <a:gd name="T31" fmla="*/ 14318 h 199"/>
              <a:gd name="T32" fmla="+- 0 6193 6152"/>
              <a:gd name="T33" fmla="*/ T32 w 125"/>
              <a:gd name="T34" fmla="+- 0 14302 14288"/>
              <a:gd name="T35" fmla="*/ 14302 h 199"/>
              <a:gd name="T36" fmla="+- 0 6152 6152"/>
              <a:gd name="T37" fmla="*/ T36 w 125"/>
              <a:gd name="T38" fmla="+- 0 14288 14288"/>
              <a:gd name="T39" fmla="*/ 14288 h 199"/>
              <a:gd name="T40" fmla="+- 0 6152 6152"/>
              <a:gd name="T41" fmla="*/ T40 w 125"/>
              <a:gd name="T42" fmla="+- 0 14337 14288"/>
              <a:gd name="T43" fmla="*/ 14337 h 199"/>
              <a:gd name="T44" fmla="+- 0 6167 6152"/>
              <a:gd name="T45" fmla="*/ T44 w 125"/>
              <a:gd name="T46" fmla="+- 0 14343 14288"/>
              <a:gd name="T47" fmla="*/ 14343 h 199"/>
              <a:gd name="T48" fmla="+- 0 6176 6152"/>
              <a:gd name="T49" fmla="*/ T48 w 125"/>
              <a:gd name="T50" fmla="+- 0 14362 14288"/>
              <a:gd name="T51" fmla="*/ 14362 h 199"/>
              <a:gd name="T52" fmla="+- 0 6179 6152"/>
              <a:gd name="T53" fmla="*/ T52 w 125"/>
              <a:gd name="T54" fmla="+- 0 14368 14288"/>
              <a:gd name="T55" fmla="*/ 14368 h 199"/>
              <a:gd name="T56" fmla="+- 0 6196 6152"/>
              <a:gd name="T57" fmla="*/ T56 w 125"/>
              <a:gd name="T58" fmla="+- 0 14432 14288"/>
              <a:gd name="T59" fmla="*/ 14432 h 199"/>
              <a:gd name="T60" fmla="+- 0 6201 6152"/>
              <a:gd name="T61" fmla="*/ T60 w 125"/>
              <a:gd name="T62" fmla="+- 0 14436 14288"/>
              <a:gd name="T63" fmla="*/ 14436 h 199"/>
              <a:gd name="T64" fmla="+- 0 6234 6152"/>
              <a:gd name="T65" fmla="*/ T64 w 125"/>
              <a:gd name="T66" fmla="+- 0 14462 14288"/>
              <a:gd name="T67" fmla="*/ 14462 h 199"/>
              <a:gd name="T68" fmla="+- 0 6214 6152"/>
              <a:gd name="T69" fmla="*/ T68 w 125"/>
              <a:gd name="T70" fmla="+- 0 14486 14288"/>
              <a:gd name="T71" fmla="*/ 14486 h 199"/>
              <a:gd name="T72" fmla="+- 0 6276 6152"/>
              <a:gd name="T73" fmla="*/ T72 w 125"/>
              <a:gd name="T74" fmla="+- 0 14486 14288"/>
              <a:gd name="T75" fmla="*/ 14486 h 19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125" h="199" extrusionOk="0">
                <a:moveTo>
                  <a:pt x="24" y="173"/>
                </a:moveTo>
                <a:cubicBezTo>
                  <a:pt x="39" y="127"/>
                  <a:pt x="68" y="172"/>
                  <a:pt x="74" y="124"/>
                </a:cubicBezTo>
                <a:cubicBezTo>
                  <a:pt x="78" y="93"/>
                  <a:pt x="63" y="56"/>
                  <a:pt x="49" y="49"/>
                </a:cubicBezTo>
                <a:cubicBezTo>
                  <a:pt x="11" y="30"/>
                  <a:pt x="41" y="14"/>
                  <a:pt x="0" y="0"/>
                </a:cubicBezTo>
                <a:cubicBezTo>
                  <a:pt x="0" y="49"/>
                  <a:pt x="15" y="55"/>
                  <a:pt x="24" y="74"/>
                </a:cubicBezTo>
                <a:cubicBezTo>
                  <a:pt x="27" y="80"/>
                  <a:pt x="44" y="144"/>
                  <a:pt x="49" y="148"/>
                </a:cubicBezTo>
                <a:cubicBezTo>
                  <a:pt x="82" y="174"/>
                  <a:pt x="62" y="198"/>
                  <a:pt x="124" y="198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17713" y="785813"/>
            <a:ext cx="428625" cy="233362"/>
          </a:xfrm>
          <a:custGeom>
            <a:avLst/>
            <a:gdLst>
              <a:gd name="T0" fmla="+- 0 6276 5606"/>
              <a:gd name="T1" fmla="*/ T0 w 1191"/>
              <a:gd name="T2" fmla="+- 0 2604 2183"/>
              <a:gd name="T3" fmla="*/ 2604 h 646"/>
              <a:gd name="T4" fmla="+- 0 6282 5606"/>
              <a:gd name="T5" fmla="*/ T4 w 1191"/>
              <a:gd name="T6" fmla="+- 0 2557 2183"/>
              <a:gd name="T7" fmla="*/ 2557 h 646"/>
              <a:gd name="T8" fmla="+- 0 6289 5606"/>
              <a:gd name="T9" fmla="*/ T8 w 1191"/>
              <a:gd name="T10" fmla="+- 0 2551 2183"/>
              <a:gd name="T11" fmla="*/ 2551 h 646"/>
              <a:gd name="T12" fmla="+- 0 6300 5606"/>
              <a:gd name="T13" fmla="*/ T12 w 1191"/>
              <a:gd name="T14" fmla="+- 0 2530 2183"/>
              <a:gd name="T15" fmla="*/ 2530 h 646"/>
              <a:gd name="T16" fmla="+- 0 6330 5606"/>
              <a:gd name="T17" fmla="*/ T16 w 1191"/>
              <a:gd name="T18" fmla="+- 0 2473 2183"/>
              <a:gd name="T19" fmla="*/ 2473 h 646"/>
              <a:gd name="T20" fmla="+- 0 6325 5606"/>
              <a:gd name="T21" fmla="*/ T20 w 1191"/>
              <a:gd name="T22" fmla="+- 0 2504 2183"/>
              <a:gd name="T23" fmla="*/ 2504 h 646"/>
              <a:gd name="T24" fmla="+- 0 6375 5606"/>
              <a:gd name="T25" fmla="*/ T24 w 1191"/>
              <a:gd name="T26" fmla="+- 0 2480 2183"/>
              <a:gd name="T27" fmla="*/ 2480 h 646"/>
              <a:gd name="T28" fmla="+- 0 6395 5606"/>
              <a:gd name="T29" fmla="*/ T28 w 1191"/>
              <a:gd name="T30" fmla="+- 0 2470 2183"/>
              <a:gd name="T31" fmla="*/ 2470 h 646"/>
              <a:gd name="T32" fmla="+- 0 6390 5606"/>
              <a:gd name="T33" fmla="*/ T32 w 1191"/>
              <a:gd name="T34" fmla="+- 0 2441 2183"/>
              <a:gd name="T35" fmla="*/ 2441 h 646"/>
              <a:gd name="T36" fmla="+- 0 6424 5606"/>
              <a:gd name="T37" fmla="*/ T36 w 1191"/>
              <a:gd name="T38" fmla="+- 0 2431 2183"/>
              <a:gd name="T39" fmla="*/ 2431 h 646"/>
              <a:gd name="T40" fmla="+- 0 6479 5606"/>
              <a:gd name="T41" fmla="*/ T40 w 1191"/>
              <a:gd name="T42" fmla="+- 0 2415 2183"/>
              <a:gd name="T43" fmla="*/ 2415 h 646"/>
              <a:gd name="T44" fmla="+- 0 6492 5606"/>
              <a:gd name="T45" fmla="*/ T44 w 1191"/>
              <a:gd name="T46" fmla="+- 0 2432 2183"/>
              <a:gd name="T47" fmla="*/ 2432 h 646"/>
              <a:gd name="T48" fmla="+- 0 6524 5606"/>
              <a:gd name="T49" fmla="*/ T48 w 1191"/>
              <a:gd name="T50" fmla="+- 0 2406 2183"/>
              <a:gd name="T51" fmla="*/ 2406 h 646"/>
              <a:gd name="T52" fmla="+- 0 6537 5606"/>
              <a:gd name="T53" fmla="*/ T52 w 1191"/>
              <a:gd name="T54" fmla="+- 0 2396 2183"/>
              <a:gd name="T55" fmla="*/ 2396 h 646"/>
              <a:gd name="T56" fmla="+- 0 6560 5606"/>
              <a:gd name="T57" fmla="*/ T56 w 1191"/>
              <a:gd name="T58" fmla="+- 0 2369 2183"/>
              <a:gd name="T59" fmla="*/ 2369 h 646"/>
              <a:gd name="T60" fmla="+- 0 6573 5606"/>
              <a:gd name="T61" fmla="*/ T60 w 1191"/>
              <a:gd name="T62" fmla="+- 0 2356 2183"/>
              <a:gd name="T63" fmla="*/ 2356 h 646"/>
              <a:gd name="T64" fmla="+- 0 6586 5606"/>
              <a:gd name="T65" fmla="*/ T64 w 1191"/>
              <a:gd name="T66" fmla="+- 0 2343 2183"/>
              <a:gd name="T67" fmla="*/ 2343 h 646"/>
              <a:gd name="T68" fmla="+- 0 6618 5606"/>
              <a:gd name="T69" fmla="*/ T68 w 1191"/>
              <a:gd name="T70" fmla="+- 0 2301 2183"/>
              <a:gd name="T71" fmla="*/ 2301 h 646"/>
              <a:gd name="T72" fmla="+- 0 6648 5606"/>
              <a:gd name="T73" fmla="*/ T72 w 1191"/>
              <a:gd name="T74" fmla="+- 0 2282 2183"/>
              <a:gd name="T75" fmla="*/ 2282 h 646"/>
              <a:gd name="T76" fmla="+- 0 6685 5606"/>
              <a:gd name="T77" fmla="*/ T76 w 1191"/>
              <a:gd name="T78" fmla="+- 0 2258 2183"/>
              <a:gd name="T79" fmla="*/ 2258 h 646"/>
              <a:gd name="T80" fmla="+- 0 6681 5606"/>
              <a:gd name="T81" fmla="*/ T80 w 1191"/>
              <a:gd name="T82" fmla="+- 0 2224 2183"/>
              <a:gd name="T83" fmla="*/ 2224 h 646"/>
              <a:gd name="T84" fmla="+- 0 6722 5606"/>
              <a:gd name="T85" fmla="*/ T84 w 1191"/>
              <a:gd name="T86" fmla="+- 0 2208 2183"/>
              <a:gd name="T87" fmla="*/ 2208 h 646"/>
              <a:gd name="T88" fmla="+- 0 6760 5606"/>
              <a:gd name="T89" fmla="*/ T88 w 1191"/>
              <a:gd name="T90" fmla="+- 0 2193 2183"/>
              <a:gd name="T91" fmla="*/ 2193 h 646"/>
              <a:gd name="T92" fmla="+- 0 6776 5606"/>
              <a:gd name="T93" fmla="*/ T92 w 1191"/>
              <a:gd name="T94" fmla="+- 0 2195 2183"/>
              <a:gd name="T95" fmla="*/ 2195 h 646"/>
              <a:gd name="T96" fmla="+- 0 6796 5606"/>
              <a:gd name="T97" fmla="*/ T96 w 1191"/>
              <a:gd name="T98" fmla="+- 0 2183 2183"/>
              <a:gd name="T99" fmla="*/ 2183 h 646"/>
              <a:gd name="T100" fmla="+- 0 6752 5606"/>
              <a:gd name="T101" fmla="*/ T100 w 1191"/>
              <a:gd name="T102" fmla="+- 0 2189 2183"/>
              <a:gd name="T103" fmla="*/ 2189 h 646"/>
              <a:gd name="T104" fmla="+- 0 6749 5606"/>
              <a:gd name="T105" fmla="*/ T104 w 1191"/>
              <a:gd name="T106" fmla="+- 0 2187 2183"/>
              <a:gd name="T107" fmla="*/ 2187 h 646"/>
              <a:gd name="T108" fmla="+- 0 6722 5606"/>
              <a:gd name="T109" fmla="*/ T108 w 1191"/>
              <a:gd name="T110" fmla="+- 0 2208 2183"/>
              <a:gd name="T111" fmla="*/ 2208 h 646"/>
              <a:gd name="T112" fmla="+- 0 6711 5606"/>
              <a:gd name="T113" fmla="*/ T112 w 1191"/>
              <a:gd name="T114" fmla="+- 0 2217 2183"/>
              <a:gd name="T115" fmla="*/ 2217 h 646"/>
              <a:gd name="T116" fmla="+- 0 6683 5606"/>
              <a:gd name="T117" fmla="*/ T116 w 1191"/>
              <a:gd name="T118" fmla="+- 0 2246 2183"/>
              <a:gd name="T119" fmla="*/ 2246 h 646"/>
              <a:gd name="T120" fmla="+- 0 6672 5606"/>
              <a:gd name="T121" fmla="*/ T120 w 1191"/>
              <a:gd name="T122" fmla="+- 0 2257 2183"/>
              <a:gd name="T123" fmla="*/ 2257 h 646"/>
              <a:gd name="T124" fmla="+- 0 6648 5606"/>
              <a:gd name="T125" fmla="*/ T124 w 1191"/>
              <a:gd name="T126" fmla="+- 0 2281 2183"/>
              <a:gd name="T127" fmla="*/ 2281 h 646"/>
              <a:gd name="T128" fmla="+- 0 6633 5606"/>
              <a:gd name="T129" fmla="*/ T128 w 1191"/>
              <a:gd name="T130" fmla="+- 0 2264 2183"/>
              <a:gd name="T131" fmla="*/ 2264 h 646"/>
              <a:gd name="T132" fmla="+- 0 6598 5606"/>
              <a:gd name="T133" fmla="*/ T132 w 1191"/>
              <a:gd name="T134" fmla="+- 0 2282 2183"/>
              <a:gd name="T135" fmla="*/ 2282 h 646"/>
              <a:gd name="T136" fmla="+- 0 6569 5606"/>
              <a:gd name="T137" fmla="*/ T136 w 1191"/>
              <a:gd name="T138" fmla="+- 0 2296 2183"/>
              <a:gd name="T139" fmla="*/ 2296 h 646"/>
              <a:gd name="T140" fmla="+- 0 6556 5606"/>
              <a:gd name="T141" fmla="*/ T140 w 1191"/>
              <a:gd name="T142" fmla="+- 0 2300 2183"/>
              <a:gd name="T143" fmla="*/ 2300 h 646"/>
              <a:gd name="T144" fmla="+- 0 6524 5606"/>
              <a:gd name="T145" fmla="*/ T144 w 1191"/>
              <a:gd name="T146" fmla="+- 0 2332 2183"/>
              <a:gd name="T147" fmla="*/ 2332 h 646"/>
              <a:gd name="T148" fmla="+- 0 6500 5606"/>
              <a:gd name="T149" fmla="*/ T148 w 1191"/>
              <a:gd name="T150" fmla="+- 0 2356 2183"/>
              <a:gd name="T151" fmla="*/ 2356 h 646"/>
              <a:gd name="T152" fmla="+- 0 6484 5606"/>
              <a:gd name="T153" fmla="*/ T152 w 1191"/>
              <a:gd name="T154" fmla="+- 0 2339 2183"/>
              <a:gd name="T155" fmla="*/ 2339 h 646"/>
              <a:gd name="T156" fmla="+- 0 6449 5606"/>
              <a:gd name="T157" fmla="*/ T156 w 1191"/>
              <a:gd name="T158" fmla="+- 0 2356 2183"/>
              <a:gd name="T159" fmla="*/ 2356 h 646"/>
              <a:gd name="T160" fmla="+- 0 6420 5606"/>
              <a:gd name="T161" fmla="*/ T160 w 1191"/>
              <a:gd name="T162" fmla="+- 0 2370 2183"/>
              <a:gd name="T163" fmla="*/ 2370 h 646"/>
              <a:gd name="T164" fmla="+- 0 6410 5606"/>
              <a:gd name="T165" fmla="*/ T164 w 1191"/>
              <a:gd name="T166" fmla="+- 0 2363 2183"/>
              <a:gd name="T167" fmla="*/ 2363 h 646"/>
              <a:gd name="T168" fmla="+- 0 6375 5606"/>
              <a:gd name="T169" fmla="*/ T168 w 1191"/>
              <a:gd name="T170" fmla="+- 0 2381 2183"/>
              <a:gd name="T171" fmla="*/ 2381 h 646"/>
              <a:gd name="T172" fmla="+- 0 6375 5606"/>
              <a:gd name="T173" fmla="*/ T172 w 1191"/>
              <a:gd name="T174" fmla="+- 0 2381 2183"/>
              <a:gd name="T175" fmla="*/ 2381 h 646"/>
              <a:gd name="T176" fmla="+- 0 6329 5606"/>
              <a:gd name="T177" fmla="*/ T176 w 1191"/>
              <a:gd name="T178" fmla="+- 0 2427 2183"/>
              <a:gd name="T179" fmla="*/ 2427 h 646"/>
              <a:gd name="T180" fmla="+- 0 6325 5606"/>
              <a:gd name="T181" fmla="*/ T180 w 1191"/>
              <a:gd name="T182" fmla="+- 0 2431 2183"/>
              <a:gd name="T183" fmla="*/ 2431 h 646"/>
              <a:gd name="T184" fmla="+- 0 6300 5606"/>
              <a:gd name="T185" fmla="*/ T184 w 1191"/>
              <a:gd name="T186" fmla="+- 0 2456 2183"/>
              <a:gd name="T187" fmla="*/ 2456 h 646"/>
              <a:gd name="T188" fmla="+- 0 6287 5606"/>
              <a:gd name="T189" fmla="*/ T188 w 1191"/>
              <a:gd name="T190" fmla="+- 0 2469 2183"/>
              <a:gd name="T191" fmla="*/ 2469 h 646"/>
              <a:gd name="T192" fmla="+- 0 6251 5606"/>
              <a:gd name="T193" fmla="*/ T192 w 1191"/>
              <a:gd name="T194" fmla="+- 0 2505 2183"/>
              <a:gd name="T195" fmla="*/ 2505 h 646"/>
              <a:gd name="T196" fmla="+- 0 6228 5606"/>
              <a:gd name="T197" fmla="*/ T196 w 1191"/>
              <a:gd name="T198" fmla="+- 0 2528 2183"/>
              <a:gd name="T199" fmla="*/ 2528 h 646"/>
              <a:gd name="T200" fmla="+- 0 6201 5606"/>
              <a:gd name="T201" fmla="*/ T200 w 1191"/>
              <a:gd name="T202" fmla="+- 0 2534 2183"/>
              <a:gd name="T203" fmla="*/ 2534 h 646"/>
              <a:gd name="T204" fmla="+- 0 6176 5606"/>
              <a:gd name="T205" fmla="*/ T204 w 1191"/>
              <a:gd name="T206" fmla="+- 0 2555 2183"/>
              <a:gd name="T207" fmla="*/ 2555 h 646"/>
              <a:gd name="T208" fmla="+- 0 6146 5606"/>
              <a:gd name="T209" fmla="*/ T208 w 1191"/>
              <a:gd name="T210" fmla="+- 0 2579 2183"/>
              <a:gd name="T211" fmla="*/ 2579 h 646"/>
              <a:gd name="T212" fmla="+- 0 6119 5606"/>
              <a:gd name="T213" fmla="*/ T212 w 1191"/>
              <a:gd name="T214" fmla="+- 0 2591 2183"/>
              <a:gd name="T215" fmla="*/ 2591 h 646"/>
              <a:gd name="T216" fmla="+- 0 6102 5606"/>
              <a:gd name="T217" fmla="*/ T216 w 1191"/>
              <a:gd name="T218" fmla="+- 0 2604 2183"/>
              <a:gd name="T219" fmla="*/ 2604 h 646"/>
              <a:gd name="T220" fmla="+- 0 6128 5606"/>
              <a:gd name="T221" fmla="*/ T220 w 1191"/>
              <a:gd name="T222" fmla="+- 0 2617 2183"/>
              <a:gd name="T223" fmla="*/ 2617 h 646"/>
              <a:gd name="T224" fmla="+- 0 6111 5606"/>
              <a:gd name="T225" fmla="*/ T224 w 1191"/>
              <a:gd name="T226" fmla="+- 0 2636 2183"/>
              <a:gd name="T227" fmla="*/ 2636 h 646"/>
              <a:gd name="T228" fmla="+- 0 6152 5606"/>
              <a:gd name="T229" fmla="*/ T228 w 1191"/>
              <a:gd name="T230" fmla="+- 0 2604 2183"/>
              <a:gd name="T231" fmla="*/ 2604 h 646"/>
              <a:gd name="T232" fmla="+- 0 6179 5606"/>
              <a:gd name="T233" fmla="*/ T232 w 1191"/>
              <a:gd name="T234" fmla="+- 0 2584 2183"/>
              <a:gd name="T235" fmla="*/ 2584 h 646"/>
              <a:gd name="T236" fmla="+- 0 6181 5606"/>
              <a:gd name="T237" fmla="*/ T236 w 1191"/>
              <a:gd name="T238" fmla="+- 0 2596 2183"/>
              <a:gd name="T239" fmla="*/ 2596 h 646"/>
              <a:gd name="T240" fmla="+- 0 6226 5606"/>
              <a:gd name="T241" fmla="*/ T240 w 1191"/>
              <a:gd name="T242" fmla="+- 0 2580 2183"/>
              <a:gd name="T243" fmla="*/ 2580 h 646"/>
              <a:gd name="T244" fmla="+- 0 6254 5606"/>
              <a:gd name="T245" fmla="*/ T244 w 1191"/>
              <a:gd name="T246" fmla="+- 0 2580 2183"/>
              <a:gd name="T247" fmla="*/ 2580 h 646"/>
              <a:gd name="T248" fmla="+- 0 6265 5606"/>
              <a:gd name="T249" fmla="*/ T248 w 1191"/>
              <a:gd name="T250" fmla="+- 0 2578 2183"/>
              <a:gd name="T251" fmla="*/ 2578 h 646"/>
              <a:gd name="T252" fmla="+- 0 6276 5606"/>
              <a:gd name="T253" fmla="*/ T252 w 1191"/>
              <a:gd name="T254" fmla="+- 0 2555 2183"/>
              <a:gd name="T255" fmla="*/ 2555 h 64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1191" h="646" extrusionOk="0">
                <a:moveTo>
                  <a:pt x="670" y="421"/>
                </a:moveTo>
                <a:cubicBezTo>
                  <a:pt x="676" y="374"/>
                  <a:pt x="683" y="368"/>
                  <a:pt x="694" y="347"/>
                </a:cubicBezTo>
                <a:cubicBezTo>
                  <a:pt x="724" y="290"/>
                  <a:pt x="719" y="321"/>
                  <a:pt x="769" y="297"/>
                </a:cubicBezTo>
                <a:cubicBezTo>
                  <a:pt x="789" y="287"/>
                  <a:pt x="784" y="258"/>
                  <a:pt x="818" y="248"/>
                </a:cubicBezTo>
                <a:cubicBezTo>
                  <a:pt x="873" y="232"/>
                  <a:pt x="886" y="249"/>
                  <a:pt x="918" y="223"/>
                </a:cubicBezTo>
                <a:cubicBezTo>
                  <a:pt x="931" y="213"/>
                  <a:pt x="954" y="186"/>
                  <a:pt x="967" y="173"/>
                </a:cubicBezTo>
                <a:cubicBezTo>
                  <a:pt x="980" y="160"/>
                  <a:pt x="1012" y="118"/>
                  <a:pt x="1042" y="99"/>
                </a:cubicBezTo>
                <a:cubicBezTo>
                  <a:pt x="1079" y="75"/>
                  <a:pt x="1075" y="41"/>
                  <a:pt x="1116" y="25"/>
                </a:cubicBezTo>
                <a:cubicBezTo>
                  <a:pt x="1154" y="10"/>
                  <a:pt x="1170" y="12"/>
                  <a:pt x="1190" y="0"/>
                </a:cubicBezTo>
                <a:cubicBezTo>
                  <a:pt x="1146" y="6"/>
                  <a:pt x="1143" y="4"/>
                  <a:pt x="1116" y="25"/>
                </a:cubicBezTo>
                <a:cubicBezTo>
                  <a:pt x="1105" y="34"/>
                  <a:pt x="1077" y="63"/>
                  <a:pt x="1066" y="74"/>
                </a:cubicBezTo>
                <a:cubicBezTo>
                  <a:pt x="1042" y="98"/>
                  <a:pt x="1027" y="81"/>
                  <a:pt x="992" y="99"/>
                </a:cubicBezTo>
                <a:cubicBezTo>
                  <a:pt x="963" y="113"/>
                  <a:pt x="950" y="117"/>
                  <a:pt x="918" y="149"/>
                </a:cubicBezTo>
                <a:cubicBezTo>
                  <a:pt x="894" y="173"/>
                  <a:pt x="878" y="156"/>
                  <a:pt x="843" y="173"/>
                </a:cubicBezTo>
                <a:cubicBezTo>
                  <a:pt x="814" y="187"/>
                  <a:pt x="804" y="180"/>
                  <a:pt x="769" y="198"/>
                </a:cubicBezTo>
                <a:cubicBezTo>
                  <a:pt x="769" y="198"/>
                  <a:pt x="723" y="244"/>
                  <a:pt x="719" y="248"/>
                </a:cubicBezTo>
                <a:cubicBezTo>
                  <a:pt x="694" y="273"/>
                  <a:pt x="681" y="286"/>
                  <a:pt x="645" y="322"/>
                </a:cubicBezTo>
                <a:cubicBezTo>
                  <a:pt x="622" y="345"/>
                  <a:pt x="595" y="351"/>
                  <a:pt x="570" y="372"/>
                </a:cubicBezTo>
                <a:cubicBezTo>
                  <a:pt x="540" y="396"/>
                  <a:pt x="513" y="408"/>
                  <a:pt x="496" y="421"/>
                </a:cubicBezTo>
                <a:cubicBezTo>
                  <a:pt x="522" y="434"/>
                  <a:pt x="505" y="453"/>
                  <a:pt x="546" y="421"/>
                </a:cubicBezTo>
                <a:cubicBezTo>
                  <a:pt x="573" y="401"/>
                  <a:pt x="575" y="413"/>
                  <a:pt x="620" y="397"/>
                </a:cubicBezTo>
                <a:cubicBezTo>
                  <a:pt x="648" y="397"/>
                  <a:pt x="659" y="395"/>
                  <a:pt x="670" y="372"/>
                </a:cubicBezTo>
                <a:cubicBezTo>
                  <a:pt x="638" y="404"/>
                  <a:pt x="618" y="401"/>
                  <a:pt x="595" y="421"/>
                </a:cubicBezTo>
                <a:cubicBezTo>
                  <a:pt x="584" y="431"/>
                  <a:pt x="555" y="465"/>
                  <a:pt x="546" y="471"/>
                </a:cubicBezTo>
                <a:cubicBezTo>
                  <a:pt x="509" y="495"/>
                  <a:pt x="468" y="524"/>
                  <a:pt x="446" y="546"/>
                </a:cubicBezTo>
                <a:cubicBezTo>
                  <a:pt x="422" y="546"/>
                  <a:pt x="414" y="546"/>
                  <a:pt x="422" y="570"/>
                </a:cubicBezTo>
                <a:cubicBezTo>
                  <a:pt x="411" y="552"/>
                  <a:pt x="385" y="547"/>
                  <a:pt x="397" y="496"/>
                </a:cubicBezTo>
                <a:cubicBezTo>
                  <a:pt x="407" y="452"/>
                  <a:pt x="437" y="431"/>
                  <a:pt x="471" y="397"/>
                </a:cubicBezTo>
                <a:cubicBezTo>
                  <a:pt x="503" y="365"/>
                  <a:pt x="524" y="367"/>
                  <a:pt x="546" y="347"/>
                </a:cubicBezTo>
                <a:cubicBezTo>
                  <a:pt x="559" y="336"/>
                  <a:pt x="603" y="323"/>
                  <a:pt x="620" y="297"/>
                </a:cubicBezTo>
                <a:cubicBezTo>
                  <a:pt x="620" y="289"/>
                  <a:pt x="620" y="281"/>
                  <a:pt x="620" y="273"/>
                </a:cubicBezTo>
                <a:cubicBezTo>
                  <a:pt x="577" y="279"/>
                  <a:pt x="572" y="276"/>
                  <a:pt x="546" y="297"/>
                </a:cubicBezTo>
                <a:cubicBezTo>
                  <a:pt x="517" y="320"/>
                  <a:pt x="505" y="352"/>
                  <a:pt x="471" y="397"/>
                </a:cubicBezTo>
                <a:cubicBezTo>
                  <a:pt x="457" y="415"/>
                  <a:pt x="425" y="418"/>
                  <a:pt x="397" y="446"/>
                </a:cubicBezTo>
                <a:cubicBezTo>
                  <a:pt x="376" y="467"/>
                  <a:pt x="358" y="467"/>
                  <a:pt x="322" y="496"/>
                </a:cubicBezTo>
                <a:cubicBezTo>
                  <a:pt x="277" y="533"/>
                  <a:pt x="247" y="577"/>
                  <a:pt x="223" y="620"/>
                </a:cubicBezTo>
                <a:cubicBezTo>
                  <a:pt x="228" y="582"/>
                  <a:pt x="229" y="551"/>
                  <a:pt x="248" y="521"/>
                </a:cubicBezTo>
                <a:cubicBezTo>
                  <a:pt x="269" y="488"/>
                  <a:pt x="297" y="448"/>
                  <a:pt x="322" y="421"/>
                </a:cubicBezTo>
                <a:cubicBezTo>
                  <a:pt x="346" y="395"/>
                  <a:pt x="338" y="367"/>
                  <a:pt x="372" y="322"/>
                </a:cubicBezTo>
                <a:cubicBezTo>
                  <a:pt x="396" y="290"/>
                  <a:pt x="402" y="252"/>
                  <a:pt x="422" y="223"/>
                </a:cubicBezTo>
                <a:cubicBezTo>
                  <a:pt x="445" y="189"/>
                  <a:pt x="453" y="169"/>
                  <a:pt x="471" y="149"/>
                </a:cubicBezTo>
                <a:cubicBezTo>
                  <a:pt x="501" y="116"/>
                  <a:pt x="493" y="117"/>
                  <a:pt x="546" y="99"/>
                </a:cubicBezTo>
                <a:cubicBezTo>
                  <a:pt x="533" y="112"/>
                  <a:pt x="490" y="144"/>
                  <a:pt x="471" y="173"/>
                </a:cubicBezTo>
                <a:cubicBezTo>
                  <a:pt x="445" y="213"/>
                  <a:pt x="435" y="214"/>
                  <a:pt x="397" y="248"/>
                </a:cubicBezTo>
                <a:cubicBezTo>
                  <a:pt x="357" y="284"/>
                  <a:pt x="360" y="284"/>
                  <a:pt x="322" y="322"/>
                </a:cubicBezTo>
                <a:cubicBezTo>
                  <a:pt x="306" y="338"/>
                  <a:pt x="278" y="368"/>
                  <a:pt x="248" y="397"/>
                </a:cubicBezTo>
                <a:cubicBezTo>
                  <a:pt x="212" y="432"/>
                  <a:pt x="217" y="448"/>
                  <a:pt x="173" y="471"/>
                </a:cubicBezTo>
                <a:cubicBezTo>
                  <a:pt x="111" y="502"/>
                  <a:pt x="134" y="503"/>
                  <a:pt x="99" y="546"/>
                </a:cubicBezTo>
                <a:cubicBezTo>
                  <a:pt x="72" y="580"/>
                  <a:pt x="46" y="576"/>
                  <a:pt x="25" y="595"/>
                </a:cubicBezTo>
                <a:cubicBezTo>
                  <a:pt x="13" y="606"/>
                  <a:pt x="12" y="633"/>
                  <a:pt x="0" y="645"/>
                </a:cubicBezTo>
                <a:cubicBezTo>
                  <a:pt x="6" y="601"/>
                  <a:pt x="4" y="597"/>
                  <a:pt x="25" y="570"/>
                </a:cubicBezTo>
                <a:cubicBezTo>
                  <a:pt x="39" y="553"/>
                  <a:pt x="50" y="526"/>
                  <a:pt x="74" y="496"/>
                </a:cubicBezTo>
                <a:cubicBezTo>
                  <a:pt x="96" y="469"/>
                  <a:pt x="81" y="457"/>
                  <a:pt x="99" y="421"/>
                </a:cubicBezTo>
                <a:cubicBezTo>
                  <a:pt x="116" y="388"/>
                  <a:pt x="133" y="355"/>
                  <a:pt x="149" y="322"/>
                </a:cubicBezTo>
                <a:cubicBezTo>
                  <a:pt x="151" y="318"/>
                  <a:pt x="193" y="249"/>
                  <a:pt x="198" y="223"/>
                </a:cubicBezTo>
                <a:cubicBezTo>
                  <a:pt x="202" y="199"/>
                  <a:pt x="195" y="173"/>
                  <a:pt x="198" y="149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cms_IMG_9263bs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0"/>
            <a:ext cx="2743200" cy="2561628"/>
          </a:xfrm>
          <a:prstGeom prst="rect">
            <a:avLst/>
          </a:prstGeom>
        </p:spPr>
      </p:pic>
      <p:pic>
        <p:nvPicPr>
          <p:cNvPr id="10" name="Picture 25" descr="aTCA-shelf-pi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43600"/>
            <a:ext cx="90357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6481346"/>
            <a:ext cx="716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ATCA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800" y="4724400"/>
            <a:ext cx="1295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CMS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Tracking Trigger Towers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7400" y="6172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For simplicity, </a:t>
            </a:r>
            <a:r>
              <a:rPr lang="en-US" b="1" i="1" dirty="0">
                <a:solidFill>
                  <a:srgbClr val="0000FF"/>
                </a:solidFill>
              </a:rPr>
              <a:t>let’s assume one crate is assigned to one trigger </a:t>
            </a:r>
            <a:r>
              <a:rPr lang="en-US" b="1" i="1" dirty="0" smtClean="0">
                <a:solidFill>
                  <a:srgbClr val="0000FF"/>
                </a:solidFill>
              </a:rPr>
              <a:t>tower</a:t>
            </a:r>
            <a:endParaRPr lang="en-US" b="1" i="1" dirty="0">
              <a:solidFill>
                <a:srgbClr val="0000FF"/>
              </a:solidFill>
            </a:endParaRPr>
          </a:p>
        </p:txBody>
      </p:sp>
      <p:pic>
        <p:nvPicPr>
          <p:cNvPr id="2" name="Picture 1" descr="CMS_L1_48_tow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4419600"/>
            <a:ext cx="3056215" cy="2438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86000" y="5715000"/>
            <a:ext cx="1447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20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715 -0.00185 " pathEditMode="relative" ptsTypes="AA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325 -4.44444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762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CMS: Module design </a:t>
            </a:r>
            <a:r>
              <a:rPr lang="en-US" sz="2000" b="1" dirty="0" err="1" smtClean="0">
                <a:latin typeface="Helvetica"/>
                <a:cs typeface="Helvetica"/>
              </a:rPr>
              <a:t>vs</a:t>
            </a:r>
            <a:r>
              <a:rPr lang="en-US" sz="2000" b="1" dirty="0" smtClean="0">
                <a:latin typeface="Helvetica"/>
                <a:cs typeface="Helvetica"/>
              </a:rPr>
              <a:t> Tracker design </a:t>
            </a:r>
            <a:r>
              <a:rPr lang="en-US" sz="2000" b="1" dirty="0" err="1" smtClean="0">
                <a:latin typeface="Helvetica"/>
                <a:cs typeface="Helvetica"/>
              </a:rPr>
              <a:t>vs</a:t>
            </a:r>
            <a:r>
              <a:rPr lang="en-US" sz="2000" b="1" dirty="0" smtClean="0">
                <a:latin typeface="Helvetica"/>
                <a:cs typeface="Helvetica"/>
              </a:rPr>
              <a:t> Trigger processing </a:t>
            </a:r>
            <a:br>
              <a:rPr lang="en-US" sz="2000" b="1" dirty="0" smtClean="0">
                <a:latin typeface="Helvetica"/>
                <a:cs typeface="Helvetica"/>
              </a:rPr>
            </a:b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5" name="Picture 4" descr="barrel-endcap-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r="3090"/>
          <a:stretch/>
        </p:blipFill>
        <p:spPr>
          <a:xfrm>
            <a:off x="2209800" y="1676400"/>
            <a:ext cx="4831080" cy="2158499"/>
          </a:xfrm>
          <a:prstGeom prst="rect">
            <a:avLst/>
          </a:prstGeom>
        </p:spPr>
      </p:pic>
      <p:pic>
        <p:nvPicPr>
          <p:cNvPr id="6" name="Picture 5" descr="PS-module-concep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7620" r="34862" b="11237"/>
          <a:stretch/>
        </p:blipFill>
        <p:spPr>
          <a:xfrm>
            <a:off x="0" y="1981200"/>
            <a:ext cx="1446784" cy="165680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1676400" y="2438400"/>
            <a:ext cx="762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7450667" y="1905000"/>
            <a:ext cx="1676400" cy="1447800"/>
          </a:xfrm>
          <a:prstGeom prst="rect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Helvetica"/>
                <a:cs typeface="Helvetica"/>
              </a:rPr>
              <a:t>Back-end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Helvetica"/>
                <a:cs typeface="Helvetica"/>
              </a:rPr>
              <a:t>Off-detector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Helvetica"/>
                <a:cs typeface="Helvetica"/>
              </a:rPr>
              <a:t>Track Finding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6629400" y="2743200"/>
            <a:ext cx="762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553200" y="2286000"/>
            <a:ext cx="92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stubs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" y="762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Module Design                                        Tracker  Design                                                           Track Finding </a:t>
            </a:r>
          </a:p>
          <a:p>
            <a:r>
              <a:rPr lang="en-US" sz="1400" dirty="0" smtClean="0">
                <a:latin typeface="Helvetica"/>
                <a:cs typeface="Helvetica"/>
              </a:rPr>
              <a:t>                      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3886200"/>
            <a:ext cx="274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Helvetica"/>
                <a:cs typeface="Helvetica"/>
              </a:rPr>
              <a:t>CMS new tracker </a:t>
            </a:r>
            <a:r>
              <a:rPr lang="en-US" i="1" dirty="0" smtClean="0">
                <a:latin typeface="Helvetica"/>
                <a:cs typeface="Helvetica"/>
              </a:rPr>
              <a:t>design 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0"/>
            <a:ext cx="257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~15K modules involved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4361" y="3886200"/>
            <a:ext cx="290570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Helvetica"/>
                <a:cs typeface="Helvetica"/>
              </a:rPr>
              <a:t>Working assumptions:</a:t>
            </a:r>
          </a:p>
          <a:p>
            <a:endParaRPr lang="en-US" dirty="0" smtClean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~15K fibers to trigger,</a:t>
            </a:r>
          </a:p>
          <a:p>
            <a:r>
              <a:rPr lang="en-US" dirty="0" smtClean="0">
                <a:latin typeface="Helvetica"/>
                <a:cs typeface="Helvetica"/>
              </a:rPr>
              <a:t>3.2Gbps payload each,</a:t>
            </a:r>
          </a:p>
          <a:p>
            <a:r>
              <a:rPr lang="en-US" dirty="0" smtClean="0">
                <a:latin typeface="Helvetica"/>
                <a:cs typeface="Helvetica"/>
              </a:rPr>
              <a:t>~ 50 </a:t>
            </a:r>
            <a:r>
              <a:rPr lang="en-US" dirty="0" err="1" smtClean="0">
                <a:latin typeface="Helvetica"/>
                <a:cs typeface="Helvetica"/>
              </a:rPr>
              <a:t>Tbps</a:t>
            </a:r>
            <a:r>
              <a:rPr lang="en-US" dirty="0" smtClean="0">
                <a:latin typeface="Helvetica"/>
                <a:cs typeface="Helvetica"/>
              </a:rPr>
              <a:t> input bandwidth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Block synchronous data </a:t>
            </a:r>
          </a:p>
          <a:p>
            <a:r>
              <a:rPr lang="en-US" dirty="0">
                <a:latin typeface="Helvetica"/>
                <a:cs typeface="Helvetica"/>
              </a:rPr>
              <a:t>t</a:t>
            </a:r>
            <a:r>
              <a:rPr lang="en-US" dirty="0" smtClean="0">
                <a:latin typeface="Helvetica"/>
                <a:cs typeface="Helvetica"/>
              </a:rPr>
              <a:t>ransfer </a:t>
            </a:r>
            <a:r>
              <a:rPr lang="en-US" dirty="0">
                <a:latin typeface="Helvetica"/>
                <a:cs typeface="Helvetica"/>
              </a:rPr>
              <a:t>s</a:t>
            </a:r>
            <a:r>
              <a:rPr lang="en-US" dirty="0" smtClean="0">
                <a:latin typeface="Helvetica"/>
                <a:cs typeface="Helvetica"/>
              </a:rPr>
              <a:t>cheme …</a:t>
            </a:r>
          </a:p>
          <a:p>
            <a:endParaRPr lang="en-US" dirty="0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BC021-4B27-7B4C-B391-CC1CC4311D52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81200" y="1066800"/>
            <a:ext cx="68168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Pt</a:t>
            </a:r>
            <a:r>
              <a:rPr lang="en-US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 stub finding reduce the data volume by ~ 10-20,</a:t>
            </a:r>
          </a:p>
          <a:p>
            <a:r>
              <a:rPr lang="en-US" sz="1600" i="1" dirty="0">
                <a:solidFill>
                  <a:srgbClr val="0000FF"/>
                </a:solidFill>
                <a:latin typeface="Helvetica"/>
                <a:cs typeface="Helvetica"/>
              </a:rPr>
              <a:t>m</a:t>
            </a:r>
            <a:r>
              <a:rPr lang="en-US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aking it possible to transfer the data out for off-detector L1 track finding </a:t>
            </a:r>
            <a:endParaRPr lang="en-US" sz="1600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0" name="Picture 19" descr="Pt-stub-conce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267200"/>
            <a:ext cx="3783853" cy="2069454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6" idx="2"/>
          </p:cNvCxnSpPr>
          <p:nvPr/>
        </p:nvCxnSpPr>
        <p:spPr>
          <a:xfrm flipV="1">
            <a:off x="685800" y="3638001"/>
            <a:ext cx="37592" cy="93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83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85812"/>
          </a:xfrm>
        </p:spPr>
        <p:txBody>
          <a:bodyPr>
            <a:normAutofit fontScale="90000"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800" dirty="0" smtClean="0"/>
              <a:t>CMS new Tracker Layout and Trigger Tower (6 in eta x 8 in phi) 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10210800" cy="1409700"/>
          </a:xfrm>
        </p:spPr>
        <p:txBody>
          <a:bodyPr/>
          <a:lstStyle/>
          <a:p>
            <a:pPr marL="338138" indent="-338138">
              <a:buFont typeface="Arial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  <a:defRPr/>
            </a:pPr>
            <a:r>
              <a:rPr lang="en-GB" sz="2200" dirty="0" smtClean="0"/>
              <a:t>15K modules</a:t>
            </a:r>
            <a:r>
              <a:rPr lang="en-GB" sz="2200" dirty="0"/>
              <a:t> </a:t>
            </a:r>
            <a:endParaRPr lang="en-GB" sz="2200" dirty="0" smtClean="0"/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600200"/>
            <a:ext cx="100584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14B8-E1CD-6C47-A845-A5B510A05FD7}" type="datetime1">
              <a:rPr lang="en-US" smtClean="0"/>
              <a:t>4/7/14</a:t>
            </a:fld>
            <a:endParaRPr lang="en-US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447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we learned from FTK data formatting helps to understand CMS L1 case </a:t>
            </a:r>
            <a:endParaRPr lang="en-US" dirty="0"/>
          </a:p>
        </p:txBody>
      </p:sp>
      <p:pic>
        <p:nvPicPr>
          <p:cNvPr id="11" name="CMS4-new-animation-n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4191000"/>
            <a:ext cx="3149618" cy="2362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3810000"/>
            <a:ext cx="450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Animation by Jamieson Olsen (FNAL engineer)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66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686800" cy="709612"/>
          </a:xfrm>
        </p:spPr>
        <p:txBody>
          <a:bodyPr>
            <a:normAutofit fontScale="90000"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800" dirty="0" smtClean="0"/>
              <a:t>CMS new Tracker Layout and Trigger Tower (6 in eta x 8 in phi) 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10210800" cy="1409700"/>
          </a:xfrm>
        </p:spPr>
        <p:txBody>
          <a:bodyPr/>
          <a:lstStyle/>
          <a:p>
            <a:pPr marL="338138" indent="-338138">
              <a:buFont typeface="Arial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  <a:defRPr/>
            </a:pPr>
            <a:r>
              <a:rPr lang="en-GB" sz="2200" dirty="0" smtClean="0"/>
              <a:t>15K modules</a:t>
            </a:r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600200"/>
            <a:ext cx="100584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1C15F-A04A-9A44-ABC4-77CA49C5AA46}" type="datetime1">
              <a:rPr lang="en-US" smtClean="0"/>
              <a:t>4/7/14</a:t>
            </a:fld>
            <a:endParaRPr lang="en-US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odule-connections-Giovan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0"/>
            <a:ext cx="4038600" cy="26924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91200" y="4114800"/>
            <a:ext cx="3096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given stub (on a module),</a:t>
            </a:r>
          </a:p>
          <a:p>
            <a:r>
              <a:rPr lang="en-US" dirty="0"/>
              <a:t>h</a:t>
            </a:r>
            <a:r>
              <a:rPr lang="en-US" dirty="0" smtClean="0"/>
              <a:t>ow many trigger towers</a:t>
            </a:r>
          </a:p>
          <a:p>
            <a:r>
              <a:rPr lang="en-US" dirty="0"/>
              <a:t>n</a:t>
            </a:r>
            <a:r>
              <a:rPr lang="en-US" dirty="0" smtClean="0"/>
              <a:t>eed it.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447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we learned from FTK data formatting helps to understand CMS L1 case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668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0"/>
            <a:ext cx="8228160" cy="1144921"/>
          </a:xfrm>
          <a:ln/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 smtClean="0">
                <a:latin typeface="Helvetica"/>
                <a:cs typeface="Helvetica"/>
              </a:rPr>
              <a:t>CMS L1 Trigger Tower Data Sharing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674"/>
            <a:ext cx="5172480" cy="452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120900" y="990600"/>
            <a:ext cx="4010400" cy="511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sz="2000" dirty="0" smtClean="0">
                <a:latin typeface="Helvetica"/>
                <a:cs typeface="Helvetica"/>
              </a:rPr>
              <a:t>In other words,</a:t>
            </a:r>
          </a:p>
          <a:p>
            <a:pPr marL="0" indent="0">
              <a:buSzPct val="45000"/>
            </a:pPr>
            <a:r>
              <a:rPr lang="en-US" sz="2000" dirty="0" smtClean="0">
                <a:latin typeface="Helvetica"/>
                <a:cs typeface="Helvetica"/>
              </a:rPr>
              <a:t>   A Trigger Tower </a:t>
            </a:r>
            <a:r>
              <a:rPr lang="en-US" sz="2000" dirty="0">
                <a:latin typeface="Helvetica"/>
                <a:cs typeface="Helvetica"/>
              </a:rPr>
              <a:t>shares at most </a:t>
            </a: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SzPct val="45000"/>
            </a:pP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 with </a:t>
            </a:r>
            <a:r>
              <a:rPr lang="en-US" sz="2000" dirty="0">
                <a:latin typeface="Helvetica"/>
                <a:cs typeface="Helvetica"/>
              </a:rPr>
              <a:t>8 other </a:t>
            </a:r>
            <a:r>
              <a:rPr lang="en-US" sz="2000" dirty="0" smtClean="0">
                <a:latin typeface="Helvetica"/>
                <a:cs typeface="Helvetica"/>
              </a:rPr>
              <a:t>Trigger Towers</a:t>
            </a:r>
            <a:endParaRPr lang="en-US" sz="2000" dirty="0">
              <a:latin typeface="Helvetica"/>
              <a:cs typeface="Helvetica"/>
            </a:endParaRPr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None/>
            </a:pPr>
            <a:endParaRPr lang="en-US" sz="2500" dirty="0"/>
          </a:p>
          <a:p>
            <a:pPr>
              <a:buSzPct val="45000"/>
              <a:buFont typeface="Wingdings" charset="0"/>
              <a:buChar char=""/>
            </a:pPr>
            <a:endParaRPr lang="en-US" sz="2000" dirty="0" smtClean="0"/>
          </a:p>
          <a:p>
            <a:pPr>
              <a:buSzPct val="45000"/>
              <a:buFont typeface="Wingdings" charset="0"/>
              <a:buChar char=""/>
            </a:pPr>
            <a:endParaRPr lang="en-US" sz="2000" dirty="0" smtClean="0"/>
          </a:p>
          <a:p>
            <a:pPr>
              <a:buSzPct val="45000"/>
              <a:buFont typeface="Wingdings" charset="0"/>
              <a:buChar char=""/>
            </a:pP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In fact,</a:t>
            </a:r>
          </a:p>
          <a:p>
            <a:pPr marL="0" indent="0">
              <a:buSzPct val="45000"/>
            </a:pP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     Only with immediate neighbors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29440" y="3799119"/>
            <a:ext cx="2737440" cy="165618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801120" y="3774637"/>
            <a:ext cx="580320" cy="58038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801120" y="2893264"/>
            <a:ext cx="580320" cy="58038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m-1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801120" y="4657450"/>
            <a:ext cx="580320" cy="580381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m+1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5757121" y="3774637"/>
            <a:ext cx="580320" cy="58038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n-1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5757121" y="2893264"/>
            <a:ext cx="580320" cy="58038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n-1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m-1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5757121" y="4657450"/>
            <a:ext cx="580320" cy="580381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n-1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m+1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7846560" y="3774637"/>
            <a:ext cx="580320" cy="58038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n+1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7846560" y="4657450"/>
            <a:ext cx="580320" cy="580381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n+1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m+1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7846560" y="2893264"/>
            <a:ext cx="580320" cy="58038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293" tIns="71875" rIns="98293" bIns="57474" anchor="ctr"/>
          <a:lstStyle/>
          <a:p>
            <a:pPr algn="ctr"/>
            <a:r>
              <a:rPr lang="en-US">
                <a:solidFill>
                  <a:srgbClr val="000000"/>
                </a:solidFill>
              </a:rPr>
              <a:t>n+1</a:t>
            </a:r>
          </a:p>
          <a:p>
            <a:pPr algn="ctr"/>
            <a:r>
              <a:rPr lang="en-US">
                <a:solidFill>
                  <a:srgbClr val="000000"/>
                </a:solidFill>
              </a:rPr>
              <a:t>m-1</a:t>
            </a:r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7381440" y="4023782"/>
            <a:ext cx="46368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V="1">
            <a:off x="7133760" y="3472205"/>
            <a:ext cx="1440" cy="30387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7133760" y="4356458"/>
            <a:ext cx="1440" cy="3009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 flipH="1">
            <a:off x="6336000" y="4023782"/>
            <a:ext cx="46656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 flipH="1" flipV="1">
            <a:off x="6336000" y="3472205"/>
            <a:ext cx="466560" cy="30387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V="1">
            <a:off x="7381440" y="3472205"/>
            <a:ext cx="463680" cy="30387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7381440" y="4356458"/>
            <a:ext cx="463680" cy="3009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>
            <a:off x="6336000" y="4356458"/>
            <a:ext cx="466560" cy="3009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757120" y="2488582"/>
            <a:ext cx="63072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>
                <a:solidFill>
                  <a:srgbClr val="000000"/>
                </a:solidFill>
              </a:rPr>
              <a:t>Eta</a:t>
            </a:r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>
            <a:off x="6220800" y="2654199"/>
            <a:ext cx="41472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5257800" y="2590800"/>
            <a:ext cx="307920" cy="8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 dirty="0">
                <a:solidFill>
                  <a:srgbClr val="000000"/>
                </a:solidFill>
              </a:rPr>
              <a:t>Phi</a:t>
            </a:r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>
            <a:off x="5474880" y="3318108"/>
            <a:ext cx="1440" cy="4147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-21600" y="-11521"/>
            <a:ext cx="529921" cy="5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5203" rIns="0" bIns="0" anchor="ctr"/>
          <a:lstStyle/>
          <a:p>
            <a:pPr algn="ctr"/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9EEAA-891C-5B40-A92B-CFC231325689}" type="datetime1">
              <a:rPr lang="en-US" smtClean="0"/>
              <a:t>4/7/14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54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5" name="Picture 4" descr="Collider_Comparision_Map_II 0728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6350"/>
            <a:ext cx="9204325" cy="71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14600"/>
            <a:ext cx="232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Fermilab site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3" descr="Cer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1981200" cy="150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24800" y="990600"/>
            <a:ext cx="141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Lake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Michigan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2514600"/>
            <a:ext cx="131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Chicago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362200" y="914400"/>
            <a:ext cx="2819400" cy="8382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 smtClean="0"/>
              <a:t>In the Near Future: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High Luminosity LHC</a:t>
            </a:r>
            <a:endParaRPr lang="en-US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81400" y="1752600"/>
            <a:ext cx="0" cy="14478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1CFE-F787-CC4F-9EA4-1D38D4BA7749}" type="datetime1">
              <a:rPr lang="en-US" smtClean="0"/>
              <a:t>4/7/14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448"/>
      </p:ext>
    </p:extLst>
  </p:cSld>
  <p:clrMapOvr>
    <a:masterClrMapping/>
  </p:clrMapOvr>
  <p:transition xmlns:p14="http://schemas.microsoft.com/office/powerpoint/2010/main" advTm="180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ms.web.cern.ch/sites/cms.web.cern.ch/files/styles/large/public/field/image/online_190389_107592030_138_3DTower.png?itok=OFK3Bi-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C15A-FDEC-124E-A574-335AE7AD7664}" type="datetime1">
              <a:rPr lang="en-US" smtClean="0"/>
              <a:t>4/7/14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23114" y="25400"/>
            <a:ext cx="4711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CMS L1 tracking trigger for Phase II: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6 (in eta) x8 (in phi) = 48 Trigger towers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&amp; 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              their interconnections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148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Helvetica"/>
              <a:cs typeface="Helvetica"/>
            </a:endParaRPr>
          </a:p>
        </p:txBody>
      </p:sp>
      <p:pic>
        <p:nvPicPr>
          <p:cNvPr id="12" name="Picture 11" descr="module-connections-Giovan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990600"/>
            <a:ext cx="3352800" cy="22352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38800" y="3276600"/>
            <a:ext cx="353365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coming from a given </a:t>
            </a:r>
            <a:r>
              <a:rPr lang="en-US" dirty="0" smtClean="0"/>
              <a:t>trigger </a:t>
            </a:r>
          </a:p>
          <a:p>
            <a:r>
              <a:rPr lang="en-US" dirty="0" smtClean="0"/>
              <a:t>tower </a:t>
            </a:r>
            <a:r>
              <a:rPr lang="en-US" dirty="0"/>
              <a:t>may need to be </a:t>
            </a:r>
            <a:r>
              <a:rPr lang="en-US" dirty="0" smtClean="0"/>
              <a:t>delivered </a:t>
            </a:r>
          </a:p>
          <a:p>
            <a:r>
              <a:rPr lang="en-US" dirty="0" smtClean="0"/>
              <a:t>to </a:t>
            </a:r>
            <a:r>
              <a:rPr lang="en-US" dirty="0"/>
              <a:t>multiple </a:t>
            </a:r>
            <a:r>
              <a:rPr lang="en-US" dirty="0" smtClean="0"/>
              <a:t>trigger towers. </a:t>
            </a:r>
          </a:p>
          <a:p>
            <a:r>
              <a:rPr lang="en-US" dirty="0" smtClean="0"/>
              <a:t>This </a:t>
            </a:r>
            <a:r>
              <a:rPr lang="en-US" dirty="0"/>
              <a:t>happens, </a:t>
            </a: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a stub comes from a detector </a:t>
            </a:r>
            <a:endParaRPr lang="en-US" dirty="0" smtClean="0"/>
          </a:p>
          <a:p>
            <a:r>
              <a:rPr lang="en-US" dirty="0" smtClean="0"/>
              <a:t>element is close </a:t>
            </a:r>
            <a:r>
              <a:rPr lang="en-US" dirty="0"/>
              <a:t>to the border </a:t>
            </a:r>
            <a:endParaRPr lang="en-US" dirty="0" smtClean="0"/>
          </a:p>
          <a:p>
            <a:r>
              <a:rPr lang="en-US" dirty="0" smtClean="0"/>
              <a:t>Between trigger </a:t>
            </a:r>
            <a:r>
              <a:rPr lang="en-US" dirty="0"/>
              <a:t>towers, </a:t>
            </a:r>
            <a:r>
              <a:rPr lang="en-US" dirty="0" smtClean="0"/>
              <a:t>due </a:t>
            </a:r>
            <a:r>
              <a:rPr lang="en-US" dirty="0"/>
              <a:t>to the 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inite curvature </a:t>
            </a:r>
            <a:r>
              <a:rPr lang="en-US" dirty="0"/>
              <a:t>of </a:t>
            </a:r>
            <a:r>
              <a:rPr lang="en-US" dirty="0" smtClean="0"/>
              <a:t>charged </a:t>
            </a:r>
            <a:r>
              <a:rPr lang="en-US" dirty="0"/>
              <a:t>particles 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 the </a:t>
            </a:r>
            <a:r>
              <a:rPr lang="en-US" dirty="0"/>
              <a:t>magnetic field </a:t>
            </a:r>
            <a:r>
              <a:rPr lang="en-US" dirty="0" smtClean="0"/>
              <a:t>and </a:t>
            </a:r>
            <a:r>
              <a:rPr lang="en-US" dirty="0"/>
              <a:t>finite size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the beam luminous </a:t>
            </a:r>
            <a:r>
              <a:rPr lang="en-US" dirty="0" smtClean="0"/>
              <a:t>region </a:t>
            </a:r>
          </a:p>
          <a:p>
            <a:r>
              <a:rPr lang="en-US" dirty="0" smtClean="0"/>
              <a:t>along </a:t>
            </a:r>
            <a:r>
              <a:rPr lang="en-US" dirty="0"/>
              <a:t>the beam axis. </a:t>
            </a:r>
          </a:p>
          <a:p>
            <a:endParaRPr lang="en-US" dirty="0"/>
          </a:p>
        </p:txBody>
      </p:sp>
      <p:pic>
        <p:nvPicPr>
          <p:cNvPr id="6" name="CMS4-new-animation-ne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1" y="2286000"/>
            <a:ext cx="5526132" cy="4144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CMS_L1_48_tow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6215" cy="2438400"/>
          </a:xfrm>
          <a:prstGeom prst="rect">
            <a:avLst/>
          </a:prstGeom>
        </p:spPr>
      </p:pic>
      <p:pic>
        <p:nvPicPr>
          <p:cNvPr id="56321" name="Picture 55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908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57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58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08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9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0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1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62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3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4102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64" descr="aTCA-shelf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34000"/>
            <a:ext cx="9223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TextBox 104"/>
          <p:cNvSpPr txBox="1">
            <a:spLocks noChangeArrowheads="1"/>
          </p:cNvSpPr>
          <p:nvPr/>
        </p:nvSpPr>
        <p:spPr bwMode="auto">
          <a:xfrm>
            <a:off x="7239000" y="4191000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φ</a:t>
            </a:r>
          </a:p>
        </p:txBody>
      </p:sp>
      <p:sp>
        <p:nvSpPr>
          <p:cNvPr id="56331" name="TextBox 101"/>
          <p:cNvSpPr txBox="1">
            <a:spLocks noChangeArrowheads="1"/>
          </p:cNvSpPr>
          <p:nvPr/>
        </p:nvSpPr>
        <p:spPr bwMode="auto">
          <a:xfrm>
            <a:off x="4648200" y="6292850"/>
            <a:ext cx="30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η</a:t>
            </a:r>
          </a:p>
        </p:txBody>
      </p:sp>
      <p:cxnSp>
        <p:nvCxnSpPr>
          <p:cNvPr id="9" name="Straight Arrow Connector 8"/>
          <p:cNvCxnSpPr>
            <a:stCxn id="56325" idx="2"/>
            <a:endCxn id="56328" idx="0"/>
          </p:cNvCxnSpPr>
          <p:nvPr/>
        </p:nvCxnSpPr>
        <p:spPr bwMode="auto">
          <a:xfrm>
            <a:off x="5795963" y="497205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2895600" y="35052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2" name="Straight Arrow Connector 101"/>
          <p:cNvCxnSpPr/>
          <p:nvPr/>
        </p:nvCxnSpPr>
        <p:spPr bwMode="auto">
          <a:xfrm>
            <a:off x="2895600" y="49530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3" name="Straight Arrow Connector 102"/>
          <p:cNvCxnSpPr/>
          <p:nvPr/>
        </p:nvCxnSpPr>
        <p:spPr bwMode="auto">
          <a:xfrm>
            <a:off x="4343400" y="48768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5" name="Straight Arrow Connector 104"/>
          <p:cNvCxnSpPr/>
          <p:nvPr/>
        </p:nvCxnSpPr>
        <p:spPr bwMode="auto">
          <a:xfrm>
            <a:off x="4343400" y="35052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6" name="Straight Arrow Connector 105"/>
          <p:cNvCxnSpPr/>
          <p:nvPr/>
        </p:nvCxnSpPr>
        <p:spPr bwMode="auto">
          <a:xfrm>
            <a:off x="5791200" y="35052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stCxn id="56326" idx="3"/>
            <a:endCxn id="56325" idx="1"/>
          </p:cNvCxnSpPr>
          <p:nvPr/>
        </p:nvCxnSpPr>
        <p:spPr bwMode="auto">
          <a:xfrm>
            <a:off x="4808538" y="4505325"/>
            <a:ext cx="525462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/>
          <p:cNvCxnSpPr/>
          <p:nvPr/>
        </p:nvCxnSpPr>
        <p:spPr bwMode="auto">
          <a:xfrm>
            <a:off x="4876800" y="57150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8" name="Straight Arrow Connector 107"/>
          <p:cNvCxnSpPr/>
          <p:nvPr/>
        </p:nvCxnSpPr>
        <p:spPr bwMode="auto">
          <a:xfrm>
            <a:off x="3352800" y="57150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/>
          <p:nvPr/>
        </p:nvCxnSpPr>
        <p:spPr bwMode="auto">
          <a:xfrm>
            <a:off x="3352800" y="44196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0" name="Straight Arrow Connector 109"/>
          <p:cNvCxnSpPr/>
          <p:nvPr/>
        </p:nvCxnSpPr>
        <p:spPr bwMode="auto">
          <a:xfrm>
            <a:off x="3352800" y="30480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1" name="Straight Arrow Connector 110"/>
          <p:cNvCxnSpPr/>
          <p:nvPr/>
        </p:nvCxnSpPr>
        <p:spPr bwMode="auto">
          <a:xfrm>
            <a:off x="4800600" y="30480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/>
          <p:cNvCxnSpPr/>
          <p:nvPr/>
        </p:nvCxnSpPr>
        <p:spPr bwMode="auto">
          <a:xfrm>
            <a:off x="6324600" y="44958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/>
          <p:cNvCxnSpPr/>
          <p:nvPr/>
        </p:nvCxnSpPr>
        <p:spPr bwMode="auto">
          <a:xfrm>
            <a:off x="1905000" y="44958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/>
          <p:cNvCxnSpPr/>
          <p:nvPr/>
        </p:nvCxnSpPr>
        <p:spPr bwMode="auto">
          <a:xfrm>
            <a:off x="1905000" y="30480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/>
          <p:cNvCxnSpPr/>
          <p:nvPr/>
        </p:nvCxnSpPr>
        <p:spPr bwMode="auto">
          <a:xfrm>
            <a:off x="6324600" y="30480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/>
          <p:cNvCxnSpPr/>
          <p:nvPr/>
        </p:nvCxnSpPr>
        <p:spPr bwMode="auto">
          <a:xfrm>
            <a:off x="1905000" y="57912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7" name="Straight Arrow Connector 116"/>
          <p:cNvCxnSpPr/>
          <p:nvPr/>
        </p:nvCxnSpPr>
        <p:spPr bwMode="auto">
          <a:xfrm>
            <a:off x="6324600" y="5867400"/>
            <a:ext cx="52546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791200" y="20574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9" name="Straight Arrow Connector 118"/>
          <p:cNvCxnSpPr/>
          <p:nvPr/>
        </p:nvCxnSpPr>
        <p:spPr bwMode="auto">
          <a:xfrm>
            <a:off x="5791200" y="63246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/>
          <p:cNvCxnSpPr/>
          <p:nvPr/>
        </p:nvCxnSpPr>
        <p:spPr bwMode="auto">
          <a:xfrm>
            <a:off x="4343400" y="62484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1" name="Straight Arrow Connector 120"/>
          <p:cNvCxnSpPr/>
          <p:nvPr/>
        </p:nvCxnSpPr>
        <p:spPr bwMode="auto">
          <a:xfrm>
            <a:off x="2819400" y="62484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/>
          <p:cNvCxnSpPr/>
          <p:nvPr/>
        </p:nvCxnSpPr>
        <p:spPr bwMode="auto">
          <a:xfrm>
            <a:off x="2895600" y="21336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3" name="Straight Arrow Connector 122"/>
          <p:cNvCxnSpPr/>
          <p:nvPr/>
        </p:nvCxnSpPr>
        <p:spPr bwMode="auto">
          <a:xfrm>
            <a:off x="4343400" y="2133600"/>
            <a:ext cx="0" cy="43815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800600" y="3505200"/>
            <a:ext cx="533400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6" name="Straight Arrow Connector 125"/>
          <p:cNvCxnSpPr/>
          <p:nvPr/>
        </p:nvCxnSpPr>
        <p:spPr bwMode="auto">
          <a:xfrm flipH="1" flipV="1">
            <a:off x="3276600" y="3505200"/>
            <a:ext cx="609600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7" name="Straight Arrow Connector 126"/>
          <p:cNvCxnSpPr/>
          <p:nvPr/>
        </p:nvCxnSpPr>
        <p:spPr bwMode="auto">
          <a:xfrm>
            <a:off x="4724400" y="4876800"/>
            <a:ext cx="609600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8" name="Straight Arrow Connector 127"/>
          <p:cNvCxnSpPr/>
          <p:nvPr/>
        </p:nvCxnSpPr>
        <p:spPr bwMode="auto">
          <a:xfrm flipV="1">
            <a:off x="3352800" y="4876800"/>
            <a:ext cx="533400" cy="533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DCA6C-54D2-6148-A302-B651179D1843}" type="datetime1">
              <a:rPr lang="en-US" smtClean="0"/>
              <a:t>4/7/14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00" y="3581400"/>
            <a:ext cx="23508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Simple 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Trigger Tower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Interconnections.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latin typeface="Helvetica"/>
                <a:cs typeface="Helvetica"/>
              </a:rPr>
              <a:t>Each box represents</a:t>
            </a:r>
          </a:p>
          <a:p>
            <a:r>
              <a:rPr lang="en-US" i="1" dirty="0">
                <a:latin typeface="Helvetica"/>
                <a:cs typeface="Helvetica"/>
              </a:rPr>
              <a:t>a</a:t>
            </a:r>
            <a:r>
              <a:rPr lang="en-US" i="1" dirty="0" smtClean="0">
                <a:latin typeface="Helvetica"/>
                <a:cs typeface="Helvetica"/>
              </a:rPr>
              <a:t> trigger tower.</a:t>
            </a:r>
          </a:p>
          <a:p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7" name="Picture 56" descr="module-connections-Giovan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3" y="0"/>
            <a:ext cx="3429000" cy="2286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2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1280160" y="2931524"/>
            <a:ext cx="182880" cy="2329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76160" y="2931524"/>
            <a:ext cx="182880" cy="2329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http://cms.web.cern.ch/sites/cms.web.cern.ch/files/styles/large/public/field/image/online_190389_107592030_138_3DTower.png?itok=OFK3Bi-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8229600" cy="603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27175" y="4160838"/>
            <a:ext cx="53975" cy="117475"/>
          </a:xfrm>
          <a:custGeom>
            <a:avLst/>
            <a:gdLst>
              <a:gd name="T0" fmla="+- 0 4291 4242"/>
              <a:gd name="T1" fmla="*/ T0 w 149"/>
              <a:gd name="T2" fmla="+- 0 11782 11559"/>
              <a:gd name="T3" fmla="*/ 11782 h 323"/>
              <a:gd name="T4" fmla="+- 0 4291 4242"/>
              <a:gd name="T5" fmla="*/ T4 w 149"/>
              <a:gd name="T6" fmla="+- 0 11800 11559"/>
              <a:gd name="T7" fmla="*/ 11800 h 323"/>
              <a:gd name="T8" fmla="+- 0 4276 4242"/>
              <a:gd name="T9" fmla="*/ T8 w 149"/>
              <a:gd name="T10" fmla="+- 0 11876 11559"/>
              <a:gd name="T11" fmla="*/ 11876 h 323"/>
              <a:gd name="T12" fmla="+- 0 4242 4242"/>
              <a:gd name="T13" fmla="*/ T12 w 149"/>
              <a:gd name="T14" fmla="+- 0 11832 11559"/>
              <a:gd name="T15" fmla="*/ 11832 h 323"/>
              <a:gd name="T16" fmla="+- 0 4242 4242"/>
              <a:gd name="T17" fmla="*/ T16 w 149"/>
              <a:gd name="T18" fmla="+- 0 11807 11559"/>
              <a:gd name="T19" fmla="*/ 11807 h 323"/>
              <a:gd name="T20" fmla="+- 0 4242 4242"/>
              <a:gd name="T21" fmla="*/ T20 w 149"/>
              <a:gd name="T22" fmla="+- 0 11799 11559"/>
              <a:gd name="T23" fmla="*/ 11799 h 323"/>
              <a:gd name="T24" fmla="+- 0 4242 4242"/>
              <a:gd name="T25" fmla="*/ T24 w 149"/>
              <a:gd name="T26" fmla="+- 0 11782 11559"/>
              <a:gd name="T27" fmla="*/ 11782 h 323"/>
              <a:gd name="T28" fmla="+- 0 4242 4242"/>
              <a:gd name="T29" fmla="*/ T28 w 149"/>
              <a:gd name="T30" fmla="+- 0 11736 11559"/>
              <a:gd name="T31" fmla="*/ 11736 h 323"/>
              <a:gd name="T32" fmla="+- 0 4228 4242"/>
              <a:gd name="T33" fmla="*/ T32 w 149"/>
              <a:gd name="T34" fmla="+- 0 11802 11559"/>
              <a:gd name="T35" fmla="*/ 11802 h 323"/>
              <a:gd name="T36" fmla="+- 0 4266 4242"/>
              <a:gd name="T37" fmla="*/ T36 w 149"/>
              <a:gd name="T38" fmla="+- 0 11807 11559"/>
              <a:gd name="T39" fmla="*/ 11807 h 323"/>
              <a:gd name="T40" fmla="+- 0 4288 4242"/>
              <a:gd name="T41" fmla="*/ T40 w 149"/>
              <a:gd name="T42" fmla="+- 0 11810 11559"/>
              <a:gd name="T43" fmla="*/ 11810 h 323"/>
              <a:gd name="T44" fmla="+- 0 4314 4242"/>
              <a:gd name="T45" fmla="*/ T44 w 149"/>
              <a:gd name="T46" fmla="+- 0 11748 11559"/>
              <a:gd name="T47" fmla="*/ 11748 h 323"/>
              <a:gd name="T48" fmla="+- 0 4316 4242"/>
              <a:gd name="T49" fmla="*/ T48 w 149"/>
              <a:gd name="T50" fmla="+- 0 11733 11559"/>
              <a:gd name="T51" fmla="*/ 11733 h 323"/>
              <a:gd name="T52" fmla="+- 0 4320 4242"/>
              <a:gd name="T53" fmla="*/ T52 w 149"/>
              <a:gd name="T54" fmla="+- 0 11700 11559"/>
              <a:gd name="T55" fmla="*/ 11700 h 323"/>
              <a:gd name="T56" fmla="+- 0 4306 4242"/>
              <a:gd name="T57" fmla="*/ T56 w 149"/>
              <a:gd name="T58" fmla="+- 0 11738 11559"/>
              <a:gd name="T59" fmla="*/ 11738 h 323"/>
              <a:gd name="T60" fmla="+- 0 4291 4242"/>
              <a:gd name="T61" fmla="*/ T60 w 149"/>
              <a:gd name="T62" fmla="+- 0 11708 11559"/>
              <a:gd name="T63" fmla="*/ 11708 h 323"/>
              <a:gd name="T64" fmla="+- 0 4291 4242"/>
              <a:gd name="T65" fmla="*/ T64 w 149"/>
              <a:gd name="T66" fmla="+- 0 11683 11559"/>
              <a:gd name="T67" fmla="*/ 11683 h 323"/>
              <a:gd name="T68" fmla="+- 0 4291 4242"/>
              <a:gd name="T69" fmla="*/ T68 w 149"/>
              <a:gd name="T70" fmla="+- 0 11675 11559"/>
              <a:gd name="T71" fmla="*/ 11675 h 323"/>
              <a:gd name="T72" fmla="+- 0 4291 4242"/>
              <a:gd name="T73" fmla="*/ T72 w 149"/>
              <a:gd name="T74" fmla="+- 0 11658 11559"/>
              <a:gd name="T75" fmla="*/ 11658 h 323"/>
              <a:gd name="T76" fmla="+- 0 4309 4242"/>
              <a:gd name="T77" fmla="*/ T76 w 149"/>
              <a:gd name="T78" fmla="+- 0 11603 11559"/>
              <a:gd name="T79" fmla="*/ 11603 h 323"/>
              <a:gd name="T80" fmla="+- 0 4316 4242"/>
              <a:gd name="T81" fmla="*/ T80 w 149"/>
              <a:gd name="T82" fmla="+- 0 11645 11559"/>
              <a:gd name="T83" fmla="*/ 11645 h 323"/>
              <a:gd name="T84" fmla="+- 0 4316 4242"/>
              <a:gd name="T85" fmla="*/ T84 w 149"/>
              <a:gd name="T86" fmla="+- 0 11683 11559"/>
              <a:gd name="T87" fmla="*/ 11683 h 323"/>
              <a:gd name="T88" fmla="+- 0 4316 4242"/>
              <a:gd name="T89" fmla="*/ T88 w 149"/>
              <a:gd name="T90" fmla="+- 0 11730 11559"/>
              <a:gd name="T91" fmla="*/ 11730 h 323"/>
              <a:gd name="T92" fmla="+- 0 4331 4242"/>
              <a:gd name="T93" fmla="*/ T92 w 149"/>
              <a:gd name="T94" fmla="+- 0 11769 11559"/>
              <a:gd name="T95" fmla="*/ 11769 h 323"/>
              <a:gd name="T96" fmla="+- 0 4291 4242"/>
              <a:gd name="T97" fmla="*/ T96 w 149"/>
              <a:gd name="T98" fmla="+- 0 11782 11559"/>
              <a:gd name="T99" fmla="*/ 11782 h 323"/>
              <a:gd name="T100" fmla="+- 0 4253 4242"/>
              <a:gd name="T101" fmla="*/ T100 w 149"/>
              <a:gd name="T102" fmla="+- 0 11769 11559"/>
              <a:gd name="T103" fmla="*/ 11769 h 323"/>
              <a:gd name="T104" fmla="+- 0 4266 4242"/>
              <a:gd name="T105" fmla="*/ T104 w 149"/>
              <a:gd name="T106" fmla="+- 0 11753 11559"/>
              <a:gd name="T107" fmla="*/ 11753 h 323"/>
              <a:gd name="T108" fmla="+- 0 4266 4242"/>
              <a:gd name="T109" fmla="*/ T108 w 149"/>
              <a:gd name="T110" fmla="+- 0 11708 11559"/>
              <a:gd name="T111" fmla="*/ 11708 h 323"/>
              <a:gd name="T112" fmla="+- 0 4266 4242"/>
              <a:gd name="T113" fmla="*/ T112 w 149"/>
              <a:gd name="T114" fmla="+- 0 11667 11559"/>
              <a:gd name="T115" fmla="*/ 11667 h 323"/>
              <a:gd name="T116" fmla="+- 0 4266 4242"/>
              <a:gd name="T117" fmla="*/ T116 w 149"/>
              <a:gd name="T118" fmla="+- 0 11625 11559"/>
              <a:gd name="T119" fmla="*/ 11625 h 323"/>
              <a:gd name="T120" fmla="+- 0 4266 4242"/>
              <a:gd name="T121" fmla="*/ T120 w 149"/>
              <a:gd name="T122" fmla="+- 0 11584 11559"/>
              <a:gd name="T123" fmla="*/ 11584 h 323"/>
              <a:gd name="T124" fmla="+- 0 4330 4242"/>
              <a:gd name="T125" fmla="*/ T124 w 149"/>
              <a:gd name="T126" fmla="+- 0 11605 11559"/>
              <a:gd name="T127" fmla="*/ 11605 h 323"/>
              <a:gd name="T128" fmla="+- 0 4254 4242"/>
              <a:gd name="T129" fmla="*/ T128 w 149"/>
              <a:gd name="T130" fmla="+- 0 11631 11559"/>
              <a:gd name="T131" fmla="*/ 11631 h 323"/>
              <a:gd name="T132" fmla="+- 0 4291 4242"/>
              <a:gd name="T133" fmla="*/ T132 w 149"/>
              <a:gd name="T134" fmla="+- 0 11683 11559"/>
              <a:gd name="T135" fmla="*/ 11683 h 323"/>
              <a:gd name="T136" fmla="+- 0 4310 4242"/>
              <a:gd name="T137" fmla="*/ T136 w 149"/>
              <a:gd name="T138" fmla="+- 0 11709 11559"/>
              <a:gd name="T139" fmla="*/ 11709 h 323"/>
              <a:gd name="T140" fmla="+- 0 4316 4242"/>
              <a:gd name="T141" fmla="*/ T140 w 149"/>
              <a:gd name="T142" fmla="+- 0 11720 11559"/>
              <a:gd name="T143" fmla="*/ 11720 h 323"/>
              <a:gd name="T144" fmla="+- 0 4316 4242"/>
              <a:gd name="T145" fmla="*/ T144 w 149"/>
              <a:gd name="T146" fmla="+- 0 11782 11559"/>
              <a:gd name="T147" fmla="*/ 11782 h 323"/>
              <a:gd name="T148" fmla="+- 0 4316 4242"/>
              <a:gd name="T149" fmla="*/ T148 w 149"/>
              <a:gd name="T150" fmla="+- 0 11815 11559"/>
              <a:gd name="T151" fmla="*/ 11815 h 323"/>
              <a:gd name="T152" fmla="+- 0 4316 4242"/>
              <a:gd name="T153" fmla="*/ T152 w 149"/>
              <a:gd name="T154" fmla="+- 0 11848 11559"/>
              <a:gd name="T155" fmla="*/ 11848 h 323"/>
              <a:gd name="T156" fmla="+- 0 4316 4242"/>
              <a:gd name="T157" fmla="*/ T156 w 149"/>
              <a:gd name="T158" fmla="+- 0 11881 11559"/>
              <a:gd name="T159" fmla="*/ 11881 h 323"/>
              <a:gd name="T160" fmla="+- 0 4316 4242"/>
              <a:gd name="T161" fmla="*/ T160 w 149"/>
              <a:gd name="T162" fmla="+- 0 11774 11559"/>
              <a:gd name="T163" fmla="*/ 11774 h 323"/>
              <a:gd name="T164" fmla="+- 0 4316 4242"/>
              <a:gd name="T165" fmla="*/ T164 w 149"/>
              <a:gd name="T166" fmla="+- 0 11666 11559"/>
              <a:gd name="T167" fmla="*/ 11666 h 323"/>
              <a:gd name="T168" fmla="+- 0 4316 4242"/>
              <a:gd name="T169" fmla="*/ T168 w 149"/>
              <a:gd name="T170" fmla="+- 0 11559 11559"/>
              <a:gd name="T171" fmla="*/ 11559 h 323"/>
              <a:gd name="T172" fmla="+- 0 4316 4242"/>
              <a:gd name="T173" fmla="*/ T172 w 149"/>
              <a:gd name="T174" fmla="+- 0 11626 11559"/>
              <a:gd name="T175" fmla="*/ 11626 h 323"/>
              <a:gd name="T176" fmla="+- 0 4309 4242"/>
              <a:gd name="T177" fmla="*/ T176 w 149"/>
              <a:gd name="T178" fmla="+- 0 11678 11559"/>
              <a:gd name="T179" fmla="*/ 11678 h 323"/>
              <a:gd name="T180" fmla="+- 0 4341 4242"/>
              <a:gd name="T181" fmla="*/ T180 w 149"/>
              <a:gd name="T182" fmla="+- 0 11733 11559"/>
              <a:gd name="T183" fmla="*/ 11733 h 323"/>
              <a:gd name="T184" fmla="+- 0 4369 4242"/>
              <a:gd name="T185" fmla="*/ T184 w 149"/>
              <a:gd name="T186" fmla="+- 0 11781 11559"/>
              <a:gd name="T187" fmla="*/ 11781 h 323"/>
              <a:gd name="T188" fmla="+- 0 4366 4242"/>
              <a:gd name="T189" fmla="*/ T188 w 149"/>
              <a:gd name="T190" fmla="+- 0 11806 11559"/>
              <a:gd name="T191" fmla="*/ 11806 h 323"/>
              <a:gd name="T192" fmla="+- 0 4366 4242"/>
              <a:gd name="T193" fmla="*/ T192 w 149"/>
              <a:gd name="T194" fmla="+- 0 11857 11559"/>
              <a:gd name="T195" fmla="*/ 11857 h 323"/>
              <a:gd name="T196" fmla="+- 0 4393 4242"/>
              <a:gd name="T197" fmla="*/ T196 w 149"/>
              <a:gd name="T198" fmla="+- 0 11819 11559"/>
              <a:gd name="T199" fmla="*/ 11819 h 323"/>
              <a:gd name="T200" fmla="+- 0 4390 4242"/>
              <a:gd name="T201" fmla="*/ T200 w 149"/>
              <a:gd name="T202" fmla="+- 0 11805 11559"/>
              <a:gd name="T203" fmla="*/ 11805 h 323"/>
              <a:gd name="T204" fmla="+- 0 4390 4242"/>
              <a:gd name="T205" fmla="*/ T204 w 149"/>
              <a:gd name="T206" fmla="+- 0 11757 11559"/>
              <a:gd name="T207" fmla="*/ 11757 h 323"/>
              <a:gd name="T208" fmla="+- 0 4390 4242"/>
              <a:gd name="T209" fmla="*/ T208 w 149"/>
              <a:gd name="T210" fmla="+- 0 11698 11559"/>
              <a:gd name="T211" fmla="*/ 11698 h 323"/>
              <a:gd name="T212" fmla="+- 0 4365 4242"/>
              <a:gd name="T213" fmla="*/ T212 w 149"/>
              <a:gd name="T214" fmla="+- 0 11704 11559"/>
              <a:gd name="T215" fmla="*/ 11704 h 323"/>
              <a:gd name="T216" fmla="+- 0 4341 4242"/>
              <a:gd name="T217" fmla="*/ T216 w 149"/>
              <a:gd name="T218" fmla="+- 0 11757 11559"/>
              <a:gd name="T219" fmla="*/ 11757 h 323"/>
              <a:gd name="T220" fmla="+- 0 4328 4242"/>
              <a:gd name="T221" fmla="*/ T220 w 149"/>
              <a:gd name="T222" fmla="+- 0 11785 11559"/>
              <a:gd name="T223" fmla="*/ 11785 h 323"/>
              <a:gd name="T224" fmla="+- 0 4341 4242"/>
              <a:gd name="T225" fmla="*/ T224 w 149"/>
              <a:gd name="T226" fmla="+- 0 11850 11559"/>
              <a:gd name="T227" fmla="*/ 11850 h 323"/>
              <a:gd name="T228" fmla="+- 0 4341 4242"/>
              <a:gd name="T229" fmla="*/ T228 w 149"/>
              <a:gd name="T230" fmla="+- 0 11881 11559"/>
              <a:gd name="T231" fmla="*/ 11881 h 32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</a:cxnLst>
            <a:rect l="0" t="0" r="r" b="b"/>
            <a:pathLst>
              <a:path w="149" h="323" extrusionOk="0">
                <a:moveTo>
                  <a:pt x="49" y="223"/>
                </a:moveTo>
                <a:cubicBezTo>
                  <a:pt x="49" y="241"/>
                  <a:pt x="34" y="317"/>
                  <a:pt x="0" y="273"/>
                </a:cubicBezTo>
                <a:cubicBezTo>
                  <a:pt x="0" y="248"/>
                  <a:pt x="0" y="240"/>
                  <a:pt x="0" y="223"/>
                </a:cubicBezTo>
                <a:cubicBezTo>
                  <a:pt x="0" y="177"/>
                  <a:pt x="-14" y="243"/>
                  <a:pt x="24" y="248"/>
                </a:cubicBezTo>
                <a:cubicBezTo>
                  <a:pt x="46" y="251"/>
                  <a:pt x="72" y="189"/>
                  <a:pt x="74" y="174"/>
                </a:cubicBezTo>
                <a:cubicBezTo>
                  <a:pt x="78" y="141"/>
                  <a:pt x="64" y="179"/>
                  <a:pt x="49" y="149"/>
                </a:cubicBezTo>
                <a:cubicBezTo>
                  <a:pt x="49" y="124"/>
                  <a:pt x="49" y="116"/>
                  <a:pt x="49" y="99"/>
                </a:cubicBezTo>
                <a:cubicBezTo>
                  <a:pt x="67" y="44"/>
                  <a:pt x="74" y="86"/>
                  <a:pt x="74" y="124"/>
                </a:cubicBezTo>
                <a:cubicBezTo>
                  <a:pt x="74" y="171"/>
                  <a:pt x="89" y="210"/>
                  <a:pt x="49" y="223"/>
                </a:cubicBezTo>
                <a:cubicBezTo>
                  <a:pt x="11" y="210"/>
                  <a:pt x="24" y="194"/>
                  <a:pt x="24" y="149"/>
                </a:cubicBezTo>
                <a:cubicBezTo>
                  <a:pt x="24" y="108"/>
                  <a:pt x="24" y="66"/>
                  <a:pt x="24" y="25"/>
                </a:cubicBezTo>
                <a:cubicBezTo>
                  <a:pt x="88" y="46"/>
                  <a:pt x="12" y="72"/>
                  <a:pt x="49" y="124"/>
                </a:cubicBezTo>
                <a:cubicBezTo>
                  <a:pt x="68" y="150"/>
                  <a:pt x="74" y="161"/>
                  <a:pt x="74" y="223"/>
                </a:cubicBezTo>
                <a:cubicBezTo>
                  <a:pt x="74" y="256"/>
                  <a:pt x="74" y="289"/>
                  <a:pt x="74" y="322"/>
                </a:cubicBezTo>
                <a:cubicBezTo>
                  <a:pt x="74" y="215"/>
                  <a:pt x="74" y="107"/>
                  <a:pt x="74" y="0"/>
                </a:cubicBezTo>
                <a:cubicBezTo>
                  <a:pt x="74" y="67"/>
                  <a:pt x="67" y="119"/>
                  <a:pt x="99" y="174"/>
                </a:cubicBezTo>
                <a:cubicBezTo>
                  <a:pt x="127" y="222"/>
                  <a:pt x="124" y="247"/>
                  <a:pt x="124" y="298"/>
                </a:cubicBezTo>
                <a:cubicBezTo>
                  <a:pt x="151" y="260"/>
                  <a:pt x="148" y="246"/>
                  <a:pt x="148" y="198"/>
                </a:cubicBezTo>
                <a:cubicBezTo>
                  <a:pt x="148" y="139"/>
                  <a:pt x="123" y="145"/>
                  <a:pt x="99" y="198"/>
                </a:cubicBezTo>
                <a:cubicBezTo>
                  <a:pt x="86" y="226"/>
                  <a:pt x="99" y="291"/>
                  <a:pt x="99" y="322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14563" y="5143500"/>
            <a:ext cx="44450" cy="71438"/>
          </a:xfrm>
          <a:custGeom>
            <a:avLst/>
            <a:gdLst>
              <a:gd name="T0" fmla="+- 0 6176 6152"/>
              <a:gd name="T1" fmla="*/ T0 w 125"/>
              <a:gd name="T2" fmla="+- 0 14461 14288"/>
              <a:gd name="T3" fmla="*/ 14461 h 199"/>
              <a:gd name="T4" fmla="+- 0 6191 6152"/>
              <a:gd name="T5" fmla="*/ T4 w 125"/>
              <a:gd name="T6" fmla="+- 0 14415 14288"/>
              <a:gd name="T7" fmla="*/ 14415 h 199"/>
              <a:gd name="T8" fmla="+- 0 6220 6152"/>
              <a:gd name="T9" fmla="*/ T8 w 125"/>
              <a:gd name="T10" fmla="+- 0 14460 14288"/>
              <a:gd name="T11" fmla="*/ 14460 h 199"/>
              <a:gd name="T12" fmla="+- 0 6226 6152"/>
              <a:gd name="T13" fmla="*/ T12 w 125"/>
              <a:gd name="T14" fmla="+- 0 14412 14288"/>
              <a:gd name="T15" fmla="*/ 14412 h 199"/>
              <a:gd name="T16" fmla="+- 0 6230 6152"/>
              <a:gd name="T17" fmla="*/ T16 w 125"/>
              <a:gd name="T18" fmla="+- 0 14381 14288"/>
              <a:gd name="T19" fmla="*/ 14381 h 199"/>
              <a:gd name="T20" fmla="+- 0 6215 6152"/>
              <a:gd name="T21" fmla="*/ T20 w 125"/>
              <a:gd name="T22" fmla="+- 0 14344 14288"/>
              <a:gd name="T23" fmla="*/ 14344 h 199"/>
              <a:gd name="T24" fmla="+- 0 6201 6152"/>
              <a:gd name="T25" fmla="*/ T24 w 125"/>
              <a:gd name="T26" fmla="+- 0 14337 14288"/>
              <a:gd name="T27" fmla="*/ 14337 h 199"/>
              <a:gd name="T28" fmla="+- 0 6163 6152"/>
              <a:gd name="T29" fmla="*/ T28 w 125"/>
              <a:gd name="T30" fmla="+- 0 14318 14288"/>
              <a:gd name="T31" fmla="*/ 14318 h 199"/>
              <a:gd name="T32" fmla="+- 0 6193 6152"/>
              <a:gd name="T33" fmla="*/ T32 w 125"/>
              <a:gd name="T34" fmla="+- 0 14302 14288"/>
              <a:gd name="T35" fmla="*/ 14302 h 199"/>
              <a:gd name="T36" fmla="+- 0 6152 6152"/>
              <a:gd name="T37" fmla="*/ T36 w 125"/>
              <a:gd name="T38" fmla="+- 0 14288 14288"/>
              <a:gd name="T39" fmla="*/ 14288 h 199"/>
              <a:gd name="T40" fmla="+- 0 6152 6152"/>
              <a:gd name="T41" fmla="*/ T40 w 125"/>
              <a:gd name="T42" fmla="+- 0 14337 14288"/>
              <a:gd name="T43" fmla="*/ 14337 h 199"/>
              <a:gd name="T44" fmla="+- 0 6167 6152"/>
              <a:gd name="T45" fmla="*/ T44 w 125"/>
              <a:gd name="T46" fmla="+- 0 14343 14288"/>
              <a:gd name="T47" fmla="*/ 14343 h 199"/>
              <a:gd name="T48" fmla="+- 0 6176 6152"/>
              <a:gd name="T49" fmla="*/ T48 w 125"/>
              <a:gd name="T50" fmla="+- 0 14362 14288"/>
              <a:gd name="T51" fmla="*/ 14362 h 199"/>
              <a:gd name="T52" fmla="+- 0 6179 6152"/>
              <a:gd name="T53" fmla="*/ T52 w 125"/>
              <a:gd name="T54" fmla="+- 0 14368 14288"/>
              <a:gd name="T55" fmla="*/ 14368 h 199"/>
              <a:gd name="T56" fmla="+- 0 6196 6152"/>
              <a:gd name="T57" fmla="*/ T56 w 125"/>
              <a:gd name="T58" fmla="+- 0 14432 14288"/>
              <a:gd name="T59" fmla="*/ 14432 h 199"/>
              <a:gd name="T60" fmla="+- 0 6201 6152"/>
              <a:gd name="T61" fmla="*/ T60 w 125"/>
              <a:gd name="T62" fmla="+- 0 14436 14288"/>
              <a:gd name="T63" fmla="*/ 14436 h 199"/>
              <a:gd name="T64" fmla="+- 0 6234 6152"/>
              <a:gd name="T65" fmla="*/ T64 w 125"/>
              <a:gd name="T66" fmla="+- 0 14462 14288"/>
              <a:gd name="T67" fmla="*/ 14462 h 199"/>
              <a:gd name="T68" fmla="+- 0 6214 6152"/>
              <a:gd name="T69" fmla="*/ T68 w 125"/>
              <a:gd name="T70" fmla="+- 0 14486 14288"/>
              <a:gd name="T71" fmla="*/ 14486 h 199"/>
              <a:gd name="T72" fmla="+- 0 6276 6152"/>
              <a:gd name="T73" fmla="*/ T72 w 125"/>
              <a:gd name="T74" fmla="+- 0 14486 14288"/>
              <a:gd name="T75" fmla="*/ 14486 h 19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125" h="199" extrusionOk="0">
                <a:moveTo>
                  <a:pt x="24" y="173"/>
                </a:moveTo>
                <a:cubicBezTo>
                  <a:pt x="39" y="127"/>
                  <a:pt x="68" y="172"/>
                  <a:pt x="74" y="124"/>
                </a:cubicBezTo>
                <a:cubicBezTo>
                  <a:pt x="78" y="93"/>
                  <a:pt x="63" y="56"/>
                  <a:pt x="49" y="49"/>
                </a:cubicBezTo>
                <a:cubicBezTo>
                  <a:pt x="11" y="30"/>
                  <a:pt x="41" y="14"/>
                  <a:pt x="0" y="0"/>
                </a:cubicBezTo>
                <a:cubicBezTo>
                  <a:pt x="0" y="49"/>
                  <a:pt x="15" y="55"/>
                  <a:pt x="24" y="74"/>
                </a:cubicBezTo>
                <a:cubicBezTo>
                  <a:pt x="27" y="80"/>
                  <a:pt x="44" y="144"/>
                  <a:pt x="49" y="148"/>
                </a:cubicBezTo>
                <a:cubicBezTo>
                  <a:pt x="82" y="174"/>
                  <a:pt x="62" y="198"/>
                  <a:pt x="124" y="198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17713" y="785813"/>
            <a:ext cx="428625" cy="233362"/>
          </a:xfrm>
          <a:custGeom>
            <a:avLst/>
            <a:gdLst>
              <a:gd name="T0" fmla="+- 0 6276 5606"/>
              <a:gd name="T1" fmla="*/ T0 w 1191"/>
              <a:gd name="T2" fmla="+- 0 2604 2183"/>
              <a:gd name="T3" fmla="*/ 2604 h 646"/>
              <a:gd name="T4" fmla="+- 0 6282 5606"/>
              <a:gd name="T5" fmla="*/ T4 w 1191"/>
              <a:gd name="T6" fmla="+- 0 2557 2183"/>
              <a:gd name="T7" fmla="*/ 2557 h 646"/>
              <a:gd name="T8" fmla="+- 0 6289 5606"/>
              <a:gd name="T9" fmla="*/ T8 w 1191"/>
              <a:gd name="T10" fmla="+- 0 2551 2183"/>
              <a:gd name="T11" fmla="*/ 2551 h 646"/>
              <a:gd name="T12" fmla="+- 0 6300 5606"/>
              <a:gd name="T13" fmla="*/ T12 w 1191"/>
              <a:gd name="T14" fmla="+- 0 2530 2183"/>
              <a:gd name="T15" fmla="*/ 2530 h 646"/>
              <a:gd name="T16" fmla="+- 0 6330 5606"/>
              <a:gd name="T17" fmla="*/ T16 w 1191"/>
              <a:gd name="T18" fmla="+- 0 2473 2183"/>
              <a:gd name="T19" fmla="*/ 2473 h 646"/>
              <a:gd name="T20" fmla="+- 0 6325 5606"/>
              <a:gd name="T21" fmla="*/ T20 w 1191"/>
              <a:gd name="T22" fmla="+- 0 2504 2183"/>
              <a:gd name="T23" fmla="*/ 2504 h 646"/>
              <a:gd name="T24" fmla="+- 0 6375 5606"/>
              <a:gd name="T25" fmla="*/ T24 w 1191"/>
              <a:gd name="T26" fmla="+- 0 2480 2183"/>
              <a:gd name="T27" fmla="*/ 2480 h 646"/>
              <a:gd name="T28" fmla="+- 0 6395 5606"/>
              <a:gd name="T29" fmla="*/ T28 w 1191"/>
              <a:gd name="T30" fmla="+- 0 2470 2183"/>
              <a:gd name="T31" fmla="*/ 2470 h 646"/>
              <a:gd name="T32" fmla="+- 0 6390 5606"/>
              <a:gd name="T33" fmla="*/ T32 w 1191"/>
              <a:gd name="T34" fmla="+- 0 2441 2183"/>
              <a:gd name="T35" fmla="*/ 2441 h 646"/>
              <a:gd name="T36" fmla="+- 0 6424 5606"/>
              <a:gd name="T37" fmla="*/ T36 w 1191"/>
              <a:gd name="T38" fmla="+- 0 2431 2183"/>
              <a:gd name="T39" fmla="*/ 2431 h 646"/>
              <a:gd name="T40" fmla="+- 0 6479 5606"/>
              <a:gd name="T41" fmla="*/ T40 w 1191"/>
              <a:gd name="T42" fmla="+- 0 2415 2183"/>
              <a:gd name="T43" fmla="*/ 2415 h 646"/>
              <a:gd name="T44" fmla="+- 0 6492 5606"/>
              <a:gd name="T45" fmla="*/ T44 w 1191"/>
              <a:gd name="T46" fmla="+- 0 2432 2183"/>
              <a:gd name="T47" fmla="*/ 2432 h 646"/>
              <a:gd name="T48" fmla="+- 0 6524 5606"/>
              <a:gd name="T49" fmla="*/ T48 w 1191"/>
              <a:gd name="T50" fmla="+- 0 2406 2183"/>
              <a:gd name="T51" fmla="*/ 2406 h 646"/>
              <a:gd name="T52" fmla="+- 0 6537 5606"/>
              <a:gd name="T53" fmla="*/ T52 w 1191"/>
              <a:gd name="T54" fmla="+- 0 2396 2183"/>
              <a:gd name="T55" fmla="*/ 2396 h 646"/>
              <a:gd name="T56" fmla="+- 0 6560 5606"/>
              <a:gd name="T57" fmla="*/ T56 w 1191"/>
              <a:gd name="T58" fmla="+- 0 2369 2183"/>
              <a:gd name="T59" fmla="*/ 2369 h 646"/>
              <a:gd name="T60" fmla="+- 0 6573 5606"/>
              <a:gd name="T61" fmla="*/ T60 w 1191"/>
              <a:gd name="T62" fmla="+- 0 2356 2183"/>
              <a:gd name="T63" fmla="*/ 2356 h 646"/>
              <a:gd name="T64" fmla="+- 0 6586 5606"/>
              <a:gd name="T65" fmla="*/ T64 w 1191"/>
              <a:gd name="T66" fmla="+- 0 2343 2183"/>
              <a:gd name="T67" fmla="*/ 2343 h 646"/>
              <a:gd name="T68" fmla="+- 0 6618 5606"/>
              <a:gd name="T69" fmla="*/ T68 w 1191"/>
              <a:gd name="T70" fmla="+- 0 2301 2183"/>
              <a:gd name="T71" fmla="*/ 2301 h 646"/>
              <a:gd name="T72" fmla="+- 0 6648 5606"/>
              <a:gd name="T73" fmla="*/ T72 w 1191"/>
              <a:gd name="T74" fmla="+- 0 2282 2183"/>
              <a:gd name="T75" fmla="*/ 2282 h 646"/>
              <a:gd name="T76" fmla="+- 0 6685 5606"/>
              <a:gd name="T77" fmla="*/ T76 w 1191"/>
              <a:gd name="T78" fmla="+- 0 2258 2183"/>
              <a:gd name="T79" fmla="*/ 2258 h 646"/>
              <a:gd name="T80" fmla="+- 0 6681 5606"/>
              <a:gd name="T81" fmla="*/ T80 w 1191"/>
              <a:gd name="T82" fmla="+- 0 2224 2183"/>
              <a:gd name="T83" fmla="*/ 2224 h 646"/>
              <a:gd name="T84" fmla="+- 0 6722 5606"/>
              <a:gd name="T85" fmla="*/ T84 w 1191"/>
              <a:gd name="T86" fmla="+- 0 2208 2183"/>
              <a:gd name="T87" fmla="*/ 2208 h 646"/>
              <a:gd name="T88" fmla="+- 0 6760 5606"/>
              <a:gd name="T89" fmla="*/ T88 w 1191"/>
              <a:gd name="T90" fmla="+- 0 2193 2183"/>
              <a:gd name="T91" fmla="*/ 2193 h 646"/>
              <a:gd name="T92" fmla="+- 0 6776 5606"/>
              <a:gd name="T93" fmla="*/ T92 w 1191"/>
              <a:gd name="T94" fmla="+- 0 2195 2183"/>
              <a:gd name="T95" fmla="*/ 2195 h 646"/>
              <a:gd name="T96" fmla="+- 0 6796 5606"/>
              <a:gd name="T97" fmla="*/ T96 w 1191"/>
              <a:gd name="T98" fmla="+- 0 2183 2183"/>
              <a:gd name="T99" fmla="*/ 2183 h 646"/>
              <a:gd name="T100" fmla="+- 0 6752 5606"/>
              <a:gd name="T101" fmla="*/ T100 w 1191"/>
              <a:gd name="T102" fmla="+- 0 2189 2183"/>
              <a:gd name="T103" fmla="*/ 2189 h 646"/>
              <a:gd name="T104" fmla="+- 0 6749 5606"/>
              <a:gd name="T105" fmla="*/ T104 w 1191"/>
              <a:gd name="T106" fmla="+- 0 2187 2183"/>
              <a:gd name="T107" fmla="*/ 2187 h 646"/>
              <a:gd name="T108" fmla="+- 0 6722 5606"/>
              <a:gd name="T109" fmla="*/ T108 w 1191"/>
              <a:gd name="T110" fmla="+- 0 2208 2183"/>
              <a:gd name="T111" fmla="*/ 2208 h 646"/>
              <a:gd name="T112" fmla="+- 0 6711 5606"/>
              <a:gd name="T113" fmla="*/ T112 w 1191"/>
              <a:gd name="T114" fmla="+- 0 2217 2183"/>
              <a:gd name="T115" fmla="*/ 2217 h 646"/>
              <a:gd name="T116" fmla="+- 0 6683 5606"/>
              <a:gd name="T117" fmla="*/ T116 w 1191"/>
              <a:gd name="T118" fmla="+- 0 2246 2183"/>
              <a:gd name="T119" fmla="*/ 2246 h 646"/>
              <a:gd name="T120" fmla="+- 0 6672 5606"/>
              <a:gd name="T121" fmla="*/ T120 w 1191"/>
              <a:gd name="T122" fmla="+- 0 2257 2183"/>
              <a:gd name="T123" fmla="*/ 2257 h 646"/>
              <a:gd name="T124" fmla="+- 0 6648 5606"/>
              <a:gd name="T125" fmla="*/ T124 w 1191"/>
              <a:gd name="T126" fmla="+- 0 2281 2183"/>
              <a:gd name="T127" fmla="*/ 2281 h 646"/>
              <a:gd name="T128" fmla="+- 0 6633 5606"/>
              <a:gd name="T129" fmla="*/ T128 w 1191"/>
              <a:gd name="T130" fmla="+- 0 2264 2183"/>
              <a:gd name="T131" fmla="*/ 2264 h 646"/>
              <a:gd name="T132" fmla="+- 0 6598 5606"/>
              <a:gd name="T133" fmla="*/ T132 w 1191"/>
              <a:gd name="T134" fmla="+- 0 2282 2183"/>
              <a:gd name="T135" fmla="*/ 2282 h 646"/>
              <a:gd name="T136" fmla="+- 0 6569 5606"/>
              <a:gd name="T137" fmla="*/ T136 w 1191"/>
              <a:gd name="T138" fmla="+- 0 2296 2183"/>
              <a:gd name="T139" fmla="*/ 2296 h 646"/>
              <a:gd name="T140" fmla="+- 0 6556 5606"/>
              <a:gd name="T141" fmla="*/ T140 w 1191"/>
              <a:gd name="T142" fmla="+- 0 2300 2183"/>
              <a:gd name="T143" fmla="*/ 2300 h 646"/>
              <a:gd name="T144" fmla="+- 0 6524 5606"/>
              <a:gd name="T145" fmla="*/ T144 w 1191"/>
              <a:gd name="T146" fmla="+- 0 2332 2183"/>
              <a:gd name="T147" fmla="*/ 2332 h 646"/>
              <a:gd name="T148" fmla="+- 0 6500 5606"/>
              <a:gd name="T149" fmla="*/ T148 w 1191"/>
              <a:gd name="T150" fmla="+- 0 2356 2183"/>
              <a:gd name="T151" fmla="*/ 2356 h 646"/>
              <a:gd name="T152" fmla="+- 0 6484 5606"/>
              <a:gd name="T153" fmla="*/ T152 w 1191"/>
              <a:gd name="T154" fmla="+- 0 2339 2183"/>
              <a:gd name="T155" fmla="*/ 2339 h 646"/>
              <a:gd name="T156" fmla="+- 0 6449 5606"/>
              <a:gd name="T157" fmla="*/ T156 w 1191"/>
              <a:gd name="T158" fmla="+- 0 2356 2183"/>
              <a:gd name="T159" fmla="*/ 2356 h 646"/>
              <a:gd name="T160" fmla="+- 0 6420 5606"/>
              <a:gd name="T161" fmla="*/ T160 w 1191"/>
              <a:gd name="T162" fmla="+- 0 2370 2183"/>
              <a:gd name="T163" fmla="*/ 2370 h 646"/>
              <a:gd name="T164" fmla="+- 0 6410 5606"/>
              <a:gd name="T165" fmla="*/ T164 w 1191"/>
              <a:gd name="T166" fmla="+- 0 2363 2183"/>
              <a:gd name="T167" fmla="*/ 2363 h 646"/>
              <a:gd name="T168" fmla="+- 0 6375 5606"/>
              <a:gd name="T169" fmla="*/ T168 w 1191"/>
              <a:gd name="T170" fmla="+- 0 2381 2183"/>
              <a:gd name="T171" fmla="*/ 2381 h 646"/>
              <a:gd name="T172" fmla="+- 0 6375 5606"/>
              <a:gd name="T173" fmla="*/ T172 w 1191"/>
              <a:gd name="T174" fmla="+- 0 2381 2183"/>
              <a:gd name="T175" fmla="*/ 2381 h 646"/>
              <a:gd name="T176" fmla="+- 0 6329 5606"/>
              <a:gd name="T177" fmla="*/ T176 w 1191"/>
              <a:gd name="T178" fmla="+- 0 2427 2183"/>
              <a:gd name="T179" fmla="*/ 2427 h 646"/>
              <a:gd name="T180" fmla="+- 0 6325 5606"/>
              <a:gd name="T181" fmla="*/ T180 w 1191"/>
              <a:gd name="T182" fmla="+- 0 2431 2183"/>
              <a:gd name="T183" fmla="*/ 2431 h 646"/>
              <a:gd name="T184" fmla="+- 0 6300 5606"/>
              <a:gd name="T185" fmla="*/ T184 w 1191"/>
              <a:gd name="T186" fmla="+- 0 2456 2183"/>
              <a:gd name="T187" fmla="*/ 2456 h 646"/>
              <a:gd name="T188" fmla="+- 0 6287 5606"/>
              <a:gd name="T189" fmla="*/ T188 w 1191"/>
              <a:gd name="T190" fmla="+- 0 2469 2183"/>
              <a:gd name="T191" fmla="*/ 2469 h 646"/>
              <a:gd name="T192" fmla="+- 0 6251 5606"/>
              <a:gd name="T193" fmla="*/ T192 w 1191"/>
              <a:gd name="T194" fmla="+- 0 2505 2183"/>
              <a:gd name="T195" fmla="*/ 2505 h 646"/>
              <a:gd name="T196" fmla="+- 0 6228 5606"/>
              <a:gd name="T197" fmla="*/ T196 w 1191"/>
              <a:gd name="T198" fmla="+- 0 2528 2183"/>
              <a:gd name="T199" fmla="*/ 2528 h 646"/>
              <a:gd name="T200" fmla="+- 0 6201 5606"/>
              <a:gd name="T201" fmla="*/ T200 w 1191"/>
              <a:gd name="T202" fmla="+- 0 2534 2183"/>
              <a:gd name="T203" fmla="*/ 2534 h 646"/>
              <a:gd name="T204" fmla="+- 0 6176 5606"/>
              <a:gd name="T205" fmla="*/ T204 w 1191"/>
              <a:gd name="T206" fmla="+- 0 2555 2183"/>
              <a:gd name="T207" fmla="*/ 2555 h 646"/>
              <a:gd name="T208" fmla="+- 0 6146 5606"/>
              <a:gd name="T209" fmla="*/ T208 w 1191"/>
              <a:gd name="T210" fmla="+- 0 2579 2183"/>
              <a:gd name="T211" fmla="*/ 2579 h 646"/>
              <a:gd name="T212" fmla="+- 0 6119 5606"/>
              <a:gd name="T213" fmla="*/ T212 w 1191"/>
              <a:gd name="T214" fmla="+- 0 2591 2183"/>
              <a:gd name="T215" fmla="*/ 2591 h 646"/>
              <a:gd name="T216" fmla="+- 0 6102 5606"/>
              <a:gd name="T217" fmla="*/ T216 w 1191"/>
              <a:gd name="T218" fmla="+- 0 2604 2183"/>
              <a:gd name="T219" fmla="*/ 2604 h 646"/>
              <a:gd name="T220" fmla="+- 0 6128 5606"/>
              <a:gd name="T221" fmla="*/ T220 w 1191"/>
              <a:gd name="T222" fmla="+- 0 2617 2183"/>
              <a:gd name="T223" fmla="*/ 2617 h 646"/>
              <a:gd name="T224" fmla="+- 0 6111 5606"/>
              <a:gd name="T225" fmla="*/ T224 w 1191"/>
              <a:gd name="T226" fmla="+- 0 2636 2183"/>
              <a:gd name="T227" fmla="*/ 2636 h 646"/>
              <a:gd name="T228" fmla="+- 0 6152 5606"/>
              <a:gd name="T229" fmla="*/ T228 w 1191"/>
              <a:gd name="T230" fmla="+- 0 2604 2183"/>
              <a:gd name="T231" fmla="*/ 2604 h 646"/>
              <a:gd name="T232" fmla="+- 0 6179 5606"/>
              <a:gd name="T233" fmla="*/ T232 w 1191"/>
              <a:gd name="T234" fmla="+- 0 2584 2183"/>
              <a:gd name="T235" fmla="*/ 2584 h 646"/>
              <a:gd name="T236" fmla="+- 0 6181 5606"/>
              <a:gd name="T237" fmla="*/ T236 w 1191"/>
              <a:gd name="T238" fmla="+- 0 2596 2183"/>
              <a:gd name="T239" fmla="*/ 2596 h 646"/>
              <a:gd name="T240" fmla="+- 0 6226 5606"/>
              <a:gd name="T241" fmla="*/ T240 w 1191"/>
              <a:gd name="T242" fmla="+- 0 2580 2183"/>
              <a:gd name="T243" fmla="*/ 2580 h 646"/>
              <a:gd name="T244" fmla="+- 0 6254 5606"/>
              <a:gd name="T245" fmla="*/ T244 w 1191"/>
              <a:gd name="T246" fmla="+- 0 2580 2183"/>
              <a:gd name="T247" fmla="*/ 2580 h 646"/>
              <a:gd name="T248" fmla="+- 0 6265 5606"/>
              <a:gd name="T249" fmla="*/ T248 w 1191"/>
              <a:gd name="T250" fmla="+- 0 2578 2183"/>
              <a:gd name="T251" fmla="*/ 2578 h 646"/>
              <a:gd name="T252" fmla="+- 0 6276 5606"/>
              <a:gd name="T253" fmla="*/ T252 w 1191"/>
              <a:gd name="T254" fmla="+- 0 2555 2183"/>
              <a:gd name="T255" fmla="*/ 2555 h 64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  <a:cxn ang="0">
                <a:pos x="T245" y="T247"/>
              </a:cxn>
              <a:cxn ang="0">
                <a:pos x="T249" y="T251"/>
              </a:cxn>
              <a:cxn ang="0">
                <a:pos x="T253" y="T255"/>
              </a:cxn>
            </a:cxnLst>
            <a:rect l="0" t="0" r="r" b="b"/>
            <a:pathLst>
              <a:path w="1191" h="646" extrusionOk="0">
                <a:moveTo>
                  <a:pt x="670" y="421"/>
                </a:moveTo>
                <a:cubicBezTo>
                  <a:pt x="676" y="374"/>
                  <a:pt x="683" y="368"/>
                  <a:pt x="694" y="347"/>
                </a:cubicBezTo>
                <a:cubicBezTo>
                  <a:pt x="724" y="290"/>
                  <a:pt x="719" y="321"/>
                  <a:pt x="769" y="297"/>
                </a:cubicBezTo>
                <a:cubicBezTo>
                  <a:pt x="789" y="287"/>
                  <a:pt x="784" y="258"/>
                  <a:pt x="818" y="248"/>
                </a:cubicBezTo>
                <a:cubicBezTo>
                  <a:pt x="873" y="232"/>
                  <a:pt x="886" y="249"/>
                  <a:pt x="918" y="223"/>
                </a:cubicBezTo>
                <a:cubicBezTo>
                  <a:pt x="931" y="213"/>
                  <a:pt x="954" y="186"/>
                  <a:pt x="967" y="173"/>
                </a:cubicBezTo>
                <a:cubicBezTo>
                  <a:pt x="980" y="160"/>
                  <a:pt x="1012" y="118"/>
                  <a:pt x="1042" y="99"/>
                </a:cubicBezTo>
                <a:cubicBezTo>
                  <a:pt x="1079" y="75"/>
                  <a:pt x="1075" y="41"/>
                  <a:pt x="1116" y="25"/>
                </a:cubicBezTo>
                <a:cubicBezTo>
                  <a:pt x="1154" y="10"/>
                  <a:pt x="1170" y="12"/>
                  <a:pt x="1190" y="0"/>
                </a:cubicBezTo>
                <a:cubicBezTo>
                  <a:pt x="1146" y="6"/>
                  <a:pt x="1143" y="4"/>
                  <a:pt x="1116" y="25"/>
                </a:cubicBezTo>
                <a:cubicBezTo>
                  <a:pt x="1105" y="34"/>
                  <a:pt x="1077" y="63"/>
                  <a:pt x="1066" y="74"/>
                </a:cubicBezTo>
                <a:cubicBezTo>
                  <a:pt x="1042" y="98"/>
                  <a:pt x="1027" y="81"/>
                  <a:pt x="992" y="99"/>
                </a:cubicBezTo>
                <a:cubicBezTo>
                  <a:pt x="963" y="113"/>
                  <a:pt x="950" y="117"/>
                  <a:pt x="918" y="149"/>
                </a:cubicBezTo>
                <a:cubicBezTo>
                  <a:pt x="894" y="173"/>
                  <a:pt x="878" y="156"/>
                  <a:pt x="843" y="173"/>
                </a:cubicBezTo>
                <a:cubicBezTo>
                  <a:pt x="814" y="187"/>
                  <a:pt x="804" y="180"/>
                  <a:pt x="769" y="198"/>
                </a:cubicBezTo>
                <a:cubicBezTo>
                  <a:pt x="769" y="198"/>
                  <a:pt x="723" y="244"/>
                  <a:pt x="719" y="248"/>
                </a:cubicBezTo>
                <a:cubicBezTo>
                  <a:pt x="694" y="273"/>
                  <a:pt x="681" y="286"/>
                  <a:pt x="645" y="322"/>
                </a:cubicBezTo>
                <a:cubicBezTo>
                  <a:pt x="622" y="345"/>
                  <a:pt x="595" y="351"/>
                  <a:pt x="570" y="372"/>
                </a:cubicBezTo>
                <a:cubicBezTo>
                  <a:pt x="540" y="396"/>
                  <a:pt x="513" y="408"/>
                  <a:pt x="496" y="421"/>
                </a:cubicBezTo>
                <a:cubicBezTo>
                  <a:pt x="522" y="434"/>
                  <a:pt x="505" y="453"/>
                  <a:pt x="546" y="421"/>
                </a:cubicBezTo>
                <a:cubicBezTo>
                  <a:pt x="573" y="401"/>
                  <a:pt x="575" y="413"/>
                  <a:pt x="620" y="397"/>
                </a:cubicBezTo>
                <a:cubicBezTo>
                  <a:pt x="648" y="397"/>
                  <a:pt x="659" y="395"/>
                  <a:pt x="670" y="372"/>
                </a:cubicBezTo>
                <a:cubicBezTo>
                  <a:pt x="638" y="404"/>
                  <a:pt x="618" y="401"/>
                  <a:pt x="595" y="421"/>
                </a:cubicBezTo>
                <a:cubicBezTo>
                  <a:pt x="584" y="431"/>
                  <a:pt x="555" y="465"/>
                  <a:pt x="546" y="471"/>
                </a:cubicBezTo>
                <a:cubicBezTo>
                  <a:pt x="509" y="495"/>
                  <a:pt x="468" y="524"/>
                  <a:pt x="446" y="546"/>
                </a:cubicBezTo>
                <a:cubicBezTo>
                  <a:pt x="422" y="546"/>
                  <a:pt x="414" y="546"/>
                  <a:pt x="422" y="570"/>
                </a:cubicBezTo>
                <a:cubicBezTo>
                  <a:pt x="411" y="552"/>
                  <a:pt x="385" y="547"/>
                  <a:pt x="397" y="496"/>
                </a:cubicBezTo>
                <a:cubicBezTo>
                  <a:pt x="407" y="452"/>
                  <a:pt x="437" y="431"/>
                  <a:pt x="471" y="397"/>
                </a:cubicBezTo>
                <a:cubicBezTo>
                  <a:pt x="503" y="365"/>
                  <a:pt x="524" y="367"/>
                  <a:pt x="546" y="347"/>
                </a:cubicBezTo>
                <a:cubicBezTo>
                  <a:pt x="559" y="336"/>
                  <a:pt x="603" y="323"/>
                  <a:pt x="620" y="297"/>
                </a:cubicBezTo>
                <a:cubicBezTo>
                  <a:pt x="620" y="289"/>
                  <a:pt x="620" y="281"/>
                  <a:pt x="620" y="273"/>
                </a:cubicBezTo>
                <a:cubicBezTo>
                  <a:pt x="577" y="279"/>
                  <a:pt x="572" y="276"/>
                  <a:pt x="546" y="297"/>
                </a:cubicBezTo>
                <a:cubicBezTo>
                  <a:pt x="517" y="320"/>
                  <a:pt x="505" y="352"/>
                  <a:pt x="471" y="397"/>
                </a:cubicBezTo>
                <a:cubicBezTo>
                  <a:pt x="457" y="415"/>
                  <a:pt x="425" y="418"/>
                  <a:pt x="397" y="446"/>
                </a:cubicBezTo>
                <a:cubicBezTo>
                  <a:pt x="376" y="467"/>
                  <a:pt x="358" y="467"/>
                  <a:pt x="322" y="496"/>
                </a:cubicBezTo>
                <a:cubicBezTo>
                  <a:pt x="277" y="533"/>
                  <a:pt x="247" y="577"/>
                  <a:pt x="223" y="620"/>
                </a:cubicBezTo>
                <a:cubicBezTo>
                  <a:pt x="228" y="582"/>
                  <a:pt x="229" y="551"/>
                  <a:pt x="248" y="521"/>
                </a:cubicBezTo>
                <a:cubicBezTo>
                  <a:pt x="269" y="488"/>
                  <a:pt x="297" y="448"/>
                  <a:pt x="322" y="421"/>
                </a:cubicBezTo>
                <a:cubicBezTo>
                  <a:pt x="346" y="395"/>
                  <a:pt x="338" y="367"/>
                  <a:pt x="372" y="322"/>
                </a:cubicBezTo>
                <a:cubicBezTo>
                  <a:pt x="396" y="290"/>
                  <a:pt x="402" y="252"/>
                  <a:pt x="422" y="223"/>
                </a:cubicBezTo>
                <a:cubicBezTo>
                  <a:pt x="445" y="189"/>
                  <a:pt x="453" y="169"/>
                  <a:pt x="471" y="149"/>
                </a:cubicBezTo>
                <a:cubicBezTo>
                  <a:pt x="501" y="116"/>
                  <a:pt x="493" y="117"/>
                  <a:pt x="546" y="99"/>
                </a:cubicBezTo>
                <a:cubicBezTo>
                  <a:pt x="533" y="112"/>
                  <a:pt x="490" y="144"/>
                  <a:pt x="471" y="173"/>
                </a:cubicBezTo>
                <a:cubicBezTo>
                  <a:pt x="445" y="213"/>
                  <a:pt x="435" y="214"/>
                  <a:pt x="397" y="248"/>
                </a:cubicBezTo>
                <a:cubicBezTo>
                  <a:pt x="357" y="284"/>
                  <a:pt x="360" y="284"/>
                  <a:pt x="322" y="322"/>
                </a:cubicBezTo>
                <a:cubicBezTo>
                  <a:pt x="306" y="338"/>
                  <a:pt x="278" y="368"/>
                  <a:pt x="248" y="397"/>
                </a:cubicBezTo>
                <a:cubicBezTo>
                  <a:pt x="212" y="432"/>
                  <a:pt x="217" y="448"/>
                  <a:pt x="173" y="471"/>
                </a:cubicBezTo>
                <a:cubicBezTo>
                  <a:pt x="111" y="502"/>
                  <a:pt x="134" y="503"/>
                  <a:pt x="99" y="546"/>
                </a:cubicBezTo>
                <a:cubicBezTo>
                  <a:pt x="72" y="580"/>
                  <a:pt x="46" y="576"/>
                  <a:pt x="25" y="595"/>
                </a:cubicBezTo>
                <a:cubicBezTo>
                  <a:pt x="13" y="606"/>
                  <a:pt x="12" y="633"/>
                  <a:pt x="0" y="645"/>
                </a:cubicBezTo>
                <a:cubicBezTo>
                  <a:pt x="6" y="601"/>
                  <a:pt x="4" y="597"/>
                  <a:pt x="25" y="570"/>
                </a:cubicBezTo>
                <a:cubicBezTo>
                  <a:pt x="39" y="553"/>
                  <a:pt x="50" y="526"/>
                  <a:pt x="74" y="496"/>
                </a:cubicBezTo>
                <a:cubicBezTo>
                  <a:pt x="96" y="469"/>
                  <a:pt x="81" y="457"/>
                  <a:pt x="99" y="421"/>
                </a:cubicBezTo>
                <a:cubicBezTo>
                  <a:pt x="116" y="388"/>
                  <a:pt x="133" y="355"/>
                  <a:pt x="149" y="322"/>
                </a:cubicBezTo>
                <a:cubicBezTo>
                  <a:pt x="151" y="318"/>
                  <a:pt x="193" y="249"/>
                  <a:pt x="198" y="223"/>
                </a:cubicBezTo>
                <a:cubicBezTo>
                  <a:pt x="202" y="199"/>
                  <a:pt x="195" y="173"/>
                  <a:pt x="198" y="149"/>
                </a:cubicBezTo>
              </a:path>
            </a:pathLst>
          </a:custGeom>
          <a:noFill/>
          <a:ln w="1905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cms_IMG_9263bs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0"/>
            <a:ext cx="2743200" cy="2561628"/>
          </a:xfrm>
          <a:prstGeom prst="rect">
            <a:avLst/>
          </a:prstGeom>
        </p:spPr>
      </p:pic>
      <p:pic>
        <p:nvPicPr>
          <p:cNvPr id="10" name="Picture 25" descr="aTCA-shelf-pi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943600"/>
            <a:ext cx="90357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6463268"/>
            <a:ext cx="68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ATCA</a:t>
            </a:r>
            <a:endParaRPr lang="en-US" dirty="0"/>
          </a:p>
        </p:txBody>
      </p:sp>
      <p:pic>
        <p:nvPicPr>
          <p:cNvPr id="17" name="Picture 16" descr="P2A_VPRAM_RT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6172285"/>
            <a:ext cx="983491" cy="685715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11" name="Rectangle 10"/>
          <p:cNvSpPr/>
          <p:nvPr/>
        </p:nvSpPr>
        <p:spPr>
          <a:xfrm>
            <a:off x="2971800" y="4724400"/>
            <a:ext cx="1295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CMS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Tracking Trigger Towers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3" descr="C:\Users\jamieson\Desktop\mesh_diff_even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24400"/>
            <a:ext cx="1353481" cy="13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TEMP.LT20.004\My Documents\My Pictures\Presentation Animation Files\VIPRAM_FM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6167185"/>
            <a:ext cx="1231928" cy="6908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86600" y="6119336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AM or other track finding approaches implemented on mezzanine (PR engine)</a:t>
            </a:r>
          </a:p>
        </p:txBody>
      </p:sp>
      <p:pic>
        <p:nvPicPr>
          <p:cNvPr id="20" name="Picture 19" descr="Detectornew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0"/>
            <a:ext cx="1313208" cy="1600200"/>
          </a:xfrm>
          <a:prstGeom prst="rect">
            <a:avLst/>
          </a:prstGeom>
        </p:spPr>
      </p:pic>
      <p:pic>
        <p:nvPicPr>
          <p:cNvPr id="21" name="Picture 20" descr="CMS_L1_48_tower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4419600"/>
            <a:ext cx="3056215" cy="2438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438400" y="5715000"/>
            <a:ext cx="13716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486400" y="6477000"/>
            <a:ext cx="457200" cy="762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324600" y="5943600"/>
            <a:ext cx="1524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61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715 -0.00185 " pathEditMode="relative" ptsTypes="AA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325 -4.44444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amieson\Desktop\mesh_diff_even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4191000" cy="41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More advanced configuration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838200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Ten Processors and the Gateway send the event to the target Processor Blade in a round robin scheme.</a:t>
            </a:r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54D4-2C45-8C42-B566-7D3DBC9D220F}" type="datetime1">
              <a:rPr lang="en-US" smtClean="0"/>
              <a:t>4/7/14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81700" y="5264150"/>
            <a:ext cx="1485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Note: animated GIF, view as slideshow in PowerPoint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4953000"/>
            <a:ext cx="975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The full mesh based architecture is highly flexible. </a:t>
            </a:r>
          </a:p>
          <a:p>
            <a:r>
              <a:rPr lang="en-US" sz="1600" i="1" dirty="0">
                <a:solidFill>
                  <a:srgbClr val="0000FF"/>
                </a:solidFill>
                <a:latin typeface="Helvetica"/>
                <a:cs typeface="Helvetica"/>
              </a:rPr>
              <a:t>Many performance and bandwidth bottlenecks can be </a:t>
            </a:r>
            <a:r>
              <a:rPr lang="en-US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solved/avoided</a:t>
            </a:r>
            <a:r>
              <a:rPr lang="en-US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simply </a:t>
            </a:r>
            <a:r>
              <a:rPr lang="en-US" sz="1600" i="1" dirty="0">
                <a:solidFill>
                  <a:srgbClr val="0000FF"/>
                </a:solidFill>
                <a:latin typeface="Helvetica"/>
                <a:cs typeface="Helvetica"/>
              </a:rPr>
              <a:t>by better configurations.</a:t>
            </a:r>
          </a:p>
          <a:p>
            <a:endParaRPr lang="en-US" sz="1600" dirty="0" smtClean="0">
              <a:latin typeface="Helvetica"/>
              <a:cs typeface="Helvetica"/>
            </a:endParaRPr>
          </a:p>
          <a:p>
            <a:r>
              <a:rPr lang="en-US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This </a:t>
            </a:r>
            <a:r>
              <a:rPr lang="en-US" sz="1600" i="1" dirty="0">
                <a:solidFill>
                  <a:srgbClr val="0000FF"/>
                </a:solidFill>
                <a:latin typeface="Helvetica"/>
                <a:cs typeface="Helvetica"/>
              </a:rPr>
              <a:t>also makes an early technical demonstration feasible using today’s technology.</a:t>
            </a:r>
          </a:p>
          <a:p>
            <a:r>
              <a:rPr lang="en-US" sz="1600" dirty="0">
                <a:latin typeface="Helvetica"/>
                <a:cs typeface="Helvetica"/>
              </a:rPr>
              <a:t>The flexible architecture is a good platform </a:t>
            </a:r>
            <a:r>
              <a:rPr lang="en-US" sz="1600" dirty="0" smtClean="0">
                <a:latin typeface="Helvetica"/>
                <a:cs typeface="Helvetica"/>
              </a:rPr>
              <a:t>for a </a:t>
            </a:r>
            <a:r>
              <a:rPr lang="en-US" sz="1600" dirty="0">
                <a:latin typeface="Helvetica"/>
                <a:cs typeface="Helvetica"/>
              </a:rPr>
              <a:t>vertical slice demonstration and beyond</a:t>
            </a:r>
            <a:r>
              <a:rPr lang="en-US" sz="1600" dirty="0">
                <a:solidFill>
                  <a:srgbClr val="DF2FE4"/>
                </a:solidFill>
                <a:latin typeface="Helvetica"/>
                <a:cs typeface="Helvetica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715000" y="1295400"/>
            <a:ext cx="3810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638800" y="1143000"/>
            <a:ext cx="2286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86400" y="1066800"/>
            <a:ext cx="1524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791200" y="1524000"/>
            <a:ext cx="4572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91200" y="1828800"/>
            <a:ext cx="533400" cy="76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91200" y="2057400"/>
            <a:ext cx="533400" cy="76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15000" y="2209800"/>
            <a:ext cx="5334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334000" y="990600"/>
            <a:ext cx="15240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" name="TextBox 2048"/>
          <p:cNvSpPr txBox="1"/>
          <p:nvPr/>
        </p:nvSpPr>
        <p:spPr>
          <a:xfrm>
            <a:off x="6172200" y="914400"/>
            <a:ext cx="2481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To/from eight neighbor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towers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1200" y="3352800"/>
            <a:ext cx="31886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Each processor </a:t>
            </a:r>
            <a:r>
              <a:rPr lang="en-US" dirty="0" smtClean="0">
                <a:solidFill>
                  <a:srgbClr val="0000FF"/>
                </a:solidFill>
              </a:rPr>
              <a:t>receives data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directly </a:t>
            </a:r>
            <a:r>
              <a:rPr lang="en-US" dirty="0" smtClean="0">
                <a:solidFill>
                  <a:srgbClr val="0000FF"/>
                </a:solidFill>
              </a:rPr>
              <a:t>from </a:t>
            </a:r>
            <a:r>
              <a:rPr lang="en-US" dirty="0" smtClean="0">
                <a:solidFill>
                  <a:srgbClr val="0000FF"/>
                </a:solidFill>
              </a:rPr>
              <a:t>upstream on </a:t>
            </a:r>
            <a:r>
              <a:rPr lang="en-US" dirty="0" smtClean="0">
                <a:solidFill>
                  <a:srgbClr val="0000FF"/>
                </a:solidFill>
              </a:rPr>
              <a:t>RTM,</a:t>
            </a:r>
          </a:p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nd then take turn to handle</a:t>
            </a:r>
          </a:p>
          <a:p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ifferent event for each trigger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tower</a:t>
            </a:r>
          </a:p>
        </p:txBody>
      </p:sp>
      <p:pic>
        <p:nvPicPr>
          <p:cNvPr id="23" name="Picture 25" descr="aTCA-shelf-pic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90357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9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PRAM_FM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416"/>
          <a:stretch>
            <a:fillRect/>
          </a:stretch>
        </p:blipFill>
        <p:spPr>
          <a:xfrm>
            <a:off x="533400" y="1524000"/>
            <a:ext cx="8224838" cy="5291137"/>
          </a:xfrm>
        </p:spPr>
      </p:pic>
      <p:sp>
        <p:nvSpPr>
          <p:cNvPr id="60" name="Rectangle 59"/>
          <p:cNvSpPr/>
          <p:nvPr/>
        </p:nvSpPr>
        <p:spPr>
          <a:xfrm>
            <a:off x="4419600" y="5257800"/>
            <a:ext cx="4343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-1524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Pattern recognition </a:t>
            </a:r>
            <a:br>
              <a:rPr lang="en-US" sz="2400" dirty="0" smtClean="0"/>
            </a:br>
            <a:r>
              <a:rPr lang="en-US" sz="2400" dirty="0" smtClean="0"/>
              <a:t>mezzanine concept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F26C-ECFA-0E43-AEF6-0CF81A361B14}" type="datetime1">
              <a:rPr lang="en-US" smtClean="0"/>
              <a:t>4/7/14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3200400"/>
            <a:ext cx="1097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F2FE4"/>
                </a:solidFill>
              </a:rPr>
              <a:t>in coming</a:t>
            </a:r>
          </a:p>
          <a:p>
            <a:r>
              <a:rPr lang="en-US" dirty="0" smtClean="0">
                <a:solidFill>
                  <a:srgbClr val="DF2FE4"/>
                </a:solidFill>
              </a:rPr>
              <a:t>data</a:t>
            </a:r>
            <a:endParaRPr lang="en-US" dirty="0">
              <a:solidFill>
                <a:srgbClr val="DF2FE4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495800" y="2971800"/>
            <a:ext cx="1676400" cy="3810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572000" y="3429000"/>
            <a:ext cx="1676400" cy="762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648200" y="3429000"/>
            <a:ext cx="1676400" cy="6858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876800" y="3429000"/>
            <a:ext cx="1447800" cy="12954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00400" y="3200400"/>
            <a:ext cx="2971800" cy="1524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200400" y="3429000"/>
            <a:ext cx="2971800" cy="3810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352800" y="3429000"/>
            <a:ext cx="2895600" cy="9906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505200" y="3429000"/>
            <a:ext cx="2743200" cy="16002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9600" y="228600"/>
            <a:ext cx="762000" cy="2286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57400" y="0"/>
            <a:ext cx="381000" cy="24384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66800" y="2057400"/>
            <a:ext cx="1219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914400" y="1676400"/>
            <a:ext cx="14478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62000" y="1295400"/>
            <a:ext cx="1676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85800" y="914400"/>
            <a:ext cx="18288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09600" y="533400"/>
            <a:ext cx="1905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33400" y="228600"/>
            <a:ext cx="2057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981200" y="0"/>
            <a:ext cx="76200" cy="243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133600" y="1143000"/>
            <a:ext cx="2133600" cy="1828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124200" y="1828800"/>
            <a:ext cx="6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AM1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 flipV="1">
            <a:off x="1676400" y="0"/>
            <a:ext cx="152400" cy="243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828800" y="1524000"/>
            <a:ext cx="2590800" cy="2057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514600" y="1828800"/>
            <a:ext cx="6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AM2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419600" y="5257800"/>
            <a:ext cx="4374994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Helvetica"/>
                <a:cs typeface="Helvetica"/>
              </a:rPr>
              <a:t>Group the patterns and configure the 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Helvetica"/>
                <a:cs typeface="Helvetica"/>
              </a:rPr>
              <a:t>AM Chips  in such a way that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Helvetica"/>
                <a:cs typeface="Helvetica"/>
              </a:rPr>
              <a:t>only relevant stubs/hits sent to the </a:t>
            </a:r>
          </a:p>
          <a:p>
            <a:r>
              <a:rPr lang="en-US" sz="1600" dirty="0">
                <a:solidFill>
                  <a:srgbClr val="FFFF00"/>
                </a:solidFill>
                <a:latin typeface="Helvetica"/>
                <a:cs typeface="Helvetica"/>
              </a:rPr>
              <a:t>r</a:t>
            </a:r>
            <a:r>
              <a:rPr lang="en-US" sz="1600" dirty="0" smtClean="0">
                <a:solidFill>
                  <a:srgbClr val="FFFF00"/>
                </a:solidFill>
                <a:latin typeface="Helvetica"/>
                <a:cs typeface="Helvetica"/>
              </a:rPr>
              <a:t>elevant </a:t>
            </a:r>
            <a:r>
              <a:rPr lang="en-US" sz="1600" dirty="0" err="1" smtClean="0">
                <a:solidFill>
                  <a:srgbClr val="FFFF00"/>
                </a:solidFill>
                <a:latin typeface="Helvetica"/>
                <a:cs typeface="Helvetica"/>
              </a:rPr>
              <a:t>AMchip</a:t>
            </a:r>
            <a:r>
              <a:rPr lang="en-US" sz="1600" dirty="0" smtClean="0">
                <a:solidFill>
                  <a:srgbClr val="FFFF00"/>
                </a:solidFill>
                <a:latin typeface="Helvetica"/>
                <a:cs typeface="Helvetica"/>
              </a:rPr>
              <a:t>.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7315200" y="3200400"/>
            <a:ext cx="685800" cy="228600"/>
          </a:xfrm>
          <a:prstGeom prst="straightConnector1">
            <a:avLst/>
          </a:prstGeom>
          <a:ln w="76200" cmpd="sng"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0" y="152400"/>
            <a:ext cx="4026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L6</a:t>
            </a:r>
          </a:p>
          <a:p>
            <a:r>
              <a:rPr lang="en-US" dirty="0" smtClean="0"/>
              <a:t>L5</a:t>
            </a:r>
          </a:p>
          <a:p>
            <a:r>
              <a:rPr lang="en-US" dirty="0" smtClean="0"/>
              <a:t>L4</a:t>
            </a:r>
          </a:p>
          <a:p>
            <a:endParaRPr lang="en-US" dirty="0" smtClean="0"/>
          </a:p>
          <a:p>
            <a:r>
              <a:rPr lang="en-US" dirty="0" smtClean="0"/>
              <a:t>L3</a:t>
            </a:r>
          </a:p>
          <a:p>
            <a:r>
              <a:rPr lang="en-US" dirty="0" smtClean="0"/>
              <a:t>L2</a:t>
            </a:r>
          </a:p>
          <a:p>
            <a:r>
              <a:rPr lang="en-US" dirty="0" smtClean="0"/>
              <a:t>L1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733800" y="990600"/>
            <a:ext cx="253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Associative Memory chip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19600" y="1371600"/>
            <a:ext cx="5334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etectornew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1828800" cy="222847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3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09600"/>
            <a:ext cx="541395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64919"/>
            <a:ext cx="3962400" cy="409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7401-D0A5-444F-AE3E-882660CE1090}" type="datetime1">
              <a:rPr lang="en-US" smtClean="0"/>
              <a:t>4/7/14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400" y="0"/>
            <a:ext cx="8720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First Pulsar </a:t>
            </a:r>
            <a:r>
              <a:rPr lang="en-US" sz="2400" b="1" i="1" dirty="0">
                <a:solidFill>
                  <a:srgbClr val="FF0000"/>
                </a:solidFill>
              </a:rPr>
              <a:t>2</a:t>
            </a:r>
            <a:r>
              <a:rPr lang="en-US" sz="2400" b="1" i="1" dirty="0" smtClean="0">
                <a:solidFill>
                  <a:srgbClr val="FF0000"/>
                </a:solidFill>
              </a:rPr>
              <a:t>a prototypes work well: “plug &amp; play” (summer 2013)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3124200"/>
            <a:ext cx="123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Pulsar 2b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49530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b="1" i="1" dirty="0" smtClean="0">
                <a:solidFill>
                  <a:srgbClr val="0000FF"/>
                </a:solidFill>
                <a:latin typeface="Helvetica"/>
                <a:cs typeface="Helvetica"/>
              </a:rPr>
              <a:t>Pulsar 2b:</a:t>
            </a:r>
          </a:p>
          <a:p>
            <a:pPr marL="342900" lvl="1" indent="-342900">
              <a:buFont typeface="Arial"/>
              <a:buChar char="•"/>
            </a:pPr>
            <a:r>
              <a:rPr lang="en-US" altLang="ja-JP" sz="1400" b="1" i="1" dirty="0" smtClean="0">
                <a:solidFill>
                  <a:srgbClr val="0000FF"/>
                </a:solidFill>
                <a:latin typeface="Helvetica"/>
                <a:cs typeface="Helvetica"/>
              </a:rPr>
              <a:t>Vertex </a:t>
            </a:r>
            <a:r>
              <a:rPr lang="en-US" altLang="ja-JP" sz="1400" b="1" i="1" dirty="0">
                <a:solidFill>
                  <a:srgbClr val="0000FF"/>
                </a:solidFill>
                <a:latin typeface="Helvetica"/>
                <a:cs typeface="Helvetica"/>
              </a:rPr>
              <a:t>7 </a:t>
            </a:r>
            <a:r>
              <a:rPr lang="en-US" altLang="ja-JP" sz="1400" b="1" i="1" dirty="0" smtClean="0">
                <a:solidFill>
                  <a:srgbClr val="0000FF"/>
                </a:solidFill>
                <a:latin typeface="Helvetica"/>
                <a:cs typeface="Helvetica"/>
              </a:rPr>
              <a:t>FPGA </a:t>
            </a:r>
            <a:r>
              <a:rPr lang="en-US" sz="1400" dirty="0" smtClean="0">
                <a:latin typeface="Helvetica"/>
                <a:cs typeface="Helvetica"/>
              </a:rPr>
              <a:t>(XC7VX690T)</a:t>
            </a:r>
            <a:endParaRPr lang="en-US" altLang="ja-JP" sz="1400" b="1" i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kumimoji="1" lang="en-US" altLang="ja-JP" sz="1400" b="1" i="1" dirty="0">
                <a:solidFill>
                  <a:srgbClr val="0000FF"/>
                </a:solidFill>
                <a:latin typeface="Helvetica"/>
                <a:cs typeface="Helvetica"/>
              </a:rPr>
              <a:t>80 </a:t>
            </a:r>
            <a:r>
              <a:rPr kumimoji="1" lang="en-US" altLang="ja-JP" sz="1400" b="1" i="1" dirty="0" smtClean="0">
                <a:solidFill>
                  <a:srgbClr val="0000FF"/>
                </a:solidFill>
                <a:latin typeface="Helvetica"/>
                <a:cs typeface="Helvetica"/>
              </a:rPr>
              <a:t>GTH lines</a:t>
            </a:r>
            <a:endParaRPr kumimoji="1" lang="en-US" altLang="ja-JP" sz="1400" b="1" i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General 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purpose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design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 I/O ~1 </a:t>
            </a:r>
            <a:r>
              <a:rPr lang="en-US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Tbps</a:t>
            </a: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endParaRPr lang="en-US" altLang="ja-JP" sz="1600" b="1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11" name="Picture 3" descr="C:\Users\jamieson\Desktop\mesh_diff_even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968" y="4572000"/>
            <a:ext cx="970032" cy="9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4800" y="762000"/>
            <a:ext cx="172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Pulsar 2a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Kintex</a:t>
            </a:r>
            <a:r>
              <a:rPr lang="en-US" dirty="0" smtClean="0">
                <a:solidFill>
                  <a:schemeClr val="bg1"/>
                </a:solidFill>
              </a:rPr>
              <a:t> 7 FPGAs)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400" y="4572000"/>
            <a:ext cx="487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http://www-</a:t>
            </a:r>
            <a:r>
              <a:rPr lang="en-US" sz="1600" dirty="0" err="1"/>
              <a:t>ppd.fnal.gov</a:t>
            </a:r>
            <a:r>
              <a:rPr lang="en-US" sz="1600" dirty="0"/>
              <a:t>/</a:t>
            </a:r>
            <a:r>
              <a:rPr lang="en-US" sz="1600" dirty="0" err="1"/>
              <a:t>EEDOffice</a:t>
            </a:r>
            <a:r>
              <a:rPr lang="en-US" sz="1600" dirty="0"/>
              <a:t>-w/Projects/ATCA/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81400" y="4572000"/>
            <a:ext cx="3657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05000" y="1295400"/>
            <a:ext cx="609600" cy="381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05000" y="1295400"/>
            <a:ext cx="609600" cy="16002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38800" y="2743200"/>
            <a:ext cx="313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Board delivery later this month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94322" y="5562600"/>
            <a:ext cx="808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  <a:t>How </a:t>
            </a:r>
          </a:p>
          <a:p>
            <a:r>
              <a:rPr lang="en-US" sz="1200" dirty="0">
                <a:solidFill>
                  <a:srgbClr val="3366FF"/>
                </a:solidFill>
                <a:latin typeface="Helvetica"/>
                <a:cs typeface="Helvetica"/>
              </a:rPr>
              <a:t>f</a:t>
            </a:r>
            <a: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  <a:t>ull-mesh</a:t>
            </a:r>
          </a:p>
          <a:p>
            <a:r>
              <a:rPr lang="en-US" sz="1200" dirty="0">
                <a:solidFill>
                  <a:srgbClr val="3366FF"/>
                </a:solidFill>
                <a:latin typeface="Helvetica"/>
                <a:cs typeface="Helvetica"/>
              </a:rPr>
              <a:t>u</a:t>
            </a:r>
            <a: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  <a:t>sed </a:t>
            </a:r>
            <a: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  <a:t>for</a:t>
            </a:r>
            <a:endParaRPr lang="en-US" sz="1200" dirty="0" smtClean="0">
              <a:solidFill>
                <a:srgbClr val="3366FF"/>
              </a:solidFill>
              <a:latin typeface="Helvetica"/>
              <a:cs typeface="Helvetica"/>
            </a:endParaRPr>
          </a:p>
          <a:p>
            <a: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  <a:t>CMS</a:t>
            </a:r>
          </a:p>
          <a:p>
            <a: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  <a:t>L1 TT</a:t>
            </a:r>
            <a:b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</a:br>
            <a:r>
              <a:rPr lang="en-US" sz="1200" dirty="0" smtClean="0">
                <a:solidFill>
                  <a:srgbClr val="3366FF"/>
                </a:solidFill>
                <a:latin typeface="Helvetica"/>
                <a:cs typeface="Helvetica"/>
              </a:rPr>
              <a:t>case</a:t>
            </a:r>
            <a:endParaRPr lang="en-US" sz="1200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4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219200" y="-2286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Pulsar </a:t>
            </a:r>
            <a:r>
              <a:rPr kumimoji="1" lang="en-US" altLang="ja-JP" sz="2800" dirty="0" err="1" smtClean="0"/>
              <a:t>IIa</a:t>
            </a:r>
            <a:r>
              <a:rPr kumimoji="1" lang="en-US" altLang="ja-JP" sz="2800" dirty="0" smtClean="0"/>
              <a:t> Full crate testing at Fermilab</a:t>
            </a:r>
            <a:endParaRPr kumimoji="1" lang="ja-JP" alt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3821043" cy="50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657600" cy="492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410200" y="609600"/>
            <a:ext cx="35814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Helvetica Light"/>
                <a:cs typeface="Helvetica Light"/>
              </a:rPr>
              <a:t>activate all the GTX at 6.25 Gb/s on 7 boards on full-mesh backplane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287" y="1197740"/>
            <a:ext cx="16639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Helvetica Light"/>
                <a:cs typeface="Helvetica Light"/>
              </a:rPr>
              <a:t>Hub board</a:t>
            </a:r>
          </a:p>
        </p:txBody>
      </p:sp>
      <p:cxnSp>
        <p:nvCxnSpPr>
          <p:cNvPr id="9" name="直線矢印コネクタ 8"/>
          <p:cNvCxnSpPr>
            <a:stCxn id="7" idx="2"/>
          </p:cNvCxnSpPr>
          <p:nvPr/>
        </p:nvCxnSpPr>
        <p:spPr>
          <a:xfrm>
            <a:off x="982237" y="1567072"/>
            <a:ext cx="136511" cy="176932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4CFE-98DA-DD4A-9C08-735F53DA163B}" type="datetime1">
              <a:rPr lang="en-US" smtClean="0"/>
              <a:t>4/7/14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8200" y="593467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dirty="0"/>
              <a:t>Achieved maximum speed:</a:t>
            </a:r>
          </a:p>
          <a:p>
            <a:r>
              <a:rPr kumimoji="1" lang="en-US" altLang="ja-JP" dirty="0"/>
              <a:t>    </a:t>
            </a:r>
            <a:r>
              <a:rPr lang="en-US" altLang="ja-JP" dirty="0"/>
              <a:t>Local bus: </a:t>
            </a:r>
            <a:r>
              <a:rPr lang="en-US" altLang="ja-JP" dirty="0">
                <a:solidFill>
                  <a:srgbClr val="0000FF"/>
                </a:solidFill>
              </a:rPr>
              <a:t>10 Gb/s</a:t>
            </a:r>
            <a:r>
              <a:rPr lang="en-US" altLang="ja-JP" dirty="0"/>
              <a:t>	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dirty="0"/>
              <a:t>RTM 	   : </a:t>
            </a:r>
            <a:r>
              <a:rPr lang="en-US" altLang="ja-JP" dirty="0">
                <a:solidFill>
                  <a:srgbClr val="0000FF"/>
                </a:solidFill>
              </a:rPr>
              <a:t>10 Gb/s</a:t>
            </a:r>
            <a:r>
              <a:rPr lang="en-US" altLang="ja-JP" dirty="0"/>
              <a:t>	</a:t>
            </a:r>
          </a:p>
        </p:txBody>
      </p:sp>
      <p:pic>
        <p:nvPicPr>
          <p:cNvPr id="12" name="Picture 2" descr="C:\Users\jamieson\Desktop\8x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895600"/>
            <a:ext cx="1295204" cy="12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5400"/>
            <a:ext cx="8686800" cy="10207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Comparison: ATLAS L2 FTK and CMS L1 Track Trigger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AE25-DE36-DD4D-A189-919C86F855D5}" type="datetime1">
              <a:rPr lang="en-US" smtClean="0"/>
              <a:t>4/7/14</a:t>
            </a:fld>
            <a:endParaRPr lang="en-US"/>
          </a:p>
        </p:txBody>
      </p:sp>
      <p:pic>
        <p:nvPicPr>
          <p:cNvPr id="7" name="Immagine 3" descr="Pixel_SC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 b="20142"/>
          <a:stretch>
            <a:fillRect/>
          </a:stretch>
        </p:blipFill>
        <p:spPr bwMode="auto">
          <a:xfrm>
            <a:off x="152400" y="1371600"/>
            <a:ext cx="3505200" cy="25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r="10001"/>
          <a:stretch/>
        </p:blipFill>
        <p:spPr bwMode="auto">
          <a:xfrm>
            <a:off x="3566160" y="2667000"/>
            <a:ext cx="557784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ittol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TK-trigger-tower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5114" r="48889" b="34756"/>
          <a:stretch/>
        </p:blipFill>
        <p:spPr>
          <a:xfrm>
            <a:off x="0" y="990600"/>
            <a:ext cx="1334795" cy="1194816"/>
          </a:xfrm>
          <a:prstGeom prst="rect">
            <a:avLst/>
          </a:prstGeom>
        </p:spPr>
      </p:pic>
      <p:pic>
        <p:nvPicPr>
          <p:cNvPr id="12" name="DF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" y="4514850"/>
            <a:ext cx="2514600" cy="1885950"/>
          </a:xfrm>
        </p:spPr>
      </p:pic>
      <p:sp>
        <p:nvSpPr>
          <p:cNvPr id="13" name="TextBox 12"/>
          <p:cNvSpPr txBox="1"/>
          <p:nvPr/>
        </p:nvSpPr>
        <p:spPr>
          <a:xfrm>
            <a:off x="7162800" y="914400"/>
            <a:ext cx="18441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New</a:t>
            </a:r>
          </a:p>
          <a:p>
            <a:r>
              <a:rPr lang="en-US" dirty="0" smtClean="0">
                <a:latin typeface="Helvetica"/>
                <a:cs typeface="Helvetica"/>
              </a:rPr>
              <a:t>Tracker/Cabling</a:t>
            </a:r>
          </a:p>
          <a:p>
            <a:r>
              <a:rPr lang="en-US" dirty="0">
                <a:latin typeface="Helvetica"/>
                <a:cs typeface="Helvetica"/>
              </a:rPr>
              <a:t>d</a:t>
            </a:r>
            <a:r>
              <a:rPr lang="en-US" dirty="0" smtClean="0">
                <a:latin typeface="Helvetica"/>
                <a:cs typeface="Helvetica"/>
              </a:rPr>
              <a:t>esigned for</a:t>
            </a:r>
          </a:p>
          <a:p>
            <a:r>
              <a:rPr lang="en-US" dirty="0" smtClean="0">
                <a:latin typeface="Helvetica"/>
                <a:cs typeface="Helvetica"/>
              </a:rPr>
              <a:t>Tracking Trigger</a:t>
            </a:r>
          </a:p>
          <a:p>
            <a:r>
              <a:rPr lang="en-US" dirty="0" smtClean="0">
                <a:latin typeface="Helvetica"/>
                <a:cs typeface="Helvetica"/>
              </a:rPr>
              <a:t>for HL-LHC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838200"/>
            <a:ext cx="1844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Existing </a:t>
            </a:r>
          </a:p>
          <a:p>
            <a:r>
              <a:rPr lang="en-US" dirty="0" smtClean="0">
                <a:latin typeface="Helvetica"/>
                <a:cs typeface="Helvetica"/>
              </a:rPr>
              <a:t>Tracker/cabling </a:t>
            </a:r>
          </a:p>
          <a:p>
            <a:r>
              <a:rPr lang="en-US" dirty="0">
                <a:latin typeface="Helvetica"/>
                <a:cs typeface="Helvetica"/>
              </a:rPr>
              <a:t>n</a:t>
            </a:r>
            <a:r>
              <a:rPr lang="en-US" dirty="0" smtClean="0">
                <a:latin typeface="Helvetica"/>
                <a:cs typeface="Helvetica"/>
              </a:rPr>
              <a:t>ot designed for </a:t>
            </a:r>
          </a:p>
          <a:p>
            <a:r>
              <a:rPr lang="en-US" dirty="0" smtClean="0">
                <a:latin typeface="Helvetica"/>
                <a:cs typeface="Helvetica"/>
              </a:rPr>
              <a:t>Tracking Trigger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4038600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4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η</a:t>
            </a:r>
            <a:r>
              <a:rPr lang="en-US" dirty="0" smtClean="0">
                <a:latin typeface="Helvetica"/>
                <a:cs typeface="Helvetica"/>
              </a:rPr>
              <a:t> x 16 </a:t>
            </a:r>
            <a:r>
              <a:rPr lang="en-US" dirty="0" err="1" smtClean="0">
                <a:latin typeface="Helvetica"/>
                <a:cs typeface="Helvetica"/>
              </a:rPr>
              <a:t>φ</a:t>
            </a:r>
            <a:r>
              <a:rPr lang="en-US" dirty="0" smtClean="0">
                <a:latin typeface="Helvetica"/>
                <a:cs typeface="Helvetica"/>
              </a:rPr>
              <a:t> = 64 </a:t>
            </a:r>
            <a:r>
              <a:rPr lang="en-US" dirty="0">
                <a:latin typeface="Helvetica"/>
                <a:cs typeface="Helvetica"/>
              </a:rPr>
              <a:t>trigger towers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81600" y="3962400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6 </a:t>
            </a:r>
            <a:r>
              <a:rPr lang="en-US" dirty="0" err="1" smtClean="0">
                <a:latin typeface="Helvetica"/>
                <a:cs typeface="Helvetica"/>
              </a:rPr>
              <a:t>η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>
                <a:latin typeface="Helvetica"/>
                <a:cs typeface="Helvetica"/>
              </a:rPr>
              <a:t>x 8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>
                <a:latin typeface="Helvetica"/>
                <a:cs typeface="Helvetica"/>
              </a:rPr>
              <a:t>φ</a:t>
            </a:r>
            <a:r>
              <a:rPr lang="en-US" dirty="0">
                <a:latin typeface="Helvetica"/>
                <a:cs typeface="Helvetica"/>
              </a:rPr>
              <a:t> = </a:t>
            </a:r>
            <a:r>
              <a:rPr lang="en-US" dirty="0" smtClean="0">
                <a:latin typeface="Helvetica"/>
                <a:cs typeface="Helvetica"/>
              </a:rPr>
              <a:t>48 </a:t>
            </a:r>
            <a:r>
              <a:rPr lang="en-US" dirty="0">
                <a:latin typeface="Helvetica"/>
                <a:cs typeface="Helvetica"/>
              </a:rPr>
              <a:t>trigger towers 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34000" y="6488668"/>
            <a:ext cx="36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This leads to new Architecture….</a:t>
            </a:r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" name="CMS4-new-animation-new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200" y="4495800"/>
            <a:ext cx="2590800" cy="1943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9"/>
          <p:cNvGrpSpPr>
            <a:grpSpLocks/>
          </p:cNvGrpSpPr>
          <p:nvPr/>
        </p:nvGrpSpPr>
        <p:grpSpPr bwMode="auto">
          <a:xfrm>
            <a:off x="0" y="762000"/>
            <a:ext cx="1447800" cy="1066800"/>
            <a:chOff x="2688" y="624"/>
            <a:chExt cx="2609" cy="2722"/>
          </a:xfrm>
        </p:grpSpPr>
        <p:pic>
          <p:nvPicPr>
            <p:cNvPr id="10259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706"/>
              <a:ext cx="2601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0" name="Freeform 21"/>
            <p:cNvSpPr>
              <a:spLocks/>
            </p:cNvSpPr>
            <p:nvPr/>
          </p:nvSpPr>
          <p:spPr bwMode="auto">
            <a:xfrm>
              <a:off x="3693" y="1695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Freeform 22"/>
            <p:cNvSpPr>
              <a:spLocks/>
            </p:cNvSpPr>
            <p:nvPr/>
          </p:nvSpPr>
          <p:spPr bwMode="auto">
            <a:xfrm>
              <a:off x="4059" y="2082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Freeform 23"/>
            <p:cNvSpPr>
              <a:spLocks/>
            </p:cNvSpPr>
            <p:nvPr/>
          </p:nvSpPr>
          <p:spPr bwMode="auto">
            <a:xfrm>
              <a:off x="4392" y="2433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Freeform 24"/>
            <p:cNvSpPr>
              <a:spLocks/>
            </p:cNvSpPr>
            <p:nvPr/>
          </p:nvSpPr>
          <p:spPr bwMode="auto">
            <a:xfrm>
              <a:off x="3375" y="134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Freeform 25"/>
            <p:cNvSpPr>
              <a:spLocks/>
            </p:cNvSpPr>
            <p:nvPr/>
          </p:nvSpPr>
          <p:spPr bwMode="auto">
            <a:xfrm>
              <a:off x="3003" y="960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26"/>
            <p:cNvSpPr>
              <a:spLocks/>
            </p:cNvSpPr>
            <p:nvPr/>
          </p:nvSpPr>
          <p:spPr bwMode="auto">
            <a:xfrm>
              <a:off x="4716" y="2769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27"/>
            <p:cNvSpPr>
              <a:spLocks/>
            </p:cNvSpPr>
            <p:nvPr/>
          </p:nvSpPr>
          <p:spPr bwMode="auto">
            <a:xfrm>
              <a:off x="2688" y="62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Freeform 28"/>
            <p:cNvSpPr>
              <a:spLocks/>
            </p:cNvSpPr>
            <p:nvPr/>
          </p:nvSpPr>
          <p:spPr bwMode="auto">
            <a:xfrm>
              <a:off x="4730" y="2767"/>
              <a:ext cx="546" cy="577"/>
            </a:xfrm>
            <a:custGeom>
              <a:avLst/>
              <a:gdLst>
                <a:gd name="T0" fmla="*/ 447 w 546"/>
                <a:gd name="T1" fmla="*/ 0 h 577"/>
                <a:gd name="T2" fmla="*/ 495 w 546"/>
                <a:gd name="T3" fmla="*/ 48 h 577"/>
                <a:gd name="T4" fmla="*/ 540 w 546"/>
                <a:gd name="T5" fmla="*/ 138 h 577"/>
                <a:gd name="T6" fmla="*/ 531 w 546"/>
                <a:gd name="T7" fmla="*/ 285 h 577"/>
                <a:gd name="T8" fmla="*/ 498 w 546"/>
                <a:gd name="T9" fmla="*/ 387 h 577"/>
                <a:gd name="T10" fmla="*/ 408 w 546"/>
                <a:gd name="T11" fmla="*/ 495 h 577"/>
                <a:gd name="T12" fmla="*/ 252 w 546"/>
                <a:gd name="T13" fmla="*/ 564 h 577"/>
                <a:gd name="T14" fmla="*/ 135 w 546"/>
                <a:gd name="T15" fmla="*/ 564 h 577"/>
                <a:gd name="T16" fmla="*/ 0 w 546"/>
                <a:gd name="T17" fmla="*/ 483 h 5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6"/>
                <a:gd name="T28" fmla="*/ 0 h 577"/>
                <a:gd name="T29" fmla="*/ 546 w 546"/>
                <a:gd name="T30" fmla="*/ 577 h 5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6" h="577">
                  <a:moveTo>
                    <a:pt x="447" y="0"/>
                  </a:moveTo>
                  <a:cubicBezTo>
                    <a:pt x="463" y="12"/>
                    <a:pt x="480" y="25"/>
                    <a:pt x="495" y="48"/>
                  </a:cubicBezTo>
                  <a:cubicBezTo>
                    <a:pt x="510" y="71"/>
                    <a:pt x="534" y="99"/>
                    <a:pt x="540" y="138"/>
                  </a:cubicBezTo>
                  <a:cubicBezTo>
                    <a:pt x="546" y="177"/>
                    <a:pt x="538" y="244"/>
                    <a:pt x="531" y="285"/>
                  </a:cubicBezTo>
                  <a:cubicBezTo>
                    <a:pt x="524" y="326"/>
                    <a:pt x="519" y="352"/>
                    <a:pt x="498" y="387"/>
                  </a:cubicBezTo>
                  <a:cubicBezTo>
                    <a:pt x="477" y="422"/>
                    <a:pt x="449" y="466"/>
                    <a:pt x="408" y="495"/>
                  </a:cubicBezTo>
                  <a:cubicBezTo>
                    <a:pt x="367" y="524"/>
                    <a:pt x="297" y="553"/>
                    <a:pt x="252" y="564"/>
                  </a:cubicBezTo>
                  <a:cubicBezTo>
                    <a:pt x="207" y="575"/>
                    <a:pt x="177" y="577"/>
                    <a:pt x="135" y="564"/>
                  </a:cubicBezTo>
                  <a:cubicBezTo>
                    <a:pt x="93" y="551"/>
                    <a:pt x="22" y="496"/>
                    <a:pt x="0" y="483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3" name="Immagine 3" descr="Pixel_S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 b="20142"/>
          <a:stretch>
            <a:fillRect/>
          </a:stretch>
        </p:blipFill>
        <p:spPr bwMode="auto">
          <a:xfrm>
            <a:off x="1447800" y="381000"/>
            <a:ext cx="21256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3"/>
          <p:cNvSpPr txBox="1">
            <a:spLocks noChangeArrowheads="1"/>
          </p:cNvSpPr>
          <p:nvPr/>
        </p:nvSpPr>
        <p:spPr bwMode="auto">
          <a:xfrm>
            <a:off x="304800" y="76200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/>
              <a:t>CDF SVXII</a:t>
            </a:r>
          </a:p>
        </p:txBody>
      </p:sp>
      <p:pic>
        <p:nvPicPr>
          <p:cNvPr id="10245" name="Picture 3" descr="citto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4290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791200" y="4114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250" name="TextBox 51"/>
          <p:cNvSpPr txBox="1">
            <a:spLocks noChangeArrowheads="1"/>
          </p:cNvSpPr>
          <p:nvPr/>
        </p:nvSpPr>
        <p:spPr bwMode="auto">
          <a:xfrm>
            <a:off x="2667000" y="18288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FF"/>
                </a:solidFill>
              </a:rPr>
              <a:t>Data transfer</a:t>
            </a: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>
            <a:off x="0" y="4495800"/>
            <a:ext cx="9448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AM system </a:t>
            </a:r>
            <a:r>
              <a:rPr lang="en-US" sz="2000" dirty="0"/>
              <a:t>capable of dealing with </a:t>
            </a:r>
            <a:r>
              <a:rPr lang="en-US" sz="2000" dirty="0" smtClean="0"/>
              <a:t>the </a:t>
            </a:r>
          </a:p>
          <a:p>
            <a:r>
              <a:rPr lang="en-US" sz="2000" dirty="0" smtClean="0"/>
              <a:t>HL</a:t>
            </a:r>
            <a:r>
              <a:rPr lang="en-US" sz="2000" dirty="0"/>
              <a:t>-LHC collisions, </a:t>
            </a:r>
            <a:r>
              <a:rPr lang="en-US" sz="2000" dirty="0" smtClean="0"/>
              <a:t>with </a:t>
            </a:r>
            <a:r>
              <a:rPr lang="en-US" sz="2000" dirty="0"/>
              <a:t>the much shorter latency </a:t>
            </a:r>
            <a:endParaRPr lang="en-US" sz="2000" dirty="0" smtClean="0"/>
          </a:p>
          <a:p>
            <a:r>
              <a:rPr lang="en-US" sz="2000" dirty="0" smtClean="0"/>
              <a:t>required </a:t>
            </a:r>
            <a:r>
              <a:rPr lang="en-US" sz="2000" dirty="0"/>
              <a:t>by Level 1 triggering, poses </a:t>
            </a:r>
            <a:r>
              <a:rPr lang="en-US" sz="2000" dirty="0" smtClean="0"/>
              <a:t>significant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technical </a:t>
            </a:r>
            <a:r>
              <a:rPr lang="en-US" sz="2000" dirty="0"/>
              <a:t>challenges. 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Emerging 3DIC technology can </a:t>
            </a:r>
            <a:r>
              <a:rPr lang="en-US" sz="2000" dirty="0" smtClean="0">
                <a:solidFill>
                  <a:srgbClr val="FF0000"/>
                </a:solidFill>
              </a:rPr>
              <a:t>help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cxnSp>
        <p:nvCxnSpPr>
          <p:cNvPr id="10253" name="Straight Arrow Connector 56"/>
          <p:cNvCxnSpPr>
            <a:cxnSpLocks noChangeShapeType="1"/>
          </p:cNvCxnSpPr>
          <p:nvPr/>
        </p:nvCxnSpPr>
        <p:spPr bwMode="auto">
          <a:xfrm>
            <a:off x="7543800" y="51816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4" name="TextBox 57"/>
          <p:cNvSpPr txBox="1">
            <a:spLocks noChangeArrowheads="1"/>
          </p:cNvSpPr>
          <p:nvPr/>
        </p:nvSpPr>
        <p:spPr bwMode="auto">
          <a:xfrm>
            <a:off x="8153400" y="5638800"/>
            <a:ext cx="65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HLT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FF0000"/>
                </a:solidFill>
              </a:rPr>
              <a:t>Detector design for triggering</a:t>
            </a:r>
          </a:p>
        </p:txBody>
      </p:sp>
      <p:sp>
        <p:nvSpPr>
          <p:cNvPr id="10256" name="TextBox 25"/>
          <p:cNvSpPr txBox="1">
            <a:spLocks noChangeArrowheads="1"/>
          </p:cNvSpPr>
          <p:nvPr/>
        </p:nvSpPr>
        <p:spPr bwMode="auto">
          <a:xfrm>
            <a:off x="0" y="1524000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FF"/>
                </a:solidFill>
              </a:rPr>
              <a:t>Beam spot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0" y="152400"/>
            <a:ext cx="4800600" cy="338554"/>
          </a:xfrm>
          <a:prstGeom prst="rect">
            <a:avLst/>
          </a:prstGeom>
          <a:solidFill>
            <a:srgbClr val="36FF3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Silicon Based Tracking Trigger at Hadron 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olliders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572000" y="1676400"/>
            <a:ext cx="381000" cy="838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191000" y="914400"/>
            <a:ext cx="239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Partition detector into </a:t>
            </a:r>
          </a:p>
          <a:p>
            <a:r>
              <a:rPr lang="en-US" sz="1800" dirty="0" smtClean="0">
                <a:solidFill>
                  <a:srgbClr val="008000"/>
                </a:solidFill>
                <a:latin typeface="Helvetica"/>
                <a:cs typeface="Helvetica"/>
              </a:rPr>
              <a:t>trigger towers/sectors</a:t>
            </a:r>
            <a:endParaRPr lang="en-US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105400" y="2209800"/>
            <a:ext cx="5334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486400" y="1524000"/>
            <a:ext cx="343858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Pick your favorite method:</a:t>
            </a:r>
          </a:p>
          <a:p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i="1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sz="14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Associative Memory (AM) Approach</a:t>
            </a:r>
          </a:p>
          <a:p>
            <a:r>
              <a:rPr lang="en-US" sz="1400" b="1" i="1" dirty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sz="1400" b="1" i="1" dirty="0" smtClean="0">
                <a:solidFill>
                  <a:srgbClr val="008000"/>
                </a:solidFill>
                <a:latin typeface="Helvetica"/>
                <a:cs typeface="Helvetica"/>
              </a:rPr>
              <a:t>  (proven approach from CDF/SVT)</a:t>
            </a:r>
          </a:p>
          <a:p>
            <a:r>
              <a:rPr lang="en-US" sz="1400" i="1" dirty="0" smtClean="0">
                <a:solidFill>
                  <a:srgbClr val="0000FF"/>
                </a:solidFill>
                <a:latin typeface="Helvetica"/>
                <a:cs typeface="Helvetica"/>
              </a:rPr>
              <a:t>   </a:t>
            </a:r>
            <a:r>
              <a:rPr lang="en-US" sz="1400" dirty="0" smtClean="0">
                <a:latin typeface="Helvetica"/>
                <a:cs typeface="Helvetica"/>
              </a:rPr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477000" y="3733800"/>
            <a:ext cx="152400" cy="381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77000" y="3429000"/>
            <a:ext cx="3444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Finer pattern recognition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0EC2-412C-8548-98DD-02CEE484DABE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1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705600" cy="1219200"/>
          </a:xfrm>
        </p:spPr>
        <p:txBody>
          <a:bodyPr/>
          <a:lstStyle/>
          <a:p>
            <a:r>
              <a:rPr lang="en-US" sz="3600">
                <a:latin typeface="Book Antiqua" charset="0"/>
                <a:ea typeface="ＭＳ Ｐゴシック" charset="0"/>
                <a:cs typeface="ＭＳ Ｐゴシック" charset="0"/>
              </a:rPr>
              <a:t>3D Technology in 30 seconds 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495300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3D technology: the integration of thinned and bonded silicon integrated circuits with vertical interconnects between IC layers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</a:rPr>
              <a:t>Vertical interconnects: Through-Silicon-</a:t>
            </a:r>
            <a:r>
              <a:rPr lang="en-US" sz="2000" dirty="0" err="1">
                <a:latin typeface="Helvetica" charset="0"/>
                <a:ea typeface="ＭＳ Ｐゴシック" charset="0"/>
              </a:rPr>
              <a:t>Vias</a:t>
            </a:r>
            <a:r>
              <a:rPr lang="en-US" sz="2000" dirty="0">
                <a:latin typeface="Helvetica" charset="0"/>
                <a:ea typeface="ＭＳ Ｐゴシック" charset="0"/>
              </a:rPr>
              <a:t> (TSVs)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</a:rPr>
              <a:t>Applications: memories, pixel arrays, microprocessors &amp; FPGAs 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Performance can be improved by reducing interconnect R/L/C for higher speed and density…</a:t>
            </a:r>
            <a:endParaRPr lang="en-US" sz="16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Freedom to divide functionality among tiers to create new designs that are simply not possible in 2D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</a:rPr>
              <a:t>Useful when a task can be partitioned into multiple sections that are physically and logically separable, and the interconnects among them are straightforward</a:t>
            </a:r>
          </a:p>
          <a:p>
            <a:pPr lvl="1">
              <a:buFont typeface="Monotype Sorts" charset="0"/>
              <a:buNone/>
            </a:pPr>
            <a:r>
              <a:rPr lang="en-US" sz="2000" dirty="0">
                <a:solidFill>
                  <a:srgbClr val="0000FF"/>
                </a:solidFill>
                <a:latin typeface="Century" charset="0"/>
                <a:ea typeface="ＭＳ Ｐゴシック" charset="0"/>
                <a:cs typeface="Century" charset="0"/>
              </a:rPr>
              <a:t>Moore</a:t>
            </a:r>
            <a:r>
              <a:rPr lang="ja-JP" altLang="en-US" sz="2000" dirty="0">
                <a:solidFill>
                  <a:srgbClr val="0000FF"/>
                </a:solidFill>
                <a:latin typeface="Century" charset="0"/>
                <a:ea typeface="ＭＳ Ｐゴシック" charset="0"/>
                <a:cs typeface="Century" charset="0"/>
              </a:rPr>
              <a:t>’</a:t>
            </a:r>
            <a:r>
              <a:rPr lang="en-US" altLang="ja-JP" sz="2000" dirty="0">
                <a:solidFill>
                  <a:srgbClr val="0000FF"/>
                </a:solidFill>
                <a:latin typeface="Century" charset="0"/>
                <a:ea typeface="ＭＳ Ｐゴシック" charset="0"/>
                <a:cs typeface="Century" charset="0"/>
              </a:rPr>
              <a:t>s law is approaching severe limitations</a:t>
            </a:r>
          </a:p>
          <a:p>
            <a:pPr lvl="1">
              <a:buFont typeface="Monotype Sorts" charset="0"/>
              <a:buNone/>
            </a:pPr>
            <a:r>
              <a:rPr lang="en-US" sz="2000" dirty="0">
                <a:solidFill>
                  <a:srgbClr val="0000FF"/>
                </a:solidFill>
                <a:latin typeface="Century" charset="0"/>
                <a:ea typeface="ＭＳ Ｐゴシック" charset="0"/>
                <a:cs typeface="Century" charset="0"/>
              </a:rPr>
              <a:t>3D could be the next scaling engine</a:t>
            </a:r>
          </a:p>
          <a:p>
            <a:pPr lvl="1">
              <a:buFont typeface="Monotype Sorts" charset="0"/>
              <a:buNone/>
            </a:pPr>
            <a:r>
              <a:rPr lang="en-US" sz="2000" dirty="0">
                <a:solidFill>
                  <a:srgbClr val="FF0000"/>
                </a:solidFill>
                <a:latin typeface="Century" charset="0"/>
                <a:ea typeface="ＭＳ Ｐゴシック" charset="0"/>
                <a:cs typeface="Century" charset="0"/>
              </a:rPr>
              <a:t>Not just as merely an extension of Moore</a:t>
            </a:r>
            <a:r>
              <a:rPr lang="ja-JP" altLang="en-US" sz="2000" dirty="0">
                <a:solidFill>
                  <a:srgbClr val="FF0000"/>
                </a:solidFill>
                <a:latin typeface="Century" charset="0"/>
                <a:ea typeface="ＭＳ Ｐゴシック" charset="0"/>
                <a:cs typeface="Century" charset="0"/>
              </a:rPr>
              <a:t>’</a:t>
            </a:r>
            <a:r>
              <a:rPr lang="en-US" altLang="ja-JP" sz="2000" dirty="0">
                <a:solidFill>
                  <a:srgbClr val="FF0000"/>
                </a:solidFill>
                <a:latin typeface="Century" charset="0"/>
                <a:ea typeface="ＭＳ Ｐゴシック" charset="0"/>
                <a:cs typeface="Century" charset="0"/>
              </a:rPr>
              <a:t>s law, </a:t>
            </a:r>
          </a:p>
          <a:p>
            <a:pPr lvl="1">
              <a:buFont typeface="Monotype Sorts" charset="0"/>
              <a:buNone/>
            </a:pPr>
            <a:r>
              <a:rPr lang="en-US" sz="2000" dirty="0">
                <a:solidFill>
                  <a:srgbClr val="FF0000"/>
                </a:solidFill>
                <a:latin typeface="Century" charset="0"/>
                <a:ea typeface="ＭＳ Ｐゴシック" charset="0"/>
                <a:cs typeface="Century" charset="0"/>
              </a:rPr>
              <a:t>also provides novel design opportunities</a:t>
            </a:r>
          </a:p>
          <a:p>
            <a:pPr lvl="1">
              <a:buFont typeface="Monotype Sorts" charset="0"/>
              <a:buNone/>
            </a:pPr>
            <a:endParaRPr lang="en-US" sz="2000" dirty="0">
              <a:latin typeface="Helvetica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E9E1-0A0F-E54E-9943-A21DDA124536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6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19200" y="-228600"/>
            <a:ext cx="6705600" cy="1219200"/>
          </a:xfrm>
        </p:spPr>
        <p:txBody>
          <a:bodyPr/>
          <a:lstStyle/>
          <a:p>
            <a:r>
              <a:rPr lang="en-US" dirty="0">
                <a:solidFill>
                  <a:srgbClr val="FF33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Rate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 =  </a:t>
            </a:r>
            <a:r>
              <a:rPr lang="en-US" dirty="0">
                <a:solidFill>
                  <a:srgbClr val="009900"/>
                </a:solidFill>
                <a:latin typeface="Symbol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>
                <a:latin typeface="Comic Sans MS" charset="0"/>
                <a:ea typeface="ＭＳ Ｐゴシック" charset="0"/>
                <a:cs typeface="ＭＳ Ｐゴシック" charset="0"/>
              </a:rPr>
              <a:t>  </a:t>
            </a:r>
            <a:r>
              <a:rPr lang="en-US" dirty="0">
                <a:solidFill>
                  <a:srgbClr val="3333FF"/>
                </a:solidFill>
                <a:latin typeface="Script MT Bold" charset="0"/>
                <a:ea typeface="ＭＳ Ｐゴシック" charset="0"/>
                <a:cs typeface="ＭＳ Ｐゴシック" charset="0"/>
              </a:rPr>
              <a:t>L</a:t>
            </a:r>
            <a:r>
              <a:rPr lang="en-US" i="1" dirty="0">
                <a:latin typeface="Book Antiqua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991600" cy="4953000"/>
          </a:xfrm>
        </p:spPr>
        <p:txBody>
          <a:bodyPr>
            <a:normAutofit/>
          </a:bodyPr>
          <a:lstStyle/>
          <a:p>
            <a:pPr marL="514350" indent="-457200"/>
            <a:r>
              <a:rPr lang="en-US" dirty="0" smtClean="0">
                <a:solidFill>
                  <a:srgbClr val="000000"/>
                </a:solidFill>
                <a:latin typeface="Script MT Bold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i="1" dirty="0" smtClean="0">
                <a:latin typeface="Script MT Bold" charset="0"/>
                <a:ea typeface="ＭＳ Ｐゴシック" charset="0"/>
              </a:rPr>
              <a:t>LHC design luminosity of </a:t>
            </a:r>
            <a:r>
              <a:rPr lang="en-US" i="1" dirty="0" smtClean="0">
                <a:latin typeface="Script MT Bold" charset="0"/>
                <a:ea typeface="ＭＳ Ｐゴシック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34</a:t>
            </a:r>
            <a:r>
              <a:rPr lang="en-US" dirty="0" smtClean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cm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-2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s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ＭＳ Ｐゴシック" charset="0"/>
              </a:rPr>
              <a:t>-1 </a:t>
            </a:r>
            <a:r>
              <a:rPr lang="en-US" dirty="0">
                <a:latin typeface="Comic Sans MS" charset="0"/>
                <a:ea typeface="ＭＳ Ｐゴシック" charset="0"/>
              </a:rPr>
              <a:t>= 10 nb</a:t>
            </a:r>
            <a:r>
              <a:rPr lang="en-US" baseline="30000" dirty="0">
                <a:latin typeface="Comic Sans MS" charset="0"/>
                <a:ea typeface="ＭＳ Ｐゴシック" charset="0"/>
              </a:rPr>
              <a:t>-1</a:t>
            </a:r>
            <a:r>
              <a:rPr lang="en-US" dirty="0">
                <a:latin typeface="Comic Sans MS" charset="0"/>
                <a:ea typeface="ＭＳ Ｐゴシック" charset="0"/>
              </a:rPr>
              <a:t>s</a:t>
            </a:r>
            <a:r>
              <a:rPr lang="en-US" baseline="30000" dirty="0">
                <a:latin typeface="Comic Sans MS" charset="0"/>
                <a:ea typeface="ＭＳ Ｐゴシック" charset="0"/>
              </a:rPr>
              <a:t>-1</a:t>
            </a:r>
            <a:r>
              <a:rPr lang="en-US" dirty="0">
                <a:latin typeface="Comic Sans MS" charset="0"/>
                <a:ea typeface="ＭＳ Ｐゴシック" charset="0"/>
              </a:rPr>
              <a:t> = 10</a:t>
            </a:r>
            <a:r>
              <a:rPr lang="en-US" baseline="30000" dirty="0">
                <a:latin typeface="Comic Sans MS" charset="0"/>
                <a:ea typeface="ＭＳ Ｐゴシック" charset="0"/>
              </a:rPr>
              <a:t>-2</a:t>
            </a:r>
            <a:r>
              <a:rPr lang="en-US" dirty="0">
                <a:latin typeface="Comic Sans MS" charset="0"/>
                <a:ea typeface="ＭＳ Ｐゴシック" charset="0"/>
              </a:rPr>
              <a:t> pb</a:t>
            </a:r>
            <a:r>
              <a:rPr lang="en-US" baseline="30000" dirty="0">
                <a:latin typeface="Comic Sans MS" charset="0"/>
                <a:ea typeface="ＭＳ Ｐゴシック" charset="0"/>
              </a:rPr>
              <a:t>-1</a:t>
            </a:r>
            <a:r>
              <a:rPr lang="en-US" dirty="0">
                <a:latin typeface="Comic Sans MS" charset="0"/>
                <a:ea typeface="ＭＳ Ｐゴシック" charset="0"/>
              </a:rPr>
              <a:t>s</a:t>
            </a:r>
            <a:r>
              <a:rPr lang="en-US" baseline="30000" dirty="0">
                <a:latin typeface="Comic Sans MS" charset="0"/>
                <a:ea typeface="ＭＳ Ｐゴシック" charset="0"/>
              </a:rPr>
              <a:t>-</a:t>
            </a:r>
            <a:r>
              <a:rPr lang="en-US" baseline="30000" dirty="0" smtClean="0">
                <a:latin typeface="Comic Sans MS" charset="0"/>
                <a:ea typeface="ＭＳ Ｐゴシック" charset="0"/>
              </a:rPr>
              <a:t>1</a:t>
            </a:r>
            <a:r>
              <a:rPr lang="en-US" dirty="0" smtClean="0">
                <a:latin typeface="Comic Sans MS" charset="0"/>
                <a:ea typeface="ＭＳ Ｐゴシック" charset="0"/>
              </a:rPr>
              <a:t>,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at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14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TeV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: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9900"/>
                </a:solidFill>
                <a:latin typeface="Symbol" charset="0"/>
                <a:ea typeface="ＭＳ Ｐゴシック" charset="0"/>
              </a:rPr>
              <a:t>s (</a:t>
            </a:r>
            <a:r>
              <a:rPr lang="en-US" dirty="0">
                <a:latin typeface="Helvetica" charset="0"/>
                <a:ea typeface="ＭＳ Ｐゴシック" charset="0"/>
              </a:rPr>
              <a:t>top pair production</a:t>
            </a:r>
            <a:r>
              <a:rPr lang="en-US" dirty="0">
                <a:latin typeface="Helvetica" charset="0"/>
                <a:ea typeface="ＭＳ Ｐゴシック" charset="0"/>
                <a:sym typeface="Symbol" charset="0"/>
              </a:rPr>
              <a:t>)</a:t>
            </a:r>
            <a:r>
              <a:rPr lang="en-US" dirty="0">
                <a:latin typeface="Helvetica" charset="0"/>
                <a:ea typeface="ＭＳ Ｐゴシック" charset="0"/>
              </a:rPr>
              <a:t> ~ 700 </a:t>
            </a:r>
            <a:r>
              <a:rPr lang="en-US" dirty="0" err="1">
                <a:latin typeface="Helvetica" charset="0"/>
                <a:ea typeface="ＭＳ Ｐゴシック" charset="0"/>
              </a:rPr>
              <a:t>pb</a:t>
            </a:r>
            <a:r>
              <a:rPr lang="en-US" dirty="0">
                <a:latin typeface="Helvetica" charset="0"/>
                <a:ea typeface="ＭＳ Ｐゴシック" charset="0"/>
              </a:rPr>
              <a:t> </a:t>
            </a:r>
            <a:r>
              <a:rPr lang="en-US" dirty="0">
                <a:latin typeface="Helvetica" charset="0"/>
                <a:ea typeface="ＭＳ Ｐゴシック" charset="0"/>
                <a:sym typeface="Wingdings" charset="0"/>
              </a:rPr>
              <a:t> 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~ 7 </a:t>
            </a:r>
            <a:r>
              <a:rPr lang="en-US" dirty="0">
                <a:latin typeface="Helvetica" charset="0"/>
                <a:ea typeface="ＭＳ Ｐゴシック" charset="0"/>
                <a:sym typeface="Wingdings" charset="0"/>
              </a:rPr>
              <a:t>Hz 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009900"/>
                </a:solidFill>
                <a:latin typeface="Symbol" charset="0"/>
                <a:ea typeface="ＭＳ Ｐゴシック" charset="0"/>
              </a:rPr>
              <a:t>s</a:t>
            </a:r>
            <a:r>
              <a:rPr lang="en-US" dirty="0">
                <a:latin typeface="Comic Sans MS" charset="0"/>
                <a:ea typeface="ＭＳ Ｐゴシック" charset="0"/>
              </a:rPr>
              <a:t> (</a:t>
            </a:r>
            <a:r>
              <a:rPr lang="en-US" dirty="0">
                <a:latin typeface="Helvetica" charset="0"/>
                <a:ea typeface="ＭＳ Ｐゴシック" charset="0"/>
              </a:rPr>
              <a:t>inelastic scattering) ~ 70 </a:t>
            </a:r>
            <a:r>
              <a:rPr lang="en-US" dirty="0" err="1">
                <a:latin typeface="Helvetica" charset="0"/>
                <a:ea typeface="ＭＳ Ｐゴシック" charset="0"/>
              </a:rPr>
              <a:t>mb</a:t>
            </a:r>
            <a:r>
              <a:rPr lang="en-US" dirty="0">
                <a:latin typeface="Helvetica" charset="0"/>
                <a:ea typeface="ＭＳ Ｐゴシック" charset="0"/>
              </a:rPr>
              <a:t> </a:t>
            </a:r>
            <a:r>
              <a:rPr lang="en-US" dirty="0" smtClean="0">
                <a:latin typeface="Helvetica" charset="0"/>
                <a:ea typeface="ＭＳ Ｐゴシック" charset="0"/>
              </a:rPr>
              <a:t> 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 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~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Wingdings" charset="0"/>
              </a:rPr>
              <a:t>700 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Wingdings" charset="0"/>
              </a:rPr>
              <a:t>MHz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 </a:t>
            </a:r>
            <a:endParaRPr lang="en-US" dirty="0" smtClean="0">
              <a:latin typeface="Helvetica" charset="0"/>
              <a:ea typeface="ＭＳ Ｐゴシック" charset="0"/>
              <a:sym typeface="Wingdings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  <a:sym typeface="Wingdings" charset="0"/>
            </a:endParaRPr>
          </a:p>
          <a:p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Actual </a:t>
            </a:r>
            <a:r>
              <a:rPr lang="en-US" dirty="0">
                <a:latin typeface="Helvetica" charset="0"/>
                <a:ea typeface="ＭＳ Ｐゴシック" charset="0"/>
                <a:sym typeface="Wingdings" charset="0"/>
              </a:rPr>
              <a:t>event rate is limited by bunch crossing 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    </a:t>
            </a:r>
          </a:p>
          <a:p>
            <a:pPr marL="0" indent="0">
              <a:buNone/>
            </a:pPr>
            <a:r>
              <a:rPr lang="en-US" dirty="0">
                <a:latin typeface="Helvetica" charset="0"/>
                <a:ea typeface="ＭＳ Ｐゴシック" charset="0"/>
                <a:sym typeface="Wingdings" charset="0"/>
              </a:rPr>
              <a:t> 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   at 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20/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Wingdings" charset="0"/>
              </a:rPr>
              <a:t>40MHz</a:t>
            </a:r>
            <a:r>
              <a:rPr lang="en-US" dirty="0" smtClean="0">
                <a:latin typeface="Helvetica" charset="0"/>
                <a:ea typeface="ＭＳ Ｐゴシック" charset="0"/>
                <a:sym typeface="Wingdings" charset="0"/>
              </a:rPr>
              <a:t>, this leads to:</a:t>
            </a:r>
            <a:endParaRPr lang="en-US" dirty="0">
              <a:latin typeface="Helvetica" charset="0"/>
              <a:ea typeface="ＭＳ Ｐゴシック" charset="0"/>
              <a:sym typeface="Wingdings" charset="0"/>
            </a:endParaRPr>
          </a:p>
          <a:p>
            <a:pPr lvl="2"/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Wingdings" charset="0"/>
              </a:rPr>
              <a:t>Multiple 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Wingdings" charset="0"/>
              </a:rPr>
              <a:t>interactions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  <a:sym typeface="Wingdings" charset="0"/>
              </a:rPr>
              <a:t>per beam </a:t>
            </a:r>
            <a:r>
              <a:rPr lang="en-US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sym typeface="Wingdings" charset="0"/>
              </a:rPr>
              <a:t>crossing (pile up)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Wingdings" charset="0"/>
              </a:rPr>
              <a:t>At HL-LHC</a:t>
            </a:r>
            <a:r>
              <a:rPr lang="en-US" dirty="0" smtClean="0">
                <a:solidFill>
                  <a:srgbClr val="FF0000"/>
                </a:solidFill>
                <a:latin typeface="Helvetica" charset="0"/>
                <a:ea typeface="ＭＳ Ｐゴシック" charset="0"/>
                <a:sym typeface="Wingdings" charset="0"/>
              </a:rPr>
              <a:t>, expect ~ 140 – 200 pile up.</a:t>
            </a:r>
            <a:endParaRPr lang="en-US" dirty="0">
              <a:solidFill>
                <a:srgbClr val="FF0000"/>
              </a:solidFill>
              <a:latin typeface="Helvetica" charset="0"/>
              <a:ea typeface="ＭＳ Ｐゴシック" charset="0"/>
              <a:sym typeface="Wingding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1DBC-97AF-CA45-BB61-5AFB47C45CE6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8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etector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554"/>
            <a:ext cx="4381500" cy="5339046"/>
          </a:xfrm>
          <a:prstGeom prst="rect">
            <a:avLst/>
          </a:prstGeom>
        </p:spPr>
      </p:pic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90600"/>
          </a:xfrm>
        </p:spPr>
        <p:txBody>
          <a:bodyPr/>
          <a:lstStyle/>
          <a:p>
            <a:r>
              <a:rPr lang="en-US" sz="2400" dirty="0" smtClean="0">
                <a:latin typeface="Book Antiqu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dirty="0" smtClean="0">
                <a:latin typeface="Book Antiqua" charset="0"/>
                <a:ea typeface="ＭＳ Ｐゴシック" charset="0"/>
                <a:cs typeface="ＭＳ Ｐゴシック" charset="0"/>
              </a:rPr>
              <a:t>A New Concept of Vertically </a:t>
            </a:r>
            <a:r>
              <a:rPr lang="en-US" sz="1800" dirty="0">
                <a:latin typeface="Book Antiqua" charset="0"/>
                <a:ea typeface="ＭＳ Ｐゴシック" charset="0"/>
                <a:cs typeface="ＭＳ Ｐゴシック" charset="0"/>
              </a:rPr>
              <a:t>Integrated Pattern Recognition Associative </a:t>
            </a:r>
            <a:r>
              <a:rPr lang="en-US" sz="1800" dirty="0" smtClean="0">
                <a:latin typeface="Book Antiqua" charset="0"/>
                <a:ea typeface="ＭＳ Ｐゴシック" charset="0"/>
                <a:cs typeface="ＭＳ Ｐゴシック" charset="0"/>
              </a:rPr>
              <a:t>Memory”</a:t>
            </a:r>
            <a:r>
              <a:rPr lang="en-US" sz="1800" dirty="0"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1400" dirty="0" smtClean="0">
                <a:latin typeface="Book Antiqua" charset="0"/>
                <a:ea typeface="ＭＳ Ｐゴシック" charset="0"/>
                <a:cs typeface="ＭＳ Ｐゴシック" charset="0"/>
              </a:rPr>
              <a:t>TIPP 2011 Proceedings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/>
              <a:t>http://</a:t>
            </a:r>
            <a:r>
              <a:rPr lang="cs-CZ" sz="1400" dirty="0" err="1"/>
              <a:t>www.sciencedirect.com</a:t>
            </a:r>
            <a:r>
              <a:rPr lang="cs-CZ" sz="1400" dirty="0"/>
              <a:t>/science/</a:t>
            </a:r>
            <a:r>
              <a:rPr lang="cs-CZ" sz="1400" dirty="0" err="1"/>
              <a:t>article</a:t>
            </a:r>
            <a:r>
              <a:rPr lang="cs-CZ" sz="1400" dirty="0"/>
              <a:t>/</a:t>
            </a:r>
            <a:r>
              <a:rPr lang="cs-CZ" sz="1400" dirty="0" err="1"/>
              <a:t>pii</a:t>
            </a:r>
            <a:r>
              <a:rPr lang="cs-CZ" sz="1400" dirty="0"/>
              <a:t>/</a:t>
            </a:r>
            <a:r>
              <a:rPr lang="cs-CZ" sz="1400" dirty="0" smtClean="0"/>
              <a:t>S1875389212019165</a:t>
            </a:r>
            <a:endParaRPr lang="en-US" sz="1400" dirty="0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5" name="Picture 3" descr="C:\TEMP\silic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25333" r="16000" b="24001"/>
          <a:stretch>
            <a:fillRect/>
          </a:stretch>
        </p:blipFill>
        <p:spPr bwMode="auto">
          <a:xfrm>
            <a:off x="3924300" y="2667000"/>
            <a:ext cx="52197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rot="10800000" flipV="1">
            <a:off x="6553200" y="4114800"/>
            <a:ext cx="32004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3657600" y="4648200"/>
            <a:ext cx="2895600" cy="457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58" name="Explosion 2 33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Explosion 2 34"/>
          <p:cNvSpPr>
            <a:spLocks noChangeArrowheads="1"/>
          </p:cNvSpPr>
          <p:nvPr/>
        </p:nvSpPr>
        <p:spPr bwMode="auto">
          <a:xfrm>
            <a:off x="6400800" y="37338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Explosion 2 36"/>
          <p:cNvSpPr>
            <a:spLocks noChangeArrowheads="1"/>
          </p:cNvSpPr>
          <p:nvPr/>
        </p:nvSpPr>
        <p:spPr bwMode="auto">
          <a:xfrm>
            <a:off x="6705600" y="28194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Explosion 2 45"/>
          <p:cNvSpPr>
            <a:spLocks noChangeArrowheads="1"/>
          </p:cNvSpPr>
          <p:nvPr/>
        </p:nvSpPr>
        <p:spPr bwMode="auto">
          <a:xfrm>
            <a:off x="6553200" y="32004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TextBox 47"/>
          <p:cNvSpPr txBox="1">
            <a:spLocks noChangeArrowheads="1"/>
          </p:cNvSpPr>
          <p:nvPr/>
        </p:nvSpPr>
        <p:spPr bwMode="auto">
          <a:xfrm>
            <a:off x="5562600" y="1219200"/>
            <a:ext cx="33772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/>
              <a:t>Pattern recognition for tracking</a:t>
            </a:r>
          </a:p>
          <a:p>
            <a:r>
              <a:rPr lang="en-US" sz="1800" i="1" dirty="0"/>
              <a:t>is naturally a task in 3D</a:t>
            </a:r>
          </a:p>
        </p:txBody>
      </p:sp>
      <p:sp>
        <p:nvSpPr>
          <p:cNvPr id="23569" name="TextBox 49"/>
          <p:cNvSpPr txBox="1">
            <a:spLocks noChangeArrowheads="1"/>
          </p:cNvSpPr>
          <p:nvPr/>
        </p:nvSpPr>
        <p:spPr bwMode="auto">
          <a:xfrm>
            <a:off x="7467600" y="18288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track</a:t>
            </a:r>
          </a:p>
        </p:txBody>
      </p:sp>
      <p:sp>
        <p:nvSpPr>
          <p:cNvPr id="23570" name="TextBox 50"/>
          <p:cNvSpPr txBox="1">
            <a:spLocks noChangeArrowheads="1"/>
          </p:cNvSpPr>
          <p:nvPr/>
        </p:nvSpPr>
        <p:spPr bwMode="auto">
          <a:xfrm>
            <a:off x="152400" y="1066800"/>
            <a:ext cx="1159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ired road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6477000" y="1828800"/>
            <a:ext cx="838200" cy="2819400"/>
          </a:xfrm>
          <a:custGeom>
            <a:avLst/>
            <a:gdLst>
              <a:gd name="connsiteX0" fmla="*/ 59267 w 541867"/>
              <a:gd name="connsiteY0" fmla="*/ 2324100 h 2324100"/>
              <a:gd name="connsiteX1" fmla="*/ 21167 w 541867"/>
              <a:gd name="connsiteY1" fmla="*/ 1917700 h 2324100"/>
              <a:gd name="connsiteX2" fmla="*/ 33867 w 541867"/>
              <a:gd name="connsiteY2" fmla="*/ 1511300 h 2324100"/>
              <a:gd name="connsiteX3" fmla="*/ 224367 w 541867"/>
              <a:gd name="connsiteY3" fmla="*/ 800100 h 2324100"/>
              <a:gd name="connsiteX4" fmla="*/ 541867 w 541867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7" h="2324100">
                <a:moveTo>
                  <a:pt x="59267" y="2324100"/>
                </a:moveTo>
                <a:cubicBezTo>
                  <a:pt x="42333" y="2188633"/>
                  <a:pt x="25400" y="2053166"/>
                  <a:pt x="21167" y="1917700"/>
                </a:cubicBezTo>
                <a:cubicBezTo>
                  <a:pt x="16934" y="1782234"/>
                  <a:pt x="0" y="1697567"/>
                  <a:pt x="33867" y="1511300"/>
                </a:cubicBezTo>
                <a:cubicBezTo>
                  <a:pt x="67734" y="1325033"/>
                  <a:pt x="139700" y="1051983"/>
                  <a:pt x="224367" y="800100"/>
                </a:cubicBezTo>
                <a:cubicBezTo>
                  <a:pt x="309034" y="548217"/>
                  <a:pt x="541867" y="0"/>
                  <a:pt x="541867" y="0"/>
                </a:cubicBezTo>
              </a:path>
            </a:pathLst>
          </a:custGeom>
          <a:solidFill>
            <a:schemeClr val="accent3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572" name="Explosion 2 42"/>
          <p:cNvSpPr>
            <a:spLocks noChangeArrowheads="1"/>
          </p:cNvSpPr>
          <p:nvPr/>
        </p:nvSpPr>
        <p:spPr bwMode="auto">
          <a:xfrm>
            <a:off x="6858000" y="24384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Explosion 2 42"/>
          <p:cNvSpPr>
            <a:spLocks noChangeArrowheads="1"/>
          </p:cNvSpPr>
          <p:nvPr/>
        </p:nvSpPr>
        <p:spPr bwMode="auto">
          <a:xfrm>
            <a:off x="7086600" y="1981200"/>
            <a:ext cx="228600" cy="228600"/>
          </a:xfrm>
          <a:prstGeom prst="irregularSeal2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 descr="CMS_trigger_s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1899633" cy="4114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B910-F783-A345-B170-08E6A92281A4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8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ip-compressio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630" r="-318630"/>
          <a:stretch>
            <a:fillRect/>
          </a:stretch>
        </p:blipFill>
        <p:spPr>
          <a:xfrm>
            <a:off x="1219200" y="1440792"/>
            <a:ext cx="7924800" cy="4367547"/>
          </a:xfrm>
        </p:spPr>
      </p:pic>
      <p:pic>
        <p:nvPicPr>
          <p:cNvPr id="3" name="Content Placeholder 3" descr="3D PRAM Array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r="14769"/>
          <a:stretch>
            <a:fillRect/>
          </a:stretch>
        </p:blipFill>
        <p:spPr bwMode="auto">
          <a:xfrm>
            <a:off x="152400" y="533400"/>
            <a:ext cx="3581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2229" y="304800"/>
            <a:ext cx="601483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3D stack is very thin ( &lt; ~ 10 um per tier)</a:t>
            </a:r>
          </a:p>
          <a:p>
            <a:pPr marL="285750" indent="-285750">
              <a:buFont typeface="Wingdings" charset="0"/>
              <a:buChar char="à"/>
              <a:defRPr/>
            </a:pPr>
            <a:r>
              <a:rPr lang="en-US" sz="1800" dirty="0" smtClean="0"/>
              <a:t>Directly </a:t>
            </a:r>
            <a:r>
              <a:rPr lang="en-US" sz="1800" dirty="0"/>
              <a:t>shortens the longest of the driving lines in the </a:t>
            </a: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     pattern </a:t>
            </a:r>
            <a:r>
              <a:rPr lang="en-US" sz="1800" dirty="0"/>
              <a:t>recognition cell (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address match lines</a:t>
            </a:r>
            <a:r>
              <a:rPr lang="en-US" sz="1800" dirty="0"/>
              <a:t>).</a:t>
            </a:r>
          </a:p>
          <a:p>
            <a:pPr marL="0" indent="0">
              <a:buFont typeface="Monotype Sorts" charset="0"/>
              <a:buNone/>
              <a:defRPr/>
            </a:pPr>
            <a:r>
              <a:rPr lang="en-US" sz="1800" dirty="0"/>
              <a:t>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i="1" dirty="0" smtClean="0">
                <a:solidFill>
                  <a:srgbClr val="0000FF"/>
                </a:solidFill>
              </a:rPr>
              <a:t>reduced </a:t>
            </a:r>
            <a:r>
              <a:rPr lang="en-US" sz="1800" i="1" dirty="0">
                <a:solidFill>
                  <a:srgbClr val="0000FF"/>
                </a:solidFill>
              </a:rPr>
              <a:t>power density or </a:t>
            </a:r>
            <a:r>
              <a:rPr lang="en-US" sz="1800" i="1" dirty="0" smtClean="0">
                <a:solidFill>
                  <a:srgbClr val="0000FF"/>
                </a:solidFill>
              </a:rPr>
              <a:t>increased speed</a:t>
            </a:r>
            <a:endParaRPr lang="en-US" sz="18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5867400"/>
            <a:ext cx="767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VIPRAM Design philosophy (2D &amp; 3D): implement the core of AM engine,</a:t>
            </a:r>
          </a:p>
          <a:p>
            <a:r>
              <a:rPr lang="en-US" sz="1800" dirty="0" smtClean="0"/>
              <a:t>leave most of the control and interface logic to FPGA.</a:t>
            </a: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2467D-9800-BA46-AEBA-9659124B1E63}" type="datetime1">
              <a:rPr lang="en-US" smtClean="0"/>
              <a:t>4/7/14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6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-1371600" y="-304800"/>
            <a:ext cx="6705600" cy="12192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Design </a:t>
            </a:r>
            <a:r>
              <a:rPr lang="en-US" sz="3200" dirty="0" smtClean="0">
                <a:solidFill>
                  <a:srgbClr val="FF0000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involved</a:t>
            </a:r>
            <a:endParaRPr lang="en-US" sz="3200" dirty="0">
              <a:solidFill>
                <a:srgbClr val="FF0000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Content Placeholder 3" descr="3D PRAM Array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3" r="14769"/>
          <a:stretch>
            <a:fillRect/>
          </a:stretch>
        </p:blipFill>
        <p:spPr bwMode="auto">
          <a:xfrm>
            <a:off x="152400" y="914400"/>
            <a:ext cx="5867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4572000" y="3429000"/>
            <a:ext cx="16671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</a:rPr>
              <a:t>CAM cell design</a:t>
            </a:r>
          </a:p>
        </p:txBody>
      </p:sp>
      <p:cxnSp>
        <p:nvCxnSpPr>
          <p:cNvPr id="7" name="Straight Arrow Connector 6"/>
          <p:cNvCxnSpPr>
            <a:stCxn id="26627" idx="1"/>
          </p:cNvCxnSpPr>
          <p:nvPr/>
        </p:nvCxnSpPr>
        <p:spPr bwMode="auto">
          <a:xfrm flipH="1">
            <a:off x="3124200" y="3598277"/>
            <a:ext cx="1447800" cy="66892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4800600" y="838200"/>
            <a:ext cx="14542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</a:rPr>
              <a:t>Majority Logic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Cell design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3276600" y="1066800"/>
            <a:ext cx="15240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4114800" y="228600"/>
            <a:ext cx="1690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</a:rPr>
              <a:t>Control/</a:t>
            </a:r>
            <a:r>
              <a:rPr lang="en-US" sz="1600" dirty="0" smtClean="0">
                <a:solidFill>
                  <a:srgbClr val="0000FF"/>
                </a:solidFill>
              </a:rPr>
              <a:t>interface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3733800" y="609600"/>
            <a:ext cx="838200" cy="685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3429000" y="5842337"/>
            <a:ext cx="351821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     Initial </a:t>
            </a:r>
            <a:r>
              <a:rPr lang="en-US" sz="2000" dirty="0"/>
              <a:t>R&amp;D goal</a:t>
            </a:r>
            <a:r>
              <a:rPr lang="en-US" sz="2000" dirty="0" smtClean="0"/>
              <a:t>:</a:t>
            </a:r>
            <a:endParaRPr lang="en-US" sz="2000" dirty="0"/>
          </a:p>
          <a:p>
            <a:r>
              <a:rPr lang="en-US" sz="1800" i="1" u="sng" dirty="0">
                <a:solidFill>
                  <a:srgbClr val="0000FF"/>
                </a:solidFill>
              </a:rPr>
              <a:t>Proof-of-principle </a:t>
            </a:r>
            <a:r>
              <a:rPr lang="en-US" sz="1800" i="1" u="sng" dirty="0" smtClean="0">
                <a:solidFill>
                  <a:srgbClr val="0000FF"/>
                </a:solidFill>
              </a:rPr>
              <a:t>demonstration</a:t>
            </a:r>
            <a:endParaRPr lang="en-US" sz="1800" i="1" u="sng" dirty="0">
              <a:solidFill>
                <a:srgbClr val="0000FF"/>
              </a:solidFill>
            </a:endParaRPr>
          </a:p>
        </p:txBody>
      </p:sp>
      <p:pic>
        <p:nvPicPr>
          <p:cNvPr id="5" name="Picture 4" descr="controlTier_proto.layou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1675" r="21993" b="3302"/>
          <a:stretch/>
        </p:blipFill>
        <p:spPr>
          <a:xfrm>
            <a:off x="6324600" y="685800"/>
            <a:ext cx="2667000" cy="2705100"/>
          </a:xfrm>
          <a:prstGeom prst="rect">
            <a:avLst/>
          </a:prstGeom>
        </p:spPr>
      </p:pic>
      <p:pic>
        <p:nvPicPr>
          <p:cNvPr id="9" name="Picture 8" descr="CAMcell_proto.lay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t="1943" r="25006" b="1901"/>
          <a:stretch/>
        </p:blipFill>
        <p:spPr>
          <a:xfrm>
            <a:off x="6324600" y="3429000"/>
            <a:ext cx="2667000" cy="271500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6172200" y="3505200"/>
            <a:ext cx="0" cy="2590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334000" y="4800600"/>
            <a:ext cx="840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25μm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0"/>
            <a:ext cx="1254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130nm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9BEC9-3AE2-DC40-8A90-307199F3E9F8}" type="datetime1">
              <a:rPr lang="en-US" smtClean="0"/>
              <a:t>4/7/14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0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PRAM from the T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r="28618" b="8759"/>
          <a:stretch/>
        </p:blipFill>
        <p:spPr bwMode="auto">
          <a:xfrm>
            <a:off x="3962400" y="1752600"/>
            <a:ext cx="4448175" cy="55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8" name="Group 1"/>
          <p:cNvGrpSpPr>
            <a:grpSpLocks/>
          </p:cNvGrpSpPr>
          <p:nvPr/>
        </p:nvGrpSpPr>
        <p:grpSpPr bwMode="auto">
          <a:xfrm>
            <a:off x="-1828800" y="609600"/>
            <a:ext cx="6696075" cy="5883275"/>
            <a:chOff x="1219" y="1347"/>
            <a:chExt cx="8451" cy="6238"/>
          </a:xfrm>
        </p:grpSpPr>
        <p:pic>
          <p:nvPicPr>
            <p:cNvPr id="24582" name="Picture 2" descr="3D PRAM Array with Floorpl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347"/>
              <a:ext cx="7301" cy="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3"/>
            <p:cNvSpPr txBox="1">
              <a:spLocks noChangeArrowheads="1"/>
            </p:cNvSpPr>
            <p:nvPr/>
          </p:nvSpPr>
          <p:spPr bwMode="auto">
            <a:xfrm>
              <a:off x="1219" y="6876"/>
              <a:ext cx="8451" cy="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ts val="1000"/>
                </a:spcBef>
                <a:spcAft>
                  <a:spcPts val="1200"/>
                </a:spcAft>
              </a:pPr>
              <a:r>
                <a:rPr lang="en-GB" sz="800">
                  <a:latin typeface="Times New Roman" charset="0"/>
                  <a:ea typeface="ÀŒÃÂ" charset="0"/>
                  <a:cs typeface="ÀŒÃÂ" charset="0"/>
                </a:rPr>
                <a:t>Fig. 4 -  A 3D PRAM</a:t>
              </a:r>
              <a:endParaRPr lang="en-US"/>
            </a:p>
          </p:txBody>
        </p:sp>
      </p:grp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52400" y="5562600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Book Antiqua" charset="0"/>
              </a:rPr>
              <a:t>VIPRAM concept </a:t>
            </a:r>
            <a:r>
              <a:rPr lang="en-US" sz="1600" dirty="0" smtClean="0">
                <a:latin typeface="Book Antiqua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1600" dirty="0" smtClean="0">
                <a:latin typeface="Book Antiqua" charset="0"/>
              </a:rPr>
              <a:t>In 3D, with 130 nm, VIRPAM   ~160K AM patterns/cm^2</a:t>
            </a:r>
          </a:p>
          <a:p>
            <a:pPr marL="342900" indent="-342900">
              <a:buFontTx/>
              <a:buChar char="•"/>
            </a:pPr>
            <a:r>
              <a:rPr lang="en-US" sz="1600" dirty="0" smtClean="0">
                <a:latin typeface="Book Antiqua" charset="0"/>
              </a:rPr>
              <a:t>CDF AMchip03: 180 nm, standard cell, 5K AM patterns/chip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228600"/>
            <a:ext cx="49315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3D Architecture intrinsically open/flexible: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D52214"/>
                </a:solidFill>
              </a:rPr>
              <a:t>“CAM cell” doesn’t have to be CAM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e.g. simple algorithm or even NN …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platform to implement more advanced/fast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      pattern recognition algorithm…</a:t>
            </a:r>
          </a:p>
          <a:p>
            <a:r>
              <a:rPr lang="en-US" sz="1800" dirty="0">
                <a:solidFill>
                  <a:srgbClr val="D52214"/>
                </a:solidFill>
              </a:rPr>
              <a:t> </a:t>
            </a:r>
            <a:r>
              <a:rPr lang="en-US" sz="1800" dirty="0" smtClean="0">
                <a:solidFill>
                  <a:srgbClr val="D52214"/>
                </a:solidFill>
              </a:rPr>
              <a:t>                             </a:t>
            </a:r>
            <a:r>
              <a:rPr lang="en-US" sz="1600" i="1" dirty="0" smtClean="0">
                <a:solidFill>
                  <a:srgbClr val="D52214"/>
                </a:solidFill>
              </a:rPr>
              <a:t>possible area for breakthrough</a:t>
            </a:r>
            <a:endParaRPr lang="en-US" sz="1600" i="1" dirty="0">
              <a:solidFill>
                <a:srgbClr val="D52214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3048000" y="685800"/>
            <a:ext cx="121920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A162-000F-4041-AA33-1DE726A948FA}" type="datetime1">
              <a:rPr lang="en-US" smtClean="0"/>
              <a:t>4/7/14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2475" r="22473" b="26931"/>
          <a:stretch/>
        </p:blipFill>
        <p:spPr>
          <a:xfrm>
            <a:off x="5559806" y="35058096"/>
            <a:ext cx="50292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2475" r="22473" b="26931"/>
          <a:stretch/>
        </p:blipFill>
        <p:spPr>
          <a:xfrm>
            <a:off x="5712206" y="35210496"/>
            <a:ext cx="50292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2475" r="22473" b="26931"/>
          <a:stretch/>
        </p:blipFill>
        <p:spPr>
          <a:xfrm>
            <a:off x="5864606" y="35362896"/>
            <a:ext cx="50292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2475" r="22473" b="26931"/>
          <a:stretch/>
        </p:blipFill>
        <p:spPr>
          <a:xfrm>
            <a:off x="6017006" y="35515296"/>
            <a:ext cx="50292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2475" r="22473" b="26931"/>
          <a:stretch/>
        </p:blipFill>
        <p:spPr>
          <a:xfrm>
            <a:off x="6169406" y="35667696"/>
            <a:ext cx="50292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2475" r="22473" b="26931"/>
          <a:stretch/>
        </p:blipFill>
        <p:spPr>
          <a:xfrm>
            <a:off x="6321806" y="35820096"/>
            <a:ext cx="50292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2475" r="22473" b="26931"/>
          <a:stretch/>
        </p:blipFill>
        <p:spPr>
          <a:xfrm>
            <a:off x="5562600" y="35128200"/>
            <a:ext cx="5029200" cy="2286000"/>
          </a:xfrm>
          <a:prstGeom prst="rect">
            <a:avLst/>
          </a:prstGeom>
        </p:spPr>
      </p:pic>
      <p:pic>
        <p:nvPicPr>
          <p:cNvPr id="13" name="Picture 12" descr="3D protoVIPRAM.tif"/>
          <p:cNvPicPr>
            <a:picLocks noChangeAspect="1"/>
          </p:cNvPicPr>
          <p:nvPr/>
        </p:nvPicPr>
        <p:blipFill>
          <a:blip r:embed="rId3" cstate="print"/>
          <a:srcRect l="25890" t="9160" r="31068" b="9160"/>
          <a:stretch>
            <a:fillRect/>
          </a:stretch>
        </p:blipFill>
        <p:spPr>
          <a:xfrm>
            <a:off x="1660967" y="26670000"/>
            <a:ext cx="2792525" cy="2995486"/>
          </a:xfrm>
          <a:prstGeom prst="rect">
            <a:avLst/>
          </a:prstGeom>
        </p:spPr>
      </p:pic>
      <p:pic>
        <p:nvPicPr>
          <p:cNvPr id="14" name="Content Placeholder 6" descr="3D protoVIPRAM.tif"/>
          <p:cNvPicPr>
            <a:picLocks noChangeAspect="1"/>
          </p:cNvPicPr>
          <p:nvPr/>
        </p:nvPicPr>
        <p:blipFill rotWithShape="1">
          <a:blip r:embed="rId3" cstate="print"/>
          <a:srcRect l="30535" t="11996" r="35601" b="12056"/>
          <a:stretch/>
        </p:blipFill>
        <p:spPr bwMode="auto">
          <a:xfrm>
            <a:off x="533400" y="4114800"/>
            <a:ext cx="1969283" cy="249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5" name="Picture 14" descr="protoVIPRAMcell.layout.tif"/>
          <p:cNvPicPr>
            <a:picLocks noChangeAspect="1"/>
          </p:cNvPicPr>
          <p:nvPr/>
        </p:nvPicPr>
        <p:blipFill>
          <a:blip r:embed="rId4"/>
          <a:srcRect l="2789" t="31614" r="2789" b="31614"/>
          <a:stretch>
            <a:fillRect/>
          </a:stretch>
        </p:blipFill>
        <p:spPr>
          <a:xfrm>
            <a:off x="3296817" y="31013400"/>
            <a:ext cx="8360488" cy="1723559"/>
          </a:xfrm>
          <a:prstGeom prst="rect">
            <a:avLst/>
          </a:prstGeom>
        </p:spPr>
      </p:pic>
      <p:pic>
        <p:nvPicPr>
          <p:cNvPr id="16" name="Content Placeholder 8" descr="protoVIPRAMcell.layout.tif"/>
          <p:cNvPicPr>
            <a:picLocks noChangeAspect="1"/>
          </p:cNvPicPr>
          <p:nvPr/>
        </p:nvPicPr>
        <p:blipFill rotWithShape="1">
          <a:blip r:embed="rId4"/>
          <a:srcRect l="3940" t="29475" r="3908" b="29544"/>
          <a:stretch/>
        </p:blipFill>
        <p:spPr bwMode="auto">
          <a:xfrm>
            <a:off x="3200400" y="4953000"/>
            <a:ext cx="5760720" cy="13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6200" y="3657600"/>
            <a:ext cx="565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3D building blocks are implemented and tested in 2D: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b="1" i="1" dirty="0" smtClean="0">
                <a:solidFill>
                  <a:srgbClr val="0000FF"/>
                </a:solidFill>
              </a:rPr>
              <a:t>important design &amp; test methodology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5257800"/>
            <a:ext cx="486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2590800" cy="26070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8600" y="1524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Britannic Bold" pitchFamily="34" charset="0"/>
              </a:rPr>
              <a:t>2D </a:t>
            </a:r>
            <a:r>
              <a:rPr lang="en-US" sz="1800" dirty="0" err="1">
                <a:solidFill>
                  <a:schemeClr val="bg1"/>
                </a:solidFill>
                <a:latin typeface="Britannic Bold" pitchFamily="34" charset="0"/>
              </a:rPr>
              <a:t>protoVIPRAM</a:t>
            </a:r>
            <a:endParaRPr lang="en-US" sz="1800" dirty="0">
              <a:solidFill>
                <a:schemeClr val="bg1"/>
              </a:solidFill>
              <a:latin typeface="Britannic Bold" pitchFamily="34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ritannic Bold" pitchFamily="34" charset="0"/>
              </a:rPr>
              <a:t>130nm </a:t>
            </a:r>
            <a:endParaRPr lang="en-US" sz="18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Britannic Bold" pitchFamily="34" charset="0"/>
              </a:rPr>
              <a:t>Global </a:t>
            </a:r>
            <a:r>
              <a:rPr lang="en-US" sz="1800" dirty="0">
                <a:solidFill>
                  <a:schemeClr val="bg1"/>
                </a:solidFill>
                <a:latin typeface="Britannic Bold" pitchFamily="34" charset="0"/>
              </a:rPr>
              <a:t>Foundries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Britannic Bold" pitchFamily="34" charset="0"/>
              </a:rPr>
              <a:t>5.5mm X 5.5mm</a:t>
            </a:r>
          </a:p>
          <a:p>
            <a:pPr algn="ctr"/>
            <a:endParaRPr lang="en-US" dirty="0">
              <a:solidFill>
                <a:schemeClr val="bg1"/>
              </a:solidFill>
              <a:latin typeface="Britannic Bol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2800" y="4495800"/>
            <a:ext cx="5229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CAM      CAM     CAM     CAM      ML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3048000" y="5029200"/>
            <a:ext cx="0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2514600" y="6096000"/>
            <a:ext cx="77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25μm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00200" y="6519446"/>
            <a:ext cx="5782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Every single transistor in the core pattern can be tested in 2D </a:t>
            </a:r>
            <a:endParaRPr lang="en-US" sz="1600" i="1" dirty="0">
              <a:solidFill>
                <a:srgbClr val="0000FF"/>
              </a:solidFill>
            </a:endParaRPr>
          </a:p>
        </p:txBody>
      </p:sp>
      <p:pic>
        <p:nvPicPr>
          <p:cNvPr id="22" name="Picture 2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62000"/>
            <a:ext cx="2743200" cy="2686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867400" y="3200400"/>
            <a:ext cx="685800" cy="228600"/>
          </a:xfrm>
          <a:prstGeom prst="rect">
            <a:avLst/>
          </a:prstGeom>
          <a:solidFill>
            <a:srgbClr val="9589FF"/>
          </a:solidFill>
          <a:ln w="3175" cap="flat" cmpd="sng" algn="ctr">
            <a:solidFill>
              <a:srgbClr val="55825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3733800"/>
            <a:ext cx="308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Much of the design work</a:t>
            </a:r>
          </a:p>
          <a:p>
            <a:r>
              <a:rPr lang="en-US" sz="1800" i="1" dirty="0" smtClean="0">
                <a:solidFill>
                  <a:srgbClr val="FF0000"/>
                </a:solidFill>
              </a:rPr>
              <a:t>gone into optimization in 2D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7086600" y="35052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410200" y="2819400"/>
            <a:ext cx="457200" cy="2057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C997-0614-0E4A-B5ED-3B2A41581F65}" type="datetime1">
              <a:rPr lang="en-US" smtClean="0"/>
              <a:t>4/7/14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05000" y="2286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VIPRAM prototyping work at Fermilab</a:t>
            </a:r>
            <a:endParaRPr lang="en-US" sz="28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9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toVIPRAM-p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6629400" cy="6374423"/>
          </a:xfrm>
          <a:prstGeom prst="rect">
            <a:avLst/>
          </a:prstGeom>
        </p:spPr>
      </p:pic>
      <p:pic>
        <p:nvPicPr>
          <p:cNvPr id="5" name="Picture 4" descr="protoVIPRAM-row-colu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838200"/>
            <a:ext cx="3924300" cy="336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3803" y="4267200"/>
            <a:ext cx="25613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protoVIPRAM</a:t>
            </a:r>
            <a:r>
              <a:rPr lang="en-US" dirty="0" smtClean="0"/>
              <a:t> in 2D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Chip delivered Jan </a:t>
            </a:r>
            <a:r>
              <a:rPr lang="en-US" i="1" dirty="0" smtClean="0">
                <a:solidFill>
                  <a:srgbClr val="0000FF"/>
                </a:solidFill>
              </a:rPr>
              <a:t>2014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Initial t</a:t>
            </a:r>
            <a:r>
              <a:rPr lang="en-US" i="1" dirty="0" smtClean="0">
                <a:solidFill>
                  <a:srgbClr val="FF0000"/>
                </a:solidFill>
              </a:rPr>
              <a:t>esting successful,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No problem found.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What’s next: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Performance scan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3D stacking …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7076-0052-8D40-9311-63E8A270BFDA}" type="datetime1">
              <a:rPr lang="en-US" smtClean="0"/>
              <a:t>4/7/14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66" y="1"/>
            <a:ext cx="57065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People </a:t>
            </a:r>
            <a:r>
              <a:rPr lang="it-IT" i="1" dirty="0" err="1"/>
              <a:t>involved</a:t>
            </a:r>
            <a:r>
              <a:rPr lang="it-IT" i="1" dirty="0"/>
              <a:t> so far from Fermilab:</a:t>
            </a:r>
          </a:p>
          <a:p>
            <a:r>
              <a:rPr lang="it-IT" i="1" dirty="0" err="1">
                <a:solidFill>
                  <a:srgbClr val="1921C0"/>
                </a:solidFill>
              </a:rPr>
              <a:t>Engineers</a:t>
            </a:r>
            <a:r>
              <a:rPr lang="it-IT" i="1" dirty="0">
                <a:solidFill>
                  <a:srgbClr val="1921C0"/>
                </a:solidFill>
              </a:rPr>
              <a:t>:  G. </a:t>
            </a:r>
            <a:r>
              <a:rPr lang="it-IT" i="1" dirty="0" err="1">
                <a:solidFill>
                  <a:srgbClr val="1921C0"/>
                </a:solidFill>
              </a:rPr>
              <a:t>Deptuch</a:t>
            </a:r>
            <a:r>
              <a:rPr lang="it-IT" i="1" dirty="0">
                <a:solidFill>
                  <a:srgbClr val="1921C0"/>
                </a:solidFill>
              </a:rPr>
              <a:t>, </a:t>
            </a:r>
            <a:r>
              <a:rPr lang="it-IT" i="1" dirty="0" err="1">
                <a:solidFill>
                  <a:srgbClr val="1921C0"/>
                </a:solidFill>
              </a:rPr>
              <a:t>J</a:t>
            </a:r>
            <a:r>
              <a:rPr lang="it-IT" i="1" dirty="0">
                <a:solidFill>
                  <a:srgbClr val="1921C0"/>
                </a:solidFill>
              </a:rPr>
              <a:t>. </a:t>
            </a:r>
            <a:r>
              <a:rPr lang="it-IT" i="1" dirty="0" err="1">
                <a:solidFill>
                  <a:srgbClr val="1921C0"/>
                </a:solidFill>
              </a:rPr>
              <a:t>Hoff</a:t>
            </a:r>
            <a:r>
              <a:rPr lang="it-IT" i="1" dirty="0">
                <a:solidFill>
                  <a:srgbClr val="1921C0"/>
                </a:solidFill>
              </a:rPr>
              <a:t>, </a:t>
            </a:r>
            <a:r>
              <a:rPr lang="it-IT" i="1" dirty="0"/>
              <a:t> </a:t>
            </a:r>
            <a:r>
              <a:rPr lang="it-IT" i="1" dirty="0">
                <a:solidFill>
                  <a:srgbClr val="1921C0"/>
                </a:solidFill>
              </a:rPr>
              <a:t>S. </a:t>
            </a:r>
            <a:r>
              <a:rPr lang="it-IT" i="1" dirty="0" err="1">
                <a:solidFill>
                  <a:srgbClr val="1921C0"/>
                </a:solidFill>
              </a:rPr>
              <a:t>Joshi</a:t>
            </a:r>
            <a:r>
              <a:rPr lang="it-IT" i="1" dirty="0"/>
              <a:t>, </a:t>
            </a:r>
            <a:r>
              <a:rPr lang="it-IT" i="1" dirty="0" err="1">
                <a:solidFill>
                  <a:srgbClr val="1921C0"/>
                </a:solidFill>
              </a:rPr>
              <a:t>J</a:t>
            </a:r>
            <a:r>
              <a:rPr lang="it-IT" i="1" dirty="0">
                <a:solidFill>
                  <a:srgbClr val="1921C0"/>
                </a:solidFill>
              </a:rPr>
              <a:t>. </a:t>
            </a:r>
            <a:r>
              <a:rPr lang="it-IT" i="1" dirty="0" err="1">
                <a:solidFill>
                  <a:srgbClr val="1921C0"/>
                </a:solidFill>
              </a:rPr>
              <a:t>Olsen</a:t>
            </a:r>
            <a:r>
              <a:rPr lang="it-IT" i="1" dirty="0"/>
              <a:t>, </a:t>
            </a:r>
            <a:r>
              <a:rPr lang="it-IT" i="1" dirty="0">
                <a:solidFill>
                  <a:srgbClr val="1921C0"/>
                </a:solidFill>
              </a:rPr>
              <a:t>M. </a:t>
            </a:r>
            <a:r>
              <a:rPr lang="it-IT" i="1" dirty="0" err="1">
                <a:solidFill>
                  <a:srgbClr val="1921C0"/>
                </a:solidFill>
              </a:rPr>
              <a:t>Trimpl</a:t>
            </a:r>
            <a:r>
              <a:rPr lang="it-IT" i="1" dirty="0">
                <a:solidFill>
                  <a:srgbClr val="1921C0"/>
                </a:solidFill>
              </a:rPr>
              <a:t>, </a:t>
            </a:r>
          </a:p>
          <a:p>
            <a:r>
              <a:rPr lang="it-IT" i="1" dirty="0" err="1">
                <a:solidFill>
                  <a:srgbClr val="008000"/>
                </a:solidFill>
              </a:rPr>
              <a:t>Physicists</a:t>
            </a:r>
            <a:r>
              <a:rPr lang="it-IT" i="1" dirty="0">
                <a:solidFill>
                  <a:srgbClr val="008000"/>
                </a:solidFill>
              </a:rPr>
              <a:t>:  </a:t>
            </a:r>
            <a:r>
              <a:rPr lang="it-IT" i="1" dirty="0">
                <a:solidFill>
                  <a:srgbClr val="008200"/>
                </a:solidFill>
              </a:rPr>
              <a:t>S. </a:t>
            </a:r>
            <a:r>
              <a:rPr lang="it-IT" i="1" dirty="0" err="1">
                <a:solidFill>
                  <a:srgbClr val="008200"/>
                </a:solidFill>
              </a:rPr>
              <a:t>Jindariani</a:t>
            </a:r>
            <a:r>
              <a:rPr lang="it-IT" i="1" dirty="0">
                <a:solidFill>
                  <a:srgbClr val="008200"/>
                </a:solidFill>
              </a:rPr>
              <a:t>, T. </a:t>
            </a:r>
            <a:r>
              <a:rPr lang="it-IT" i="1" dirty="0" err="1">
                <a:solidFill>
                  <a:srgbClr val="008200"/>
                </a:solidFill>
              </a:rPr>
              <a:t>Liu</a:t>
            </a:r>
            <a:r>
              <a:rPr lang="it-IT" i="1" dirty="0">
                <a:solidFill>
                  <a:srgbClr val="008200"/>
                </a:solidFill>
              </a:rPr>
              <a:t>, N. Tran</a:t>
            </a:r>
            <a:endParaRPr lang="en-US" i="1" dirty="0">
              <a:solidFill>
                <a:srgbClr val="1921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Power/thermal analysis by 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W. </a:t>
            </a:r>
            <a:r>
              <a:rPr lang="en-US" i="1" dirty="0">
                <a:solidFill>
                  <a:srgbClr val="0000FF"/>
                </a:solidFill>
              </a:rPr>
              <a:t>Xia, </a:t>
            </a:r>
            <a:r>
              <a:rPr lang="en-US" i="1" dirty="0" smtClean="0">
                <a:solidFill>
                  <a:srgbClr val="0000FF"/>
                </a:solidFill>
              </a:rPr>
              <a:t>P</a:t>
            </a:r>
            <a:r>
              <a:rPr lang="en-US" i="1" dirty="0">
                <a:solidFill>
                  <a:srgbClr val="0000FF"/>
                </a:solidFill>
              </a:rPr>
              <a:t>.  </a:t>
            </a:r>
            <a:r>
              <a:rPr lang="en-US" i="1" dirty="0" err="1">
                <a:solidFill>
                  <a:srgbClr val="0000FF"/>
                </a:solidFill>
              </a:rPr>
              <a:t>Gui</a:t>
            </a:r>
            <a:r>
              <a:rPr lang="en-US" i="1" dirty="0">
                <a:solidFill>
                  <a:srgbClr val="0000FF"/>
                </a:solidFill>
              </a:rPr>
              <a:t> ( SMU </a:t>
            </a:r>
            <a:r>
              <a:rPr lang="en-US" i="1" dirty="0" smtClean="0">
                <a:solidFill>
                  <a:srgbClr val="0000FF"/>
                </a:solidFill>
              </a:rPr>
              <a:t>EE)  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0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ulsarIIa_mezzanine_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4001" b="13330"/>
          <a:stretch/>
        </p:blipFill>
        <p:spPr>
          <a:xfrm>
            <a:off x="4174979" y="3032579"/>
            <a:ext cx="4943621" cy="3825421"/>
          </a:xfrm>
          <a:prstGeom prst="rect">
            <a:avLst/>
          </a:prstGeom>
        </p:spPr>
      </p:pic>
      <p:pic>
        <p:nvPicPr>
          <p:cNvPr id="6" name="Picture 5" descr="DF-test-mezzan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" b="2238"/>
          <a:stretch/>
        </p:blipFill>
        <p:spPr>
          <a:xfrm>
            <a:off x="-304800" y="152400"/>
            <a:ext cx="6601968" cy="4059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990600"/>
            <a:ext cx="1165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VIPRAM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dirty="0" smtClean="0">
                <a:solidFill>
                  <a:srgbClr val="FF0000"/>
                </a:solidFill>
              </a:rPr>
              <a:t>est socket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8382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Test mezzanine card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334000" y="1295400"/>
            <a:ext cx="19050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562600" y="1295400"/>
            <a:ext cx="8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design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>
            <a:stCxn id="10" idx="2"/>
          </p:cNvCxnSpPr>
          <p:nvPr/>
        </p:nvCxnSpPr>
        <p:spPr bwMode="auto">
          <a:xfrm>
            <a:off x="7391400" y="1299865"/>
            <a:ext cx="0" cy="1519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391400" y="1447800"/>
            <a:ext cx="11883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actual card</a:t>
            </a:r>
          </a:p>
          <a:p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7000" y="2895600"/>
            <a:ext cx="293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SVT in a mezzanine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4" name="Picture 23" descr="protoVIPRAM-pa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667000"/>
            <a:ext cx="615696" cy="59201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 flipH="1">
            <a:off x="6705600" y="3048000"/>
            <a:ext cx="152400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568916" y="2438400"/>
            <a:ext cx="1562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0000FF"/>
                </a:solidFill>
              </a:rPr>
              <a:t>protoVIPRAM</a:t>
            </a:r>
            <a:r>
              <a:rPr lang="en-US" sz="1400" i="1" dirty="0" smtClean="0">
                <a:solidFill>
                  <a:srgbClr val="0000FF"/>
                </a:solidFill>
              </a:rPr>
              <a:t> chip</a:t>
            </a:r>
            <a:endParaRPr lang="en-US" sz="1400" i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BCF49-F049-7343-924F-85CAC7099317}" type="datetime1">
              <a:rPr lang="en-US" smtClean="0"/>
              <a:t>4/7/14</a:t>
            </a:fld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24926"/>
            <a:ext cx="3067050" cy="19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43434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Future versions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6096000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Being used for testing new AM chips at FNAL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79120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533400"/>
            <a:ext cx="181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74 mm x 149 </a:t>
            </a:r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4"/>
          <p:cNvGrpSpPr>
            <a:grpSpLocks/>
          </p:cNvGrpSpPr>
          <p:nvPr/>
        </p:nvGrpSpPr>
        <p:grpSpPr bwMode="auto">
          <a:xfrm>
            <a:off x="528638" y="990600"/>
            <a:ext cx="7624762" cy="4800600"/>
            <a:chOff x="333" y="432"/>
            <a:chExt cx="4803" cy="3240"/>
          </a:xfrm>
        </p:grpSpPr>
        <p:pic>
          <p:nvPicPr>
            <p:cNvPr id="37907" name="Picture 5" descr="rack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432"/>
              <a:ext cx="4320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8" name="Text Box 6"/>
            <p:cNvSpPr txBox="1">
              <a:spLocks noChangeArrowheads="1"/>
            </p:cNvSpPr>
            <p:nvPr/>
          </p:nvSpPr>
          <p:spPr bwMode="auto">
            <a:xfrm rot="-5350299">
              <a:off x="38" y="2150"/>
              <a:ext cx="8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accent2"/>
                  </a:solidFill>
                  <a:latin typeface="Times New Roman" charset="0"/>
                </a:rPr>
                <a:t> 2 meters</a:t>
              </a:r>
              <a:endParaRPr lang="en-US">
                <a:latin typeface="Times New Roman" charset="0"/>
              </a:endParaRPr>
            </a:p>
          </p:txBody>
        </p:sp>
        <p:sp>
          <p:nvSpPr>
            <p:cNvPr id="37909" name="Line 7"/>
            <p:cNvSpPr>
              <a:spLocks noChangeShapeType="1"/>
            </p:cNvSpPr>
            <p:nvPr/>
          </p:nvSpPr>
          <p:spPr bwMode="auto">
            <a:xfrm flipV="1">
              <a:off x="528" y="912"/>
              <a:ext cx="0" cy="96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Line 8"/>
            <p:cNvSpPr>
              <a:spLocks noChangeShapeType="1"/>
            </p:cNvSpPr>
            <p:nvPr/>
          </p:nvSpPr>
          <p:spPr bwMode="auto">
            <a:xfrm>
              <a:off x="480" y="2688"/>
              <a:ext cx="0" cy="9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0" name="Text Box 10"/>
          <p:cNvSpPr txBox="1">
            <a:spLocks noChangeArrowheads="1"/>
          </p:cNvSpPr>
          <p:nvPr/>
        </p:nvSpPr>
        <p:spPr bwMode="auto">
          <a:xfrm>
            <a:off x="2381250" y="2895600"/>
            <a:ext cx="5921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0,1</a:t>
            </a:r>
          </a:p>
        </p:txBody>
      </p:sp>
      <p:sp>
        <p:nvSpPr>
          <p:cNvPr id="37891" name="Text Box 11"/>
          <p:cNvSpPr txBox="1">
            <a:spLocks noChangeArrowheads="1"/>
          </p:cNvSpPr>
          <p:nvPr/>
        </p:nvSpPr>
        <p:spPr bwMode="auto">
          <a:xfrm>
            <a:off x="2286000" y="41910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2,3</a:t>
            </a:r>
          </a:p>
        </p:txBody>
      </p:sp>
      <p:sp>
        <p:nvSpPr>
          <p:cNvPr id="37892" name="Text Box 12"/>
          <p:cNvSpPr txBox="1">
            <a:spLocks noChangeArrowheads="1"/>
          </p:cNvSpPr>
          <p:nvPr/>
        </p:nvSpPr>
        <p:spPr bwMode="auto">
          <a:xfrm>
            <a:off x="3429000" y="44196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4,5</a:t>
            </a:r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4694238" y="46482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6,7</a:t>
            </a:r>
          </a:p>
        </p:txBody>
      </p:sp>
      <p:sp>
        <p:nvSpPr>
          <p:cNvPr id="37894" name="Text Box 14"/>
          <p:cNvSpPr txBox="1">
            <a:spLocks noChangeArrowheads="1"/>
          </p:cNvSpPr>
          <p:nvPr/>
        </p:nvSpPr>
        <p:spPr bwMode="auto">
          <a:xfrm>
            <a:off x="6324600" y="4800600"/>
            <a:ext cx="641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8,9</a:t>
            </a:r>
          </a:p>
        </p:txBody>
      </p: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6299200" y="3124200"/>
            <a:ext cx="866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10,11</a:t>
            </a:r>
          </a:p>
        </p:txBody>
      </p:sp>
      <p:sp>
        <p:nvSpPr>
          <p:cNvPr id="37896" name="Text Box 16"/>
          <p:cNvSpPr txBox="1">
            <a:spLocks noChangeArrowheads="1"/>
          </p:cNvSpPr>
          <p:nvPr/>
        </p:nvSpPr>
        <p:spPr bwMode="auto">
          <a:xfrm>
            <a:off x="3124200" y="2971800"/>
            <a:ext cx="1244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fan-out</a:t>
            </a:r>
          </a:p>
        </p:txBody>
      </p:sp>
      <p:sp>
        <p:nvSpPr>
          <p:cNvPr id="37897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1027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Comic Sans MS" charset="0"/>
              </a:rPr>
              <a:t>fan-in</a:t>
            </a:r>
          </a:p>
        </p:txBody>
      </p:sp>
      <p:sp>
        <p:nvSpPr>
          <p:cNvPr id="37898" name="Rectangle 1"/>
          <p:cNvSpPr>
            <a:spLocks noChangeArrowheads="1"/>
          </p:cNvSpPr>
          <p:nvPr/>
        </p:nvSpPr>
        <p:spPr bwMode="auto">
          <a:xfrm>
            <a:off x="2057400" y="0"/>
            <a:ext cx="693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 dirty="0"/>
              <a:t>SVT in one </a:t>
            </a:r>
            <a:r>
              <a:rPr lang="en-US" i="1" dirty="0" smtClean="0"/>
              <a:t>chip: </a:t>
            </a:r>
            <a:r>
              <a:rPr lang="en-US" i="1" dirty="0"/>
              <a:t>2</a:t>
            </a:r>
            <a:r>
              <a:rPr lang="en-US" i="1" baseline="30000" dirty="0"/>
              <a:t>nd</a:t>
            </a:r>
            <a:r>
              <a:rPr lang="en-US" i="1" dirty="0"/>
              <a:t> phase of VIPRAM </a:t>
            </a:r>
            <a:r>
              <a:rPr lang="en-US" i="1" dirty="0" smtClean="0"/>
              <a:t>project</a:t>
            </a:r>
          </a:p>
          <a:p>
            <a:r>
              <a:rPr lang="en-US" i="1" dirty="0" smtClean="0"/>
              <a:t>         </a:t>
            </a:r>
            <a:r>
              <a:rPr lang="en-US" i="1" dirty="0" smtClean="0">
                <a:sym typeface="Wingdings"/>
              </a:rPr>
              <a:t> general purpose pattern recognition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37899" name="Parallelogram 4"/>
          <p:cNvSpPr>
            <a:spLocks noChangeArrowheads="1"/>
          </p:cNvSpPr>
          <p:nvPr/>
        </p:nvSpPr>
        <p:spPr bwMode="auto">
          <a:xfrm>
            <a:off x="0" y="381000"/>
            <a:ext cx="2667000" cy="1524000"/>
          </a:xfrm>
          <a:prstGeom prst="parallelogram">
            <a:avLst>
              <a:gd name="adj" fmla="val 25002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Parallelogram 18"/>
          <p:cNvSpPr/>
          <p:nvPr/>
        </p:nvSpPr>
        <p:spPr bwMode="auto">
          <a:xfrm>
            <a:off x="152400" y="914400"/>
            <a:ext cx="1066800" cy="838200"/>
          </a:xfrm>
          <a:prstGeom prst="parallelogram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</a:rPr>
              <a:t>AM</a:t>
            </a:r>
          </a:p>
        </p:txBody>
      </p:sp>
      <p:sp>
        <p:nvSpPr>
          <p:cNvPr id="20" name="Parallelogram 19"/>
          <p:cNvSpPr/>
          <p:nvPr/>
        </p:nvSpPr>
        <p:spPr bwMode="auto">
          <a:xfrm>
            <a:off x="1143000" y="914400"/>
            <a:ext cx="1066800" cy="838200"/>
          </a:xfrm>
          <a:prstGeom prst="parallelogram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400" dirty="0">
                <a:solidFill>
                  <a:srgbClr val="008000"/>
                </a:solidFill>
              </a:rPr>
              <a:t>FPGA</a:t>
            </a:r>
          </a:p>
        </p:txBody>
      </p:sp>
      <p:sp>
        <p:nvSpPr>
          <p:cNvPr id="21" name="Parallelogram 20"/>
          <p:cNvSpPr/>
          <p:nvPr/>
        </p:nvSpPr>
        <p:spPr bwMode="auto">
          <a:xfrm>
            <a:off x="1371600" y="381000"/>
            <a:ext cx="990600" cy="457200"/>
          </a:xfrm>
          <a:prstGeom prst="parallelogram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200" dirty="0" err="1">
                <a:solidFill>
                  <a:schemeClr val="tx1"/>
                </a:solidFill>
              </a:rPr>
              <a:t>RAMs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Parallelogram 21"/>
          <p:cNvSpPr/>
          <p:nvPr/>
        </p:nvSpPr>
        <p:spPr bwMode="auto">
          <a:xfrm>
            <a:off x="76200" y="838200"/>
            <a:ext cx="1066800" cy="838200"/>
          </a:xfrm>
          <a:prstGeom prst="parallelogram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</a:rPr>
              <a:t>AM</a:t>
            </a:r>
          </a:p>
        </p:txBody>
      </p:sp>
      <p:sp>
        <p:nvSpPr>
          <p:cNvPr id="23" name="Parallelogram 22"/>
          <p:cNvSpPr/>
          <p:nvPr/>
        </p:nvSpPr>
        <p:spPr bwMode="auto">
          <a:xfrm>
            <a:off x="0" y="762000"/>
            <a:ext cx="1066800" cy="838200"/>
          </a:xfrm>
          <a:prstGeom prst="parallelogram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</a:rPr>
              <a:t>AM</a:t>
            </a:r>
          </a:p>
        </p:txBody>
      </p:sp>
      <p:sp>
        <p:nvSpPr>
          <p:cNvPr id="24" name="Parallelogram 23"/>
          <p:cNvSpPr/>
          <p:nvPr/>
        </p:nvSpPr>
        <p:spPr bwMode="auto">
          <a:xfrm>
            <a:off x="-76200" y="685800"/>
            <a:ext cx="1066800" cy="838200"/>
          </a:xfrm>
          <a:prstGeom prst="parallelogram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200" dirty="0" smtClean="0">
                <a:solidFill>
                  <a:srgbClr val="008000"/>
                </a:solidFill>
              </a:rPr>
              <a:t>VIPRM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37906" name="TextBox 3"/>
          <p:cNvSpPr txBox="1">
            <a:spLocks noChangeArrowheads="1"/>
          </p:cNvSpPr>
          <p:nvPr/>
        </p:nvSpPr>
        <p:spPr bwMode="auto">
          <a:xfrm>
            <a:off x="1371600" y="5791200"/>
            <a:ext cx="73733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/>
              <a:t>Original SVT system had </a:t>
            </a:r>
            <a:r>
              <a:rPr lang="en-US" sz="1800" dirty="0" smtClean="0"/>
              <a:t>~400K </a:t>
            </a:r>
            <a:r>
              <a:rPr lang="en-US" sz="1800" dirty="0"/>
              <a:t>patterns total</a:t>
            </a:r>
          </a:p>
          <a:p>
            <a:r>
              <a:rPr lang="en-US" sz="1800" i="1" dirty="0">
                <a:solidFill>
                  <a:srgbClr val="0000FF"/>
                </a:solidFill>
              </a:rPr>
              <a:t>Aim to reach ~500K </a:t>
            </a:r>
            <a:r>
              <a:rPr lang="en-US" sz="1800" i="1" dirty="0" smtClean="0">
                <a:solidFill>
                  <a:srgbClr val="0000FF"/>
                </a:solidFill>
              </a:rPr>
              <a:t>patterns per chip  for VIPRAM  (long term goal)… </a:t>
            </a:r>
            <a:endParaRPr lang="en-US" sz="1800" i="1" dirty="0">
              <a:solidFill>
                <a:srgbClr val="0000FF"/>
              </a:solidFill>
            </a:endParaRPr>
          </a:p>
        </p:txBody>
      </p:sp>
      <p:pic>
        <p:nvPicPr>
          <p:cNvPr id="25" name="Content Placeholder 3" descr="xilinx-virtex7-ssi-technology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5" r="-6795"/>
          <a:stretch>
            <a:fillRect/>
          </a:stretch>
        </p:blipFill>
        <p:spPr>
          <a:xfrm>
            <a:off x="5685946" y="762000"/>
            <a:ext cx="3458054" cy="1905000"/>
          </a:xfrm>
        </p:spPr>
      </p:pic>
      <p:sp>
        <p:nvSpPr>
          <p:cNvPr id="2" name="TextBox 1"/>
          <p:cNvSpPr txBox="1"/>
          <p:nvPr/>
        </p:nvSpPr>
        <p:spPr>
          <a:xfrm>
            <a:off x="6740778" y="3810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2.5/3D technology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5B93-FD8C-FE4C-AE9F-57A890BA3261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tector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648200"/>
            <a:ext cx="1551332" cy="1890365"/>
          </a:xfrm>
          <a:prstGeom prst="rect">
            <a:avLst/>
          </a:prstGeom>
        </p:spPr>
      </p:pic>
      <p:pic>
        <p:nvPicPr>
          <p:cNvPr id="4" name="Picture 3" descr="cms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28600"/>
            <a:ext cx="67224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7424" y="3733800"/>
            <a:ext cx="36065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Potentially possible to directly </a:t>
            </a:r>
            <a:endParaRPr lang="en-US" sz="1600" dirty="0"/>
          </a:p>
          <a:p>
            <a:r>
              <a:rPr lang="en-US" sz="1600" dirty="0"/>
              <a:t>i</a:t>
            </a:r>
            <a:r>
              <a:rPr lang="en-US" sz="1600" dirty="0" smtClean="0"/>
              <a:t>dentify/confirm lepton objects at L1,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any advantages this way…</a:t>
            </a:r>
          </a:p>
          <a:p>
            <a:r>
              <a:rPr lang="en-US" sz="1600" dirty="0" smtClean="0"/>
              <a:t>potential for lepton isolation on chip…</a:t>
            </a:r>
          </a:p>
          <a:p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1519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animation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66700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solidFill>
                  <a:srgbClr val="0000FF"/>
                </a:solidFill>
              </a:rPr>
              <a:t>After all, the main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purpose of 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L1 </a:t>
            </a:r>
            <a:r>
              <a:rPr lang="en-US" sz="1600" b="1" i="1" dirty="0" smtClean="0">
                <a:solidFill>
                  <a:srgbClr val="0000FF"/>
                </a:solidFill>
              </a:rPr>
              <a:t>tracker info 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is </a:t>
            </a:r>
            <a:r>
              <a:rPr lang="en-US" sz="1600" b="1" i="1" dirty="0">
                <a:solidFill>
                  <a:srgbClr val="0000FF"/>
                </a:solidFill>
              </a:rPr>
              <a:t>to </a:t>
            </a:r>
            <a:r>
              <a:rPr lang="en-US" sz="1600" b="1" i="1" dirty="0" smtClean="0">
                <a:solidFill>
                  <a:srgbClr val="0000FF"/>
                </a:solidFill>
              </a:rPr>
              <a:t>confirm 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L1 </a:t>
            </a:r>
            <a:r>
              <a:rPr lang="en-US" sz="1600" b="1" i="1" dirty="0" err="1">
                <a:solidFill>
                  <a:srgbClr val="0000FF"/>
                </a:solidFill>
              </a:rPr>
              <a:t>muon</a:t>
            </a:r>
            <a:r>
              <a:rPr lang="en-US" sz="1600" b="1" i="1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and electron </a:t>
            </a:r>
          </a:p>
          <a:p>
            <a:r>
              <a:rPr lang="en-US" sz="1600" b="1" i="1" dirty="0" smtClean="0">
                <a:solidFill>
                  <a:srgbClr val="0000FF"/>
                </a:solidFill>
              </a:rPr>
              <a:t>candidates</a:t>
            </a:r>
          </a:p>
          <a:p>
            <a:endParaRPr lang="en-US" sz="1800" b="1" i="1" dirty="0" smtClean="0">
              <a:solidFill>
                <a:srgbClr val="FF0000"/>
              </a:solidFill>
            </a:endParaRPr>
          </a:p>
          <a:p>
            <a:endParaRPr lang="en-US" sz="1800" b="1" i="1" dirty="0">
              <a:solidFill>
                <a:srgbClr val="FF0000"/>
              </a:solidFill>
            </a:endParaRP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Associative memory</a:t>
            </a: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              ||</a:t>
            </a: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Confirmation memory</a:t>
            </a:r>
          </a:p>
          <a:p>
            <a:endParaRPr lang="en-US" sz="1800" b="1" i="1" dirty="0" smtClean="0">
              <a:solidFill>
                <a:srgbClr val="FF0000"/>
              </a:solidFill>
            </a:endParaRPr>
          </a:p>
          <a:p>
            <a:endParaRPr lang="en-US" sz="1800" b="1" i="1" dirty="0">
              <a:solidFill>
                <a:srgbClr val="FF0000"/>
              </a:solidFill>
            </a:endParaRPr>
          </a:p>
          <a:p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6019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Food </a:t>
            </a:r>
            <a:r>
              <a:rPr lang="en-US" sz="1800" dirty="0">
                <a:solidFill>
                  <a:srgbClr val="FF0000"/>
                </a:solidFill>
              </a:rPr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thoughts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8" name="図 27"/>
          <p:cNvPicPr>
            <a:picLocks noChangeAspect="1"/>
          </p:cNvPicPr>
          <p:nvPr/>
        </p:nvPicPr>
        <p:blipFill rotWithShape="1">
          <a:blip r:embed="rId4"/>
          <a:srcRect t="66675" b="-66675"/>
          <a:stretch/>
        </p:blipFill>
        <p:spPr>
          <a:xfrm>
            <a:off x="152400" y="1143000"/>
            <a:ext cx="1811869" cy="181186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11721-C073-3F4F-B288-219E3294C606}" type="datetime1">
              <a:rPr lang="en-US" smtClean="0"/>
              <a:t>4/7/14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1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MS-VIPRAM-for-R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304800"/>
            <a:ext cx="6807200" cy="6910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3733800"/>
            <a:ext cx="2930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One way to reformat data into VIPRAM</a:t>
            </a:r>
            <a:endParaRPr lang="en-US" sz="1200" dirty="0"/>
          </a:p>
        </p:txBody>
      </p:sp>
      <p:pic>
        <p:nvPicPr>
          <p:cNvPr id="7" name="Picture 6" descr="Detector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572000"/>
            <a:ext cx="1488798" cy="1814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886200"/>
            <a:ext cx="19963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</a:rPr>
              <a:t>The concept 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does not</a:t>
            </a:r>
          </a:p>
          <a:p>
            <a:r>
              <a:rPr lang="en-US" sz="1600" i="1" dirty="0">
                <a:solidFill>
                  <a:srgbClr val="0000FF"/>
                </a:solidFill>
              </a:rPr>
              <a:t>d</a:t>
            </a:r>
            <a:r>
              <a:rPr lang="en-US" sz="1600" i="1" dirty="0" smtClean="0">
                <a:solidFill>
                  <a:srgbClr val="0000FF"/>
                </a:solidFill>
              </a:rPr>
              <a:t>epend on 3DIC.</a:t>
            </a:r>
          </a:p>
          <a:p>
            <a:r>
              <a:rPr lang="en-US" sz="1600" i="1" dirty="0" smtClean="0">
                <a:solidFill>
                  <a:srgbClr val="0000FF"/>
                </a:solidFill>
              </a:rPr>
              <a:t>Can be done in 2D.</a:t>
            </a:r>
          </a:p>
          <a:p>
            <a:endParaRPr lang="en-US" sz="1600" i="1" dirty="0" smtClean="0">
              <a:solidFill>
                <a:srgbClr val="0000FF"/>
              </a:solidFill>
            </a:endParaRPr>
          </a:p>
          <a:p>
            <a:endParaRPr lang="en-US" sz="1600" i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438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solidFill>
                  <a:srgbClr val="0000FF"/>
                </a:solidFill>
              </a:rPr>
              <a:t>Associative memory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              ||</a:t>
            </a:r>
          </a:p>
          <a:p>
            <a:r>
              <a:rPr lang="en-US" sz="1600" b="1" i="1" dirty="0">
                <a:solidFill>
                  <a:srgbClr val="0000FF"/>
                </a:solidFill>
              </a:rPr>
              <a:t>Confirmation memory</a:t>
            </a:r>
          </a:p>
          <a:p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3733800"/>
            <a:ext cx="1762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L1 </a:t>
            </a:r>
            <a:r>
              <a:rPr lang="en-US" sz="1800" dirty="0" err="1"/>
              <a:t>Muon</a:t>
            </a:r>
            <a:r>
              <a:rPr lang="en-US" sz="1800" dirty="0"/>
              <a:t> tracks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4876800"/>
            <a:ext cx="1395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L1 CAL  e/</a:t>
            </a:r>
            <a:r>
              <a:rPr lang="en-US" sz="1800" dirty="0" err="1"/>
              <a:t>γ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6096000" y="44196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Potentially possible to directly </a:t>
            </a:r>
          </a:p>
          <a:p>
            <a:r>
              <a:rPr lang="en-US" sz="1400" dirty="0"/>
              <a:t>identify/confirm lepton objects at L1,</a:t>
            </a:r>
          </a:p>
          <a:p>
            <a:r>
              <a:rPr lang="en-US" sz="1400" dirty="0"/>
              <a:t>many advantages this way…</a:t>
            </a:r>
          </a:p>
          <a:p>
            <a:r>
              <a:rPr lang="en-US" sz="1400" dirty="0"/>
              <a:t>potential for lepton isolation on chip…</a:t>
            </a:r>
          </a:p>
          <a:p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807A-A39B-804D-BAF6-90224C58D21D}" type="datetime1">
              <a:rPr lang="en-US" smtClean="0"/>
              <a:t>4/7/14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pic>
        <p:nvPicPr>
          <p:cNvPr id="14" name="CMS4-new-animation-ne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3336" b="13336"/>
          <a:stretch>
            <a:fillRect/>
          </a:stretch>
        </p:blipFill>
        <p:spPr>
          <a:xfrm>
            <a:off x="2895600" y="2133600"/>
            <a:ext cx="2895600" cy="1592468"/>
          </a:xfr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8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534400" cy="4572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</a:rPr>
              <a:t>     H</a:t>
            </a:r>
            <a:r>
              <a:rPr lang="en-US" sz="2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ZZ  ee, M</a:t>
            </a:r>
            <a:r>
              <a:rPr lang="en-US" sz="2000" baseline="-25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H</a:t>
            </a:r>
            <a:r>
              <a:rPr lang="en-US" sz="2000">
                <a:solidFill>
                  <a:srgbClr val="0000CC"/>
                </a:solidFill>
                <a:latin typeface="Helvetica" charset="0"/>
                <a:ea typeface="AppleGothic" charset="0"/>
                <a:cs typeface="AppleGothic" charset="0"/>
                <a:sym typeface="Symbol" charset="0"/>
              </a:rPr>
              <a:t>= 300 GeV for different luminosities in CMS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989138"/>
            <a:ext cx="37988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17058" r="24382" b="17058"/>
          <a:stretch>
            <a:fillRect/>
          </a:stretch>
        </p:blipFill>
        <p:spPr bwMode="auto">
          <a:xfrm>
            <a:off x="4706938" y="1947863"/>
            <a:ext cx="3657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8277" r="23087" b="17058"/>
          <a:stretch>
            <a:fillRect/>
          </a:stretch>
        </p:blipFill>
        <p:spPr bwMode="auto">
          <a:xfrm>
            <a:off x="415925" y="4386263"/>
            <a:ext cx="3786188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4561" r="19608" b="14561"/>
          <a:stretch>
            <a:fillRect/>
          </a:stretch>
        </p:blipFill>
        <p:spPr bwMode="auto">
          <a:xfrm>
            <a:off x="4706938" y="4386263"/>
            <a:ext cx="3797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1541463" y="1719263"/>
            <a:ext cx="1576387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5832475" y="1719263"/>
            <a:ext cx="1576388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33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1541463" y="4157663"/>
            <a:ext cx="1576387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34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5902325" y="4157663"/>
            <a:ext cx="1576388" cy="4000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10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35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 cm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-2</a:t>
            </a:r>
            <a:r>
              <a:rPr lang="en-US" sz="2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s</a:t>
            </a:r>
            <a:r>
              <a:rPr lang="en-US" sz="2000" b="1" baseline="30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-1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2D81-3F88-9D4C-BC56-2F55AFE562BC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2200" y="152400"/>
            <a:ext cx="4436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Pile up </a:t>
            </a:r>
            <a:r>
              <a:rPr lang="en-US" sz="4000" dirty="0" err="1" smtClean="0"/>
              <a:t>vs</a:t>
            </a:r>
            <a:r>
              <a:rPr lang="en-US" sz="4000" dirty="0" smtClean="0"/>
              <a:t> luminosity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6019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HL-LHC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1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 bwMode="auto">
          <a:xfrm>
            <a:off x="838200" y="3124200"/>
            <a:ext cx="21336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  <a:defRPr/>
            </a:pPr>
            <a:endParaRPr lang="en-US" sz="240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-228600"/>
            <a:ext cx="6705600" cy="1219200"/>
          </a:xfrm>
        </p:spPr>
        <p:txBody>
          <a:bodyPr/>
          <a:lstStyle/>
          <a:p>
            <a:pPr>
              <a:defRPr/>
            </a:pPr>
            <a:r>
              <a:rPr lang="en-US" sz="2800" i="1" dirty="0" smtClean="0">
                <a:solidFill>
                  <a:schemeClr val="tx1"/>
                </a:solidFill>
              </a:rPr>
              <a:t>Experiment on chip</a:t>
            </a:r>
            <a:br>
              <a:rPr lang="en-US" sz="2800" i="1" dirty="0" smtClean="0">
                <a:solidFill>
                  <a:schemeClr val="tx1"/>
                </a:solidFill>
              </a:rPr>
            </a:br>
            <a:r>
              <a:rPr lang="en-US" sz="2800" dirty="0" smtClean="0"/>
              <a:t>Lepton isolation in a chip?</a:t>
            </a:r>
            <a:endParaRPr lang="en-US" sz="2800" dirty="0"/>
          </a:p>
        </p:txBody>
      </p:sp>
      <p:cxnSp>
        <p:nvCxnSpPr>
          <p:cNvPr id="67587" name="Straight Arrow Connector 4"/>
          <p:cNvCxnSpPr>
            <a:cxnSpLocks noChangeShapeType="1"/>
          </p:cNvCxnSpPr>
          <p:nvPr/>
        </p:nvCxnSpPr>
        <p:spPr bwMode="auto">
          <a:xfrm flipV="1">
            <a:off x="1295400" y="1295400"/>
            <a:ext cx="914400" cy="43434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88" name="Straight Arrow Connector 26"/>
          <p:cNvCxnSpPr>
            <a:cxnSpLocks noChangeShapeType="1"/>
          </p:cNvCxnSpPr>
          <p:nvPr/>
        </p:nvCxnSpPr>
        <p:spPr bwMode="auto">
          <a:xfrm flipV="1">
            <a:off x="1295400" y="2819400"/>
            <a:ext cx="0" cy="274320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89" name="Straight Arrow Connector 28"/>
          <p:cNvCxnSpPr>
            <a:cxnSpLocks noChangeShapeType="1"/>
          </p:cNvCxnSpPr>
          <p:nvPr/>
        </p:nvCxnSpPr>
        <p:spPr bwMode="auto">
          <a:xfrm flipV="1">
            <a:off x="1295400" y="2895600"/>
            <a:ext cx="1295400" cy="27432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0" name="Straight Arrow Connector 30"/>
          <p:cNvCxnSpPr>
            <a:cxnSpLocks noChangeShapeType="1"/>
          </p:cNvCxnSpPr>
          <p:nvPr/>
        </p:nvCxnSpPr>
        <p:spPr bwMode="auto">
          <a:xfrm flipV="1">
            <a:off x="1295400" y="2667000"/>
            <a:ext cx="990600" cy="28956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32"/>
          <p:cNvCxnSpPr>
            <a:cxnSpLocks noChangeShapeType="1"/>
          </p:cNvCxnSpPr>
          <p:nvPr/>
        </p:nvCxnSpPr>
        <p:spPr bwMode="auto">
          <a:xfrm flipV="1">
            <a:off x="1295400" y="2590800"/>
            <a:ext cx="304800" cy="29718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2" name="Straight Connector 36"/>
          <p:cNvCxnSpPr>
            <a:cxnSpLocks noChangeShapeType="1"/>
            <a:endCxn id="34" idx="2"/>
          </p:cNvCxnSpPr>
          <p:nvPr/>
        </p:nvCxnSpPr>
        <p:spPr bwMode="auto">
          <a:xfrm flipH="1" flipV="1">
            <a:off x="838200" y="3390900"/>
            <a:ext cx="457200" cy="224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3" name="Straight Connector 38"/>
          <p:cNvCxnSpPr>
            <a:cxnSpLocks noChangeShapeType="1"/>
            <a:endCxn id="34" idx="6"/>
          </p:cNvCxnSpPr>
          <p:nvPr/>
        </p:nvCxnSpPr>
        <p:spPr bwMode="auto">
          <a:xfrm flipV="1">
            <a:off x="1295400" y="3390900"/>
            <a:ext cx="1676400" cy="224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7594" name="Picture 3" descr="PRAM from the 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6" t="2" r="27850" b="22372"/>
          <a:stretch>
            <a:fillRect/>
          </a:stretch>
        </p:blipFill>
        <p:spPr bwMode="auto">
          <a:xfrm>
            <a:off x="4316413" y="457200"/>
            <a:ext cx="4827587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595" name="Straight Arrow Connector 43"/>
          <p:cNvCxnSpPr>
            <a:cxnSpLocks noChangeShapeType="1"/>
          </p:cNvCxnSpPr>
          <p:nvPr/>
        </p:nvCxnSpPr>
        <p:spPr bwMode="auto">
          <a:xfrm flipV="1">
            <a:off x="7010400" y="25400"/>
            <a:ext cx="914400" cy="2667000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6" name="Straight Connector 45"/>
          <p:cNvCxnSpPr>
            <a:cxnSpLocks noChangeShapeType="1"/>
          </p:cNvCxnSpPr>
          <p:nvPr/>
        </p:nvCxnSpPr>
        <p:spPr bwMode="auto">
          <a:xfrm flipV="1">
            <a:off x="5791200" y="5257800"/>
            <a:ext cx="228600" cy="533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7" name="Straight Arrow Connector 49"/>
          <p:cNvCxnSpPr>
            <a:cxnSpLocks noChangeShapeType="1"/>
          </p:cNvCxnSpPr>
          <p:nvPr/>
        </p:nvCxnSpPr>
        <p:spPr bwMode="auto">
          <a:xfrm flipH="1" flipV="1">
            <a:off x="990600" y="3048000"/>
            <a:ext cx="304800" cy="25146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8" name="Straight Arrow Connector 53"/>
          <p:cNvCxnSpPr>
            <a:cxnSpLocks noChangeShapeType="1"/>
          </p:cNvCxnSpPr>
          <p:nvPr/>
        </p:nvCxnSpPr>
        <p:spPr bwMode="auto">
          <a:xfrm flipV="1">
            <a:off x="1295400" y="3124200"/>
            <a:ext cx="1524000" cy="2514600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99" name="TextBox 59"/>
          <p:cNvSpPr txBox="1">
            <a:spLocks noChangeArrowheads="1"/>
          </p:cNvSpPr>
          <p:nvPr/>
        </p:nvSpPr>
        <p:spPr bwMode="auto">
          <a:xfrm>
            <a:off x="1524000" y="762000"/>
            <a:ext cx="211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High Pt lepton </a:t>
            </a:r>
          </a:p>
        </p:txBody>
      </p:sp>
      <p:sp>
        <p:nvSpPr>
          <p:cNvPr id="67600" name="TextBox 60"/>
          <p:cNvSpPr txBox="1">
            <a:spLocks noChangeArrowheads="1"/>
          </p:cNvSpPr>
          <p:nvPr/>
        </p:nvSpPr>
        <p:spPr bwMode="auto">
          <a:xfrm>
            <a:off x="58738" y="5562600"/>
            <a:ext cx="9085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rgbClr val="FF6600"/>
                </a:solidFill>
              </a:rPr>
              <a:t>High Pt lepton takes much less patterns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rgbClr val="FF6600"/>
                </a:solidFill>
              </a:rPr>
              <a:t>Isolation veto doesn’t require high eff for low Pt tracks </a:t>
            </a:r>
            <a:r>
              <a:rPr lang="en-US" sz="2000">
                <a:solidFill>
                  <a:srgbClr val="FF6600"/>
                </a:solidFill>
                <a:sym typeface="Wingdings" charset="0"/>
              </a:rPr>
              <a:t>much less patterns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solidFill>
                  <a:srgbClr val="FF6600"/>
                </a:solidFill>
                <a:sym typeface="Wingdings" charset="0"/>
              </a:rPr>
              <a:t>Number of fired roads MUCH less (track fitting stage MUCH simpler/faster)</a:t>
            </a:r>
            <a:endParaRPr lang="en-US" sz="2000">
              <a:solidFill>
                <a:srgbClr val="FF66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ABAD-5D93-3848-B4EE-2102923C21FF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86000" y="4953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Food </a:t>
            </a:r>
            <a:r>
              <a:rPr lang="en-US" sz="1800" dirty="0">
                <a:solidFill>
                  <a:srgbClr val="FF0000"/>
                </a:solidFill>
              </a:rPr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thoughts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9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tauC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r="-32"/>
          <a:stretch>
            <a:fillRect/>
          </a:stretch>
        </p:blipFill>
        <p:spPr bwMode="auto">
          <a:xfrm>
            <a:off x="-17463" y="2895600"/>
            <a:ext cx="206692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4" descr="Tau-vs-J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54102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 descr="tauC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8338"/>
          <a:stretch>
            <a:fillRect/>
          </a:stretch>
        </p:blipFill>
        <p:spPr bwMode="auto">
          <a:xfrm>
            <a:off x="2590800" y="2971800"/>
            <a:ext cx="224948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 descr="PRAM from the 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t="2" r="28618" b="22372"/>
          <a:stretch>
            <a:fillRect/>
          </a:stretch>
        </p:blipFill>
        <p:spPr bwMode="auto">
          <a:xfrm>
            <a:off x="4953000" y="2209800"/>
            <a:ext cx="3954463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8"/>
          <p:cNvSpPr txBox="1">
            <a:spLocks noChangeArrowheads="1"/>
          </p:cNvSpPr>
          <p:nvPr/>
        </p:nvSpPr>
        <p:spPr bwMode="auto">
          <a:xfrm>
            <a:off x="5035550" y="304800"/>
            <a:ext cx="30178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/>
              <a:t>What if one could implement</a:t>
            </a:r>
          </a:p>
          <a:p>
            <a:r>
              <a:rPr lang="en-US" i="1" dirty="0"/>
              <a:t>much more patterns with 3D?</a:t>
            </a:r>
          </a:p>
          <a:p>
            <a:endParaRPr lang="en-US" i="1" dirty="0"/>
          </a:p>
          <a:p>
            <a:r>
              <a:rPr lang="en-US" i="1" dirty="0"/>
              <a:t>Triggering </a:t>
            </a:r>
            <a:r>
              <a:rPr lang="en-US" i="1" dirty="0" err="1"/>
              <a:t>Taus</a:t>
            </a:r>
            <a:r>
              <a:rPr lang="en-US" i="1" dirty="0"/>
              <a:t> at L1</a:t>
            </a:r>
            <a:r>
              <a:rPr lang="en-US" i="1" dirty="0" smtClean="0"/>
              <a:t>?</a:t>
            </a:r>
          </a:p>
          <a:p>
            <a:r>
              <a:rPr lang="en-US" i="1" dirty="0" smtClean="0"/>
              <a:t>Need detailed studies</a:t>
            </a:r>
            <a:endParaRPr lang="en-US" i="1" dirty="0"/>
          </a:p>
        </p:txBody>
      </p:sp>
      <p:sp>
        <p:nvSpPr>
          <p:cNvPr id="69638" name="Sun 3"/>
          <p:cNvSpPr>
            <a:spLocks noChangeArrowheads="1"/>
          </p:cNvSpPr>
          <p:nvPr/>
        </p:nvSpPr>
        <p:spPr bwMode="auto">
          <a:xfrm>
            <a:off x="6553200" y="3276600"/>
            <a:ext cx="1219200" cy="11430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160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69639" name="TextBox 5"/>
          <p:cNvSpPr txBox="1">
            <a:spLocks noChangeArrowheads="1"/>
          </p:cNvSpPr>
          <p:nvPr/>
        </p:nvSpPr>
        <p:spPr bwMode="auto">
          <a:xfrm>
            <a:off x="6781800" y="3581400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tau</a:t>
            </a:r>
          </a:p>
        </p:txBody>
      </p:sp>
      <p:sp>
        <p:nvSpPr>
          <p:cNvPr id="69640" name="TextBox 9"/>
          <p:cNvSpPr txBox="1">
            <a:spLocks noChangeArrowheads="1"/>
          </p:cNvSpPr>
          <p:nvPr/>
        </p:nvSpPr>
        <p:spPr bwMode="auto">
          <a:xfrm>
            <a:off x="4724400" y="6096000"/>
            <a:ext cx="233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Experiment on chip?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8E5BF-01F6-B04B-89E5-72951F5F9261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3000" y="6172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Food </a:t>
            </a:r>
            <a:r>
              <a:rPr lang="en-US" sz="1800" dirty="0">
                <a:solidFill>
                  <a:srgbClr val="FF0000"/>
                </a:solidFill>
              </a:rPr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thoughts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7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4" name="Content Placeholder 3" descr="TSV-histroy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63" r="-17963"/>
          <a:stretch>
            <a:fillRect/>
          </a:stretch>
        </p:blipFill>
        <p:spPr>
          <a:xfrm>
            <a:off x="-1069975" y="600075"/>
            <a:ext cx="10639425" cy="5851525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3F453-5EBA-C44A-A844-4F9D1C2E77A0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le-3D-mar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354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10B2-A6E4-F049-BDB8-1423C83F3B21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4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le-3D-inside-cell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0714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C7172-DB31-2B45-BB96-AEE1FC920B65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icsson-data-mobility-tr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-152400"/>
            <a:ext cx="9144000" cy="6764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4191000"/>
            <a:ext cx="10668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992" t="8750" r="25006" b="4423"/>
          <a:stretch/>
        </p:blipFill>
        <p:spPr>
          <a:xfrm>
            <a:off x="5562600" y="1295400"/>
            <a:ext cx="1232586" cy="192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340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C204-2887-B24F-A102-2D61292274D8}" type="datetime1">
              <a:rPr lang="en-US" smtClean="0"/>
              <a:t>4/7/14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4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30"/>
          <p:cNvGrpSpPr>
            <a:grpSpLocks/>
          </p:cNvGrpSpPr>
          <p:nvPr/>
        </p:nvGrpSpPr>
        <p:grpSpPr bwMode="auto">
          <a:xfrm>
            <a:off x="5410200" y="4114800"/>
            <a:ext cx="2995613" cy="1581150"/>
            <a:chOff x="563215" y="704850"/>
            <a:chExt cx="3528925" cy="2114550"/>
          </a:xfrm>
        </p:grpSpPr>
        <p:pic>
          <p:nvPicPr>
            <p:cNvPr id="15397" name="Picture 31" descr="ATCA Shelf With AMC carri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240" y="704850"/>
              <a:ext cx="253390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8" name="Picture 32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15" y="87630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33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77" y="99060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0" name="Picture 34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39" y="110490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1" name="Picture 35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21920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2" name="Picture 36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37160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3" name="Picture 37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52400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4" name="Picture 38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67640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2" name="Picture 48" descr="P2A_FTKIM_RT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0"/>
            <a:ext cx="12334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Up Arrow 64"/>
          <p:cNvSpPr>
            <a:spLocks noChangeArrowheads="1"/>
          </p:cNvSpPr>
          <p:nvPr/>
        </p:nvSpPr>
        <p:spPr bwMode="auto">
          <a:xfrm>
            <a:off x="7239000" y="3581400"/>
            <a:ext cx="685800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>
              <a:buClrTx/>
              <a:buSzTx/>
              <a:buFontTx/>
              <a:buNone/>
            </a:pPr>
            <a:endParaRPr lang="en-US" sz="2400">
              <a:solidFill>
                <a:schemeClr val="tx1"/>
              </a:solidFill>
              <a:latin typeface="Helvetica" charset="0"/>
            </a:endParaRPr>
          </a:p>
        </p:txBody>
      </p:sp>
      <p:cxnSp>
        <p:nvCxnSpPr>
          <p:cNvPr id="15365" name="Straight Arrow Connector 67"/>
          <p:cNvCxnSpPr>
            <a:cxnSpLocks noChangeShapeType="1"/>
          </p:cNvCxnSpPr>
          <p:nvPr/>
        </p:nvCxnSpPr>
        <p:spPr bwMode="auto">
          <a:xfrm flipV="1">
            <a:off x="9067800" y="609600"/>
            <a:ext cx="0" cy="56388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7391400" y="54864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FF6600"/>
                </a:solidFill>
              </a:rPr>
              <a:t>Data Source stage</a:t>
            </a:r>
            <a:r>
              <a:rPr lang="en-US" sz="1400"/>
              <a:t> </a:t>
            </a:r>
          </a:p>
        </p:txBody>
      </p:sp>
      <p:sp>
        <p:nvSpPr>
          <p:cNvPr id="15368" name="TextBox 13"/>
          <p:cNvSpPr txBox="1">
            <a:spLocks noChangeArrowheads="1"/>
          </p:cNvSpPr>
          <p:nvPr/>
        </p:nvSpPr>
        <p:spPr bwMode="auto">
          <a:xfrm>
            <a:off x="25400" y="12700"/>
            <a:ext cx="4686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Tracking </a:t>
            </a:r>
            <a:r>
              <a:rPr lang="en-US" b="1" i="1" dirty="0" smtClean="0">
                <a:solidFill>
                  <a:srgbClr val="0000FF"/>
                </a:solidFill>
              </a:rPr>
              <a:t>Trigger </a:t>
            </a:r>
            <a:endParaRPr lang="en-US" b="1" i="1" dirty="0" smtClean="0">
              <a:solidFill>
                <a:srgbClr val="0000FF"/>
              </a:solidFill>
            </a:endParaRPr>
          </a:p>
          <a:p>
            <a:r>
              <a:rPr lang="en-US" sz="2000" b="1" i="1" dirty="0" smtClean="0">
                <a:solidFill>
                  <a:srgbClr val="3366FF"/>
                </a:solidFill>
                <a:latin typeface="Helvetica"/>
                <a:cs typeface="Helvetica"/>
              </a:rPr>
              <a:t>Vertical </a:t>
            </a:r>
            <a:r>
              <a:rPr lang="en-US" sz="2000" b="1" i="1" dirty="0">
                <a:solidFill>
                  <a:srgbClr val="3366FF"/>
                </a:solidFill>
                <a:latin typeface="Helvetica"/>
                <a:cs typeface="Helvetica"/>
              </a:rPr>
              <a:t>Slice System </a:t>
            </a:r>
            <a:r>
              <a:rPr lang="en-US" sz="2000" b="1" i="1" dirty="0" smtClean="0">
                <a:solidFill>
                  <a:srgbClr val="3366FF"/>
                </a:solidFill>
                <a:latin typeface="Helvetica"/>
                <a:cs typeface="Helvetica"/>
              </a:rPr>
              <a:t>Demonstration </a:t>
            </a:r>
            <a:endParaRPr lang="en-US" sz="2000" b="1" i="1" dirty="0" smtClean="0">
              <a:solidFill>
                <a:srgbClr val="3366FF"/>
              </a:solidFill>
              <a:latin typeface="Helvetica"/>
              <a:cs typeface="Helvetica"/>
            </a:endParaRPr>
          </a:p>
          <a:p>
            <a:r>
              <a:rPr lang="en-US" sz="2000" b="1" i="1" dirty="0" smtClean="0">
                <a:solidFill>
                  <a:srgbClr val="3366FF"/>
                </a:solidFill>
                <a:latin typeface="Helvetica"/>
                <a:cs typeface="Helvetica"/>
              </a:rPr>
              <a:t>over </a:t>
            </a:r>
            <a:r>
              <a:rPr lang="en-US" sz="2000" b="1" i="1" dirty="0" smtClean="0">
                <a:solidFill>
                  <a:srgbClr val="3366FF"/>
                </a:solidFill>
                <a:latin typeface="Helvetica"/>
                <a:cs typeface="Helvetica"/>
              </a:rPr>
              <a:t>next few </a:t>
            </a:r>
            <a:r>
              <a:rPr lang="en-US" sz="2000" b="1" i="1" dirty="0" smtClean="0">
                <a:solidFill>
                  <a:srgbClr val="3366FF"/>
                </a:solidFill>
                <a:latin typeface="Helvetica"/>
                <a:cs typeface="Helvetica"/>
              </a:rPr>
              <a:t>years</a:t>
            </a:r>
          </a:p>
          <a:p>
            <a:endParaRPr lang="en-US" i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The tracker design cannot be finalize</a:t>
            </a: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d</a:t>
            </a:r>
          </a:p>
          <a:p>
            <a:r>
              <a:rPr lang="en-US" i="1" dirty="0">
                <a:solidFill>
                  <a:srgbClr val="FF0000"/>
                </a:solidFill>
                <a:latin typeface="Helvetica"/>
                <a:cs typeface="Helvetica"/>
              </a:rPr>
              <a:t>w</a:t>
            </a:r>
            <a:r>
              <a:rPr lang="en-US" i="1" dirty="0" smtClean="0">
                <a:solidFill>
                  <a:srgbClr val="FF0000"/>
                </a:solidFill>
                <a:latin typeface="Helvetica"/>
                <a:cs typeface="Helvetica"/>
              </a:rPr>
              <a:t>ithout demonstration of tracking trigger</a:t>
            </a:r>
          </a:p>
        </p:txBody>
      </p:sp>
      <p:grpSp>
        <p:nvGrpSpPr>
          <p:cNvPr id="15369" name="Group 83"/>
          <p:cNvGrpSpPr>
            <a:grpSpLocks/>
          </p:cNvGrpSpPr>
          <p:nvPr/>
        </p:nvGrpSpPr>
        <p:grpSpPr bwMode="auto">
          <a:xfrm>
            <a:off x="5486400" y="685800"/>
            <a:ext cx="3529013" cy="2838450"/>
            <a:chOff x="838200" y="3962400"/>
            <a:chExt cx="3528925" cy="2838450"/>
          </a:xfrm>
        </p:grpSpPr>
        <p:pic>
          <p:nvPicPr>
            <p:cNvPr id="15384" name="Picture 4" descr="ATCA Shelf With AMC carri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225" y="3962400"/>
              <a:ext cx="253390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5" name="Picture 68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1338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6" name="Picture 69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62" y="42481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7" name="Picture 70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324" y="43624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8" name="Picture 71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85" y="44767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9" name="Picture 72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785" y="46291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0" name="Picture 73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185" y="47815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1" name="Picture 74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585" y="49339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2" name="Picture 79" descr="P2A_FTKIM_RT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985" y="5086350"/>
              <a:ext cx="145354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3" name="Picture 78" descr="P2A_VPRAM_RT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5257800"/>
              <a:ext cx="1557226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4" name="Picture 80" descr="P2A_VPRAM_RT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10200"/>
              <a:ext cx="1557226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5" name="Picture 81" descr="P2A_VPRAM_RT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5562600"/>
              <a:ext cx="1557226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6" name="Picture 82" descr="P2A_VPRAM_RT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5715000"/>
              <a:ext cx="1557226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400800" y="381000"/>
            <a:ext cx="19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one</a:t>
            </a:r>
            <a:r>
              <a:rPr lang="en-US" i="1" dirty="0" smtClean="0">
                <a:solidFill>
                  <a:srgbClr val="FF0000"/>
                </a:solidFill>
              </a:rPr>
              <a:t>  </a:t>
            </a:r>
            <a:r>
              <a:rPr lang="en-US" i="1" dirty="0" smtClean="0">
                <a:solidFill>
                  <a:srgbClr val="FF0000"/>
                </a:solidFill>
              </a:rPr>
              <a:t>trigger tower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FE2A-BFE8-0042-B573-02B361F4E4B5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133600"/>
            <a:ext cx="5814425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        </a:t>
            </a:r>
          </a:p>
          <a:p>
            <a:r>
              <a:rPr lang="en-US" b="1" i="1" dirty="0" smtClean="0"/>
              <a:t>     With the goals: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 Performance study (latency, efficiency </a:t>
            </a:r>
            <a:r>
              <a:rPr lang="en-US" sz="2200" dirty="0" err="1" smtClean="0"/>
              <a:t>etc</a:t>
            </a:r>
            <a:r>
              <a:rPr lang="en-US" sz="2200" dirty="0"/>
              <a:t>)</a:t>
            </a:r>
            <a:endParaRPr lang="en-US" sz="2200" dirty="0" smtClean="0"/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 Identify </a:t>
            </a:r>
            <a:r>
              <a:rPr lang="en-US" sz="2200" dirty="0"/>
              <a:t>issues/</a:t>
            </a:r>
            <a:r>
              <a:rPr lang="en-US" sz="2200" dirty="0" smtClean="0"/>
              <a:t>bottlenecks</a:t>
            </a:r>
          </a:p>
          <a:p>
            <a:pPr lvl="1">
              <a:buFont typeface="Wingdings" charset="2"/>
              <a:buChar char="Ø"/>
            </a:pPr>
            <a:r>
              <a:rPr lang="en-US" sz="2200" dirty="0"/>
              <a:t> G</a:t>
            </a:r>
            <a:r>
              <a:rPr lang="en-US" sz="2200" dirty="0" smtClean="0"/>
              <a:t>uide </a:t>
            </a:r>
            <a:r>
              <a:rPr lang="en-US" sz="2200" dirty="0"/>
              <a:t>future R&amp;D, find solutions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 </a:t>
            </a:r>
            <a:r>
              <a:rPr lang="en-US" sz="2200" i="1" dirty="0" smtClean="0">
                <a:solidFill>
                  <a:srgbClr val="0000FF"/>
                </a:solidFill>
              </a:rPr>
              <a:t>A </a:t>
            </a:r>
            <a:r>
              <a:rPr lang="en-US" sz="2200" i="1" dirty="0">
                <a:solidFill>
                  <a:srgbClr val="0000FF"/>
                </a:solidFill>
              </a:rPr>
              <a:t>common platform to explore </a:t>
            </a:r>
            <a:endParaRPr lang="en-US" sz="2200" i="1" dirty="0" smtClean="0">
              <a:solidFill>
                <a:srgbClr val="0000FF"/>
              </a:solidFill>
            </a:endParaRPr>
          </a:p>
          <a:p>
            <a:pPr lvl="1"/>
            <a:r>
              <a:rPr lang="en-US" sz="2200" i="1" dirty="0">
                <a:solidFill>
                  <a:srgbClr val="0000FF"/>
                </a:solidFill>
              </a:rPr>
              <a:t> </a:t>
            </a:r>
            <a:r>
              <a:rPr lang="en-US" sz="2200" i="1" dirty="0" smtClean="0">
                <a:solidFill>
                  <a:srgbClr val="0000FF"/>
                </a:solidFill>
              </a:rPr>
              <a:t>   new </a:t>
            </a:r>
            <a:r>
              <a:rPr lang="en-US" sz="2200" i="1" dirty="0">
                <a:solidFill>
                  <a:srgbClr val="0000FF"/>
                </a:solidFill>
              </a:rPr>
              <a:t>ideas/algorithm/approaches</a:t>
            </a:r>
          </a:p>
          <a:p>
            <a:pPr lvl="1"/>
            <a:endParaRPr lang="en-US" sz="2200" dirty="0" smtClean="0"/>
          </a:p>
          <a:p>
            <a:pPr lvl="1"/>
            <a:endParaRPr lang="en-US" sz="20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4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7010400" cy="13716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with</a:t>
            </a:r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> some examples</a:t>
            </a:r>
            <a: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400" i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i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endParaRPr lang="en-US" sz="2400" dirty="0">
              <a:solidFill>
                <a:schemeClr val="tx1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2" name="Group 19"/>
          <p:cNvGrpSpPr>
            <a:grpSpLocks/>
          </p:cNvGrpSpPr>
          <p:nvPr/>
        </p:nvGrpSpPr>
        <p:grpSpPr bwMode="auto">
          <a:xfrm>
            <a:off x="0" y="762000"/>
            <a:ext cx="1447800" cy="1066800"/>
            <a:chOff x="2688" y="624"/>
            <a:chExt cx="2609" cy="2722"/>
          </a:xfrm>
        </p:grpSpPr>
        <p:pic>
          <p:nvPicPr>
            <p:cNvPr id="40978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" y="706"/>
              <a:ext cx="2601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9" name="Freeform 21"/>
            <p:cNvSpPr>
              <a:spLocks/>
            </p:cNvSpPr>
            <p:nvPr/>
          </p:nvSpPr>
          <p:spPr bwMode="auto">
            <a:xfrm>
              <a:off x="3693" y="1695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0" name="Freeform 22"/>
            <p:cNvSpPr>
              <a:spLocks/>
            </p:cNvSpPr>
            <p:nvPr/>
          </p:nvSpPr>
          <p:spPr bwMode="auto">
            <a:xfrm>
              <a:off x="4059" y="2082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Freeform 23"/>
            <p:cNvSpPr>
              <a:spLocks/>
            </p:cNvSpPr>
            <p:nvPr/>
          </p:nvSpPr>
          <p:spPr bwMode="auto">
            <a:xfrm>
              <a:off x="4392" y="2433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Freeform 24"/>
            <p:cNvSpPr>
              <a:spLocks/>
            </p:cNvSpPr>
            <p:nvPr/>
          </p:nvSpPr>
          <p:spPr bwMode="auto">
            <a:xfrm>
              <a:off x="3375" y="134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Freeform 25"/>
            <p:cNvSpPr>
              <a:spLocks/>
            </p:cNvSpPr>
            <p:nvPr/>
          </p:nvSpPr>
          <p:spPr bwMode="auto">
            <a:xfrm>
              <a:off x="3003" y="960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Freeform 26"/>
            <p:cNvSpPr>
              <a:spLocks/>
            </p:cNvSpPr>
            <p:nvPr/>
          </p:nvSpPr>
          <p:spPr bwMode="auto">
            <a:xfrm>
              <a:off x="4716" y="2769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Freeform 27"/>
            <p:cNvSpPr>
              <a:spLocks/>
            </p:cNvSpPr>
            <p:nvPr/>
          </p:nvSpPr>
          <p:spPr bwMode="auto">
            <a:xfrm>
              <a:off x="2688" y="624"/>
              <a:ext cx="464" cy="469"/>
            </a:xfrm>
            <a:custGeom>
              <a:avLst/>
              <a:gdLst>
                <a:gd name="T0" fmla="*/ 11 w 464"/>
                <a:gd name="T1" fmla="*/ 451 h 469"/>
                <a:gd name="T2" fmla="*/ 14 w 464"/>
                <a:gd name="T3" fmla="*/ 469 h 469"/>
                <a:gd name="T4" fmla="*/ 11 w 464"/>
                <a:gd name="T5" fmla="*/ 427 h 469"/>
                <a:gd name="T6" fmla="*/ 11 w 464"/>
                <a:gd name="T7" fmla="*/ 382 h 469"/>
                <a:gd name="T8" fmla="*/ 77 w 464"/>
                <a:gd name="T9" fmla="*/ 220 h 469"/>
                <a:gd name="T10" fmla="*/ 179 w 464"/>
                <a:gd name="T11" fmla="*/ 100 h 469"/>
                <a:gd name="T12" fmla="*/ 344 w 464"/>
                <a:gd name="T13" fmla="*/ 16 h 469"/>
                <a:gd name="T14" fmla="*/ 464 w 464"/>
                <a:gd name="T15" fmla="*/ 1 h 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4"/>
                <a:gd name="T25" fmla="*/ 0 h 469"/>
                <a:gd name="T26" fmla="*/ 464 w 464"/>
                <a:gd name="T27" fmla="*/ 469 h 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4" h="469">
                  <a:moveTo>
                    <a:pt x="11" y="451"/>
                  </a:moveTo>
                  <a:lnTo>
                    <a:pt x="14" y="469"/>
                  </a:lnTo>
                  <a:cubicBezTo>
                    <a:pt x="14" y="465"/>
                    <a:pt x="11" y="441"/>
                    <a:pt x="11" y="427"/>
                  </a:cubicBezTo>
                  <a:cubicBezTo>
                    <a:pt x="11" y="413"/>
                    <a:pt x="0" y="416"/>
                    <a:pt x="11" y="382"/>
                  </a:cubicBezTo>
                  <a:cubicBezTo>
                    <a:pt x="22" y="348"/>
                    <a:pt x="49" y="267"/>
                    <a:pt x="77" y="220"/>
                  </a:cubicBezTo>
                  <a:cubicBezTo>
                    <a:pt x="105" y="173"/>
                    <a:pt x="135" y="134"/>
                    <a:pt x="179" y="100"/>
                  </a:cubicBezTo>
                  <a:cubicBezTo>
                    <a:pt x="223" y="66"/>
                    <a:pt x="297" y="32"/>
                    <a:pt x="344" y="16"/>
                  </a:cubicBezTo>
                  <a:cubicBezTo>
                    <a:pt x="391" y="0"/>
                    <a:pt x="427" y="0"/>
                    <a:pt x="464" y="1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Freeform 28"/>
            <p:cNvSpPr>
              <a:spLocks/>
            </p:cNvSpPr>
            <p:nvPr/>
          </p:nvSpPr>
          <p:spPr bwMode="auto">
            <a:xfrm>
              <a:off x="4730" y="2767"/>
              <a:ext cx="546" cy="577"/>
            </a:xfrm>
            <a:custGeom>
              <a:avLst/>
              <a:gdLst>
                <a:gd name="T0" fmla="*/ 447 w 546"/>
                <a:gd name="T1" fmla="*/ 0 h 577"/>
                <a:gd name="T2" fmla="*/ 495 w 546"/>
                <a:gd name="T3" fmla="*/ 48 h 577"/>
                <a:gd name="T4" fmla="*/ 540 w 546"/>
                <a:gd name="T5" fmla="*/ 138 h 577"/>
                <a:gd name="T6" fmla="*/ 531 w 546"/>
                <a:gd name="T7" fmla="*/ 285 h 577"/>
                <a:gd name="T8" fmla="*/ 498 w 546"/>
                <a:gd name="T9" fmla="*/ 387 h 577"/>
                <a:gd name="T10" fmla="*/ 408 w 546"/>
                <a:gd name="T11" fmla="*/ 495 h 577"/>
                <a:gd name="T12" fmla="*/ 252 w 546"/>
                <a:gd name="T13" fmla="*/ 564 h 577"/>
                <a:gd name="T14" fmla="*/ 135 w 546"/>
                <a:gd name="T15" fmla="*/ 564 h 577"/>
                <a:gd name="T16" fmla="*/ 0 w 546"/>
                <a:gd name="T17" fmla="*/ 483 h 5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6"/>
                <a:gd name="T28" fmla="*/ 0 h 577"/>
                <a:gd name="T29" fmla="*/ 546 w 546"/>
                <a:gd name="T30" fmla="*/ 577 h 5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6" h="577">
                  <a:moveTo>
                    <a:pt x="447" y="0"/>
                  </a:moveTo>
                  <a:cubicBezTo>
                    <a:pt x="463" y="12"/>
                    <a:pt x="480" y="25"/>
                    <a:pt x="495" y="48"/>
                  </a:cubicBezTo>
                  <a:cubicBezTo>
                    <a:pt x="510" y="71"/>
                    <a:pt x="534" y="99"/>
                    <a:pt x="540" y="138"/>
                  </a:cubicBezTo>
                  <a:cubicBezTo>
                    <a:pt x="546" y="177"/>
                    <a:pt x="538" y="244"/>
                    <a:pt x="531" y="285"/>
                  </a:cubicBezTo>
                  <a:cubicBezTo>
                    <a:pt x="524" y="326"/>
                    <a:pt x="519" y="352"/>
                    <a:pt x="498" y="387"/>
                  </a:cubicBezTo>
                  <a:cubicBezTo>
                    <a:pt x="477" y="422"/>
                    <a:pt x="449" y="466"/>
                    <a:pt x="408" y="495"/>
                  </a:cubicBezTo>
                  <a:cubicBezTo>
                    <a:pt x="367" y="524"/>
                    <a:pt x="297" y="553"/>
                    <a:pt x="252" y="564"/>
                  </a:cubicBezTo>
                  <a:cubicBezTo>
                    <a:pt x="207" y="575"/>
                    <a:pt x="177" y="577"/>
                    <a:pt x="135" y="564"/>
                  </a:cubicBezTo>
                  <a:cubicBezTo>
                    <a:pt x="93" y="551"/>
                    <a:pt x="22" y="496"/>
                    <a:pt x="0" y="483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63" name="Immagine 3" descr="Pixel_S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9" b="20142"/>
          <a:stretch>
            <a:fillRect/>
          </a:stretch>
        </p:blipFill>
        <p:spPr bwMode="auto">
          <a:xfrm>
            <a:off x="1447800" y="381000"/>
            <a:ext cx="21256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3"/>
          <p:cNvSpPr txBox="1">
            <a:spLocks noChangeArrowheads="1"/>
          </p:cNvSpPr>
          <p:nvPr/>
        </p:nvSpPr>
        <p:spPr bwMode="auto">
          <a:xfrm>
            <a:off x="304800" y="76200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/>
              <a:t>CDF SVXII</a:t>
            </a:r>
          </a:p>
        </p:txBody>
      </p:sp>
      <p:pic>
        <p:nvPicPr>
          <p:cNvPr id="40965" name="Picture 3" descr="citto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7240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 bwMode="auto">
          <a:xfrm>
            <a:off x="2971800" y="2590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3366FF"/>
                </a:solidFill>
              </a:rPr>
              <a:t>Data formatting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4495800" y="35052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3366FF"/>
                </a:solidFill>
              </a:rPr>
              <a:t>Pattern Recognition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5867400" y="43434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Track</a:t>
            </a:r>
          </a:p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Fitting</a:t>
            </a:r>
          </a:p>
        </p:txBody>
      </p:sp>
      <p:sp>
        <p:nvSpPr>
          <p:cNvPr id="51" name="Lightning Bolt 50"/>
          <p:cNvSpPr/>
          <p:nvPr/>
        </p:nvSpPr>
        <p:spPr bwMode="auto">
          <a:xfrm>
            <a:off x="1905000" y="1905000"/>
            <a:ext cx="990600" cy="762000"/>
          </a:xfrm>
          <a:prstGeom prst="lightningBol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970" name="TextBox 51"/>
          <p:cNvSpPr txBox="1">
            <a:spLocks noChangeArrowheads="1"/>
          </p:cNvSpPr>
          <p:nvPr/>
        </p:nvSpPr>
        <p:spPr bwMode="auto">
          <a:xfrm>
            <a:off x="2667000" y="1828800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/>
              <a:t>Data transfer</a:t>
            </a:r>
          </a:p>
        </p:txBody>
      </p:sp>
      <p:sp>
        <p:nvSpPr>
          <p:cNvPr id="40971" name="TextBox 53"/>
          <p:cNvSpPr txBox="1">
            <a:spLocks noChangeArrowheads="1"/>
          </p:cNvSpPr>
          <p:nvPr/>
        </p:nvSpPr>
        <p:spPr bwMode="auto">
          <a:xfrm>
            <a:off x="6114329" y="3429000"/>
            <a:ext cx="24397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i="1" dirty="0" smtClean="0">
                <a:solidFill>
                  <a:srgbClr val="FF0000"/>
                </a:solidFill>
              </a:rPr>
              <a:t> E</a:t>
            </a:r>
            <a:r>
              <a:rPr lang="en-US" sz="1800" i="1" dirty="0" smtClean="0">
                <a:solidFill>
                  <a:srgbClr val="FF0000"/>
                </a:solidFill>
              </a:rPr>
              <a:t>merging 3DIC </a:t>
            </a:r>
          </a:p>
          <a:p>
            <a:r>
              <a:rPr lang="en-US" sz="1800" i="1" dirty="0" smtClean="0">
                <a:solidFill>
                  <a:srgbClr val="FF0000"/>
                </a:solidFill>
              </a:rPr>
              <a:t>Technology </a:t>
            </a:r>
            <a:r>
              <a:rPr lang="en-US" sz="1800" i="1" dirty="0" smtClean="0">
                <a:solidFill>
                  <a:srgbClr val="FF0000"/>
                </a:solidFill>
              </a:rPr>
              <a:t>promising</a:t>
            </a:r>
            <a:endParaRPr lang="en-US" sz="1400" dirty="0"/>
          </a:p>
        </p:txBody>
      </p:sp>
      <p:sp>
        <p:nvSpPr>
          <p:cNvPr id="40972" name="TextBox 54"/>
          <p:cNvSpPr txBox="1">
            <a:spLocks noChangeArrowheads="1"/>
          </p:cNvSpPr>
          <p:nvPr/>
        </p:nvSpPr>
        <p:spPr bwMode="auto">
          <a:xfrm>
            <a:off x="0" y="4038600"/>
            <a:ext cx="6248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2000" i="1" dirty="0">
              <a:solidFill>
                <a:srgbClr val="E002B7"/>
              </a:solidFill>
            </a:endParaRPr>
          </a:p>
          <a:p>
            <a:endParaRPr lang="en-US" sz="2000" i="1" dirty="0">
              <a:solidFill>
                <a:srgbClr val="E002B7"/>
              </a:solidFill>
            </a:endParaRPr>
          </a:p>
          <a:p>
            <a:r>
              <a:rPr lang="en-US" sz="2000" i="1" dirty="0">
                <a:solidFill>
                  <a:srgbClr val="E002B7"/>
                </a:solidFill>
              </a:rPr>
              <a:t> </a:t>
            </a:r>
          </a:p>
        </p:txBody>
      </p:sp>
      <p:cxnSp>
        <p:nvCxnSpPr>
          <p:cNvPr id="40973" name="Straight Arrow Connector 56"/>
          <p:cNvCxnSpPr>
            <a:cxnSpLocks noChangeShapeType="1"/>
          </p:cNvCxnSpPr>
          <p:nvPr/>
        </p:nvCxnSpPr>
        <p:spPr bwMode="auto">
          <a:xfrm>
            <a:off x="7239000" y="5181600"/>
            <a:ext cx="685800" cy="533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4" name="TextBox 57"/>
          <p:cNvSpPr txBox="1">
            <a:spLocks noChangeArrowheads="1"/>
          </p:cNvSpPr>
          <p:nvPr/>
        </p:nvSpPr>
        <p:spPr bwMode="auto">
          <a:xfrm>
            <a:off x="8001000" y="5715000"/>
            <a:ext cx="65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/>
              <a:t>HLT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0" y="0"/>
            <a:ext cx="1905000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1800" i="1" dirty="0">
                <a:solidFill>
                  <a:srgbClr val="0000FF"/>
                </a:solidFill>
              </a:rPr>
              <a:t>Detector design for triggering</a:t>
            </a:r>
          </a:p>
        </p:txBody>
      </p:sp>
      <p:sp>
        <p:nvSpPr>
          <p:cNvPr id="40977" name="TextBox 26"/>
          <p:cNvSpPr txBox="1">
            <a:spLocks noChangeArrowheads="1"/>
          </p:cNvSpPr>
          <p:nvPr/>
        </p:nvSpPr>
        <p:spPr bwMode="auto">
          <a:xfrm>
            <a:off x="0" y="1524000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3366FF"/>
                </a:solidFill>
              </a:rPr>
              <a:t>Beam spot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0" y="2667000"/>
            <a:ext cx="3492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T</a:t>
            </a:r>
            <a:r>
              <a:rPr lang="en-US" sz="2000" i="1" dirty="0" smtClean="0">
                <a:solidFill>
                  <a:srgbClr val="FF0000"/>
                </a:solidFill>
              </a:rPr>
              <a:t>elecommunication technology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18679"/>
            <a:ext cx="848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Tracking Trigger capability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will be crucial to </a:t>
            </a:r>
            <a:endParaRPr lang="en-US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frontier physics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reach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at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HL-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LHC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Significant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improvements,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or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breakthroughs, </a:t>
            </a:r>
            <a:endParaRPr lang="en-US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will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be needed. </a:t>
            </a:r>
            <a:endParaRPr lang="en-US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i="1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Aggressive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R&amp;D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on </a:t>
            </a:r>
            <a:r>
              <a:rPr lang="en-US" i="1" dirty="0" smtClean="0">
                <a:latin typeface="Helvetica" charset="0"/>
                <a:ea typeface="ＭＳ Ｐゴシック" charset="0"/>
                <a:cs typeface="ＭＳ Ｐゴシック" charset="0"/>
              </a:rPr>
              <a:t>going, still much challenges ahead!  </a:t>
            </a:r>
            <a:endParaRPr lang="en-US" i="1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  <a:sym typeface="Wingdings"/>
              </a:rPr>
              <a:t>Extremely 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  <a:sym typeface="Wingdings"/>
              </a:rPr>
              <a:t>fast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data </a:t>
            </a:r>
            <a:r>
              <a:rPr kumimoji="1" lang="en-US" altLang="ja-JP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communication </a:t>
            </a:r>
            <a:r>
              <a:rPr kumimoji="1" lang="en-US" altLang="ja-JP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&amp;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kumimoji="1" lang="en-US" altLang="ja-JP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massive pattern 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recognition</a:t>
            </a:r>
          </a:p>
          <a:p>
            <a:pPr marL="285750" indent="-285750">
              <a:buFont typeface="Wingdings" charset="0"/>
              <a:buChar char="à"/>
            </a:pPr>
            <a:r>
              <a:rPr kumimoji="1" lang="en-US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Technical demonstration needs to be done in a few years</a:t>
            </a:r>
            <a:endParaRPr lang="en-US" i="1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i="1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</a:t>
            </a:r>
            <a:r>
              <a:rPr lang="en-US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xtensive </a:t>
            </a:r>
            <a:r>
              <a:rPr lang="en-US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simulation work for physics cases to guide the R&amp;D 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                </a:t>
            </a:r>
            <a:r>
              <a:rPr lang="en-US" i="1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USCMS:   FNAL/Northwestern/Cornell/Purdue/Florida/…(LPC)                </a:t>
            </a:r>
            <a:endParaRPr lang="en-US" i="1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i="1" dirty="0" smtClean="0"/>
              <a:t>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F251-2A8F-F644-9349-B0DDE781981B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4800" y="304800"/>
            <a:ext cx="46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HL-LHC Tracking Trigger Challenges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55404" y="4419600"/>
            <a:ext cx="158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Modern FPGAs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1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3DIC intro</a:t>
            </a:r>
          </a:p>
          <a:p>
            <a:r>
              <a:rPr lang="en-US" dirty="0" smtClean="0"/>
              <a:t>others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8A0C-6324-3847-9D71-6A17B9CFDC8C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Some Basic TSV Information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TSV ranges in size from 1-100 um in diameter and are filled or plated with a conductive material.</a:t>
            </a:r>
          </a:p>
          <a:p>
            <a:r>
              <a:rPr lang="en-US" dirty="0" smtClean="0"/>
              <a:t>TSVs are primarily used as an electrical connection or a heat conductor.</a:t>
            </a:r>
          </a:p>
          <a:p>
            <a:r>
              <a:rPr lang="en-US" dirty="0" smtClean="0"/>
              <a:t>A TSV is a critical part of the 3D integration process</a:t>
            </a:r>
          </a:p>
          <a:p>
            <a:r>
              <a:rPr lang="en-US" dirty="0" smtClean="0"/>
              <a:t>TSVs are used in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3D wafer level packages 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3D silicon interposers 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3D integrated circuits</a:t>
            </a:r>
          </a:p>
          <a:p>
            <a:r>
              <a:rPr lang="en-US" dirty="0" smtClean="0"/>
              <a:t>“3D packaged” parts that do not use TSVs are NOT considered 3D integration 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C68D-2245-8147-863E-71A1FC8F14F9}" type="datetime1">
              <a:rPr lang="en-US" smtClean="0"/>
              <a:t>4/7/14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191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025525"/>
            <a:ext cx="37703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6934200" y="4876800"/>
            <a:ext cx="15240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N</a:t>
            </a:r>
            <a:r>
              <a:rPr lang="en-US" b="1" baseline="-25000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ch</a:t>
            </a:r>
            <a:r>
              <a:rPr lang="en-US" b="1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(</a:t>
            </a:r>
            <a:r>
              <a:rPr lang="pl-PL" b="1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|y|</a:t>
            </a:r>
            <a:r>
              <a:rPr lang="en-US" b="1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  <a:sym typeface="Symbol" charset="0"/>
              </a:rPr>
              <a:t></a:t>
            </a:r>
            <a:r>
              <a:rPr lang="en-US" b="1">
                <a:solidFill>
                  <a:schemeClr val="tx2"/>
                </a:solidFill>
                <a:latin typeface="Arial" charset="0"/>
                <a:ea typeface="AppleGothic" charset="0"/>
                <a:cs typeface="AppleGothic" charset="0"/>
              </a:rPr>
              <a:t>0.5)</a:t>
            </a:r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title"/>
          </p:nvPr>
        </p:nvSpPr>
        <p:spPr>
          <a:xfrm>
            <a:off x="2895600" y="-304800"/>
            <a:ext cx="6705600" cy="1219200"/>
          </a:xfrm>
        </p:spPr>
        <p:txBody>
          <a:bodyPr/>
          <a:lstStyle/>
          <a:p>
            <a:r>
              <a:rPr lang="en-US" sz="2000" dirty="0">
                <a:latin typeface="Book Antiqua" charset="0"/>
                <a:ea typeface="AppleGothic" charset="0"/>
                <a:cs typeface="AppleGothic" charset="0"/>
              </a:rPr>
              <a:t>Expected Pile-up</a:t>
            </a:r>
            <a:r>
              <a:rPr lang="pl-PL" sz="2000" dirty="0">
                <a:latin typeface="Book Antiqua" charset="0"/>
                <a:ea typeface="AppleGothic" charset="0"/>
                <a:cs typeface="AppleGothic" charset="0"/>
              </a:rPr>
              <a:t> </a:t>
            </a:r>
            <a:r>
              <a:rPr lang="en-US" sz="2000" dirty="0">
                <a:latin typeface="Book Antiqua" charset="0"/>
                <a:ea typeface="AppleGothic" charset="0"/>
                <a:cs typeface="AppleGothic" charset="0"/>
              </a:rPr>
              <a:t>at High </a:t>
            </a:r>
            <a:r>
              <a:rPr lang="en-US" sz="2000" dirty="0" err="1">
                <a:latin typeface="Book Antiqua" charset="0"/>
                <a:ea typeface="AppleGothic" charset="0"/>
                <a:cs typeface="AppleGothic" charset="0"/>
              </a:rPr>
              <a:t>Lumi</a:t>
            </a:r>
            <a:r>
              <a:rPr lang="en-US" sz="2000" dirty="0">
                <a:latin typeface="Book Antiqua" charset="0"/>
                <a:ea typeface="AppleGothic" charset="0"/>
                <a:cs typeface="AppleGothic" charset="0"/>
              </a:rPr>
              <a:t> LHC</a:t>
            </a:r>
            <a:br>
              <a:rPr lang="en-US" sz="2000" dirty="0">
                <a:latin typeface="Book Antiqua" charset="0"/>
                <a:ea typeface="AppleGothic" charset="0"/>
                <a:cs typeface="AppleGothic" charset="0"/>
              </a:rPr>
            </a:br>
            <a:r>
              <a:rPr lang="en-US" sz="2000" dirty="0">
                <a:latin typeface="Book Antiqua" charset="0"/>
                <a:ea typeface="AppleGothic" charset="0"/>
                <a:cs typeface="AppleGothic" charset="0"/>
              </a:rPr>
              <a:t>in ATLAS at 10</a:t>
            </a:r>
            <a:r>
              <a:rPr lang="en-US" sz="2000" baseline="30000" dirty="0">
                <a:latin typeface="Book Antiqua" charset="0"/>
                <a:ea typeface="AppleGothic" charset="0"/>
                <a:cs typeface="AppleGothic" charset="0"/>
              </a:rPr>
              <a:t>35</a:t>
            </a:r>
            <a:endParaRPr lang="en-US" sz="2000" dirty="0">
              <a:latin typeface="Book Antiqua" charset="0"/>
              <a:ea typeface="AppleGothic" charset="0"/>
              <a:cs typeface="AppleGothic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0651"/>
            <a:ext cx="4495800" cy="290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343400" y="6324600"/>
            <a:ext cx="838200" cy="5334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2DBD-97E5-7146-85E1-A3D59B425161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77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D-industry-company-vs-sec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296400" cy="61881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6D68-6262-9E43-B1FA-7D0E75AA2343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9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Content Placeholder 11" descr="PRAM2Dr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749935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-762000" y="-228600"/>
            <a:ext cx="6705600" cy="1219200"/>
          </a:xfrm>
        </p:spPr>
        <p:txBody>
          <a:bodyPr/>
          <a:lstStyle/>
          <a:p>
            <a:r>
              <a:rPr lang="en-US" sz="2000" dirty="0">
                <a:latin typeface="Book Antiqua" charset="0"/>
                <a:ea typeface="ＭＳ Ｐゴシック" charset="0"/>
                <a:cs typeface="ＭＳ Ｐゴシック" charset="0"/>
              </a:rPr>
              <a:t>Anatomy of a PRAM</a:t>
            </a:r>
            <a:br>
              <a:rPr lang="en-US" sz="2000" dirty="0">
                <a:latin typeface="Book Antiqua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Book Antiqua" charset="0"/>
                <a:ea typeface="ＭＳ Ｐゴシック" charset="0"/>
                <a:cs typeface="ＭＳ Ｐゴシック" charset="0"/>
              </a:rPr>
              <a:t>(Pattern Recognition Associative Memory)</a:t>
            </a:r>
          </a:p>
        </p:txBody>
      </p:sp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76200" y="5181600"/>
            <a:ext cx="25227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36FF30"/>
                </a:solidFill>
              </a:rPr>
              <a:t>CAM Cells </a:t>
            </a:r>
          </a:p>
          <a:p>
            <a:r>
              <a:rPr lang="en-US" sz="1600" dirty="0"/>
              <a:t>(only </a:t>
            </a:r>
            <a:r>
              <a:rPr lang="en-US" sz="1600" dirty="0" smtClean="0"/>
              <a:t>6 out 15 </a:t>
            </a:r>
            <a:r>
              <a:rPr lang="en-US" sz="1600" dirty="0"/>
              <a:t>bits shown)</a:t>
            </a:r>
          </a:p>
        </p:txBody>
      </p:sp>
      <p:cxnSp>
        <p:nvCxnSpPr>
          <p:cNvPr id="13" name="Straight Arrow Connector 12"/>
          <p:cNvCxnSpPr>
            <a:stCxn id="16387" idx="0"/>
          </p:cNvCxnSpPr>
          <p:nvPr/>
        </p:nvCxnSpPr>
        <p:spPr>
          <a:xfrm flipH="1" flipV="1">
            <a:off x="685807" y="2209800"/>
            <a:ext cx="651766" cy="297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387" idx="0"/>
          </p:cNvCxnSpPr>
          <p:nvPr/>
        </p:nvCxnSpPr>
        <p:spPr>
          <a:xfrm flipV="1">
            <a:off x="1337573" y="2667000"/>
            <a:ext cx="110228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387" idx="0"/>
          </p:cNvCxnSpPr>
          <p:nvPr/>
        </p:nvCxnSpPr>
        <p:spPr>
          <a:xfrm flipV="1">
            <a:off x="1337573" y="3276600"/>
            <a:ext cx="1100827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387" idx="0"/>
          </p:cNvCxnSpPr>
          <p:nvPr/>
        </p:nvCxnSpPr>
        <p:spPr>
          <a:xfrm flipV="1">
            <a:off x="1337573" y="3962400"/>
            <a:ext cx="2243827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387" idx="0"/>
          </p:cNvCxnSpPr>
          <p:nvPr/>
        </p:nvCxnSpPr>
        <p:spPr>
          <a:xfrm flipV="1">
            <a:off x="1337573" y="4648200"/>
            <a:ext cx="3386827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387" idx="0"/>
          </p:cNvCxnSpPr>
          <p:nvPr/>
        </p:nvCxnSpPr>
        <p:spPr>
          <a:xfrm>
            <a:off x="1337573" y="5181600"/>
            <a:ext cx="4606027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4" name="TextBox 30"/>
          <p:cNvSpPr txBox="1">
            <a:spLocks noChangeArrowheads="1"/>
          </p:cNvSpPr>
          <p:nvPr/>
        </p:nvSpPr>
        <p:spPr bwMode="auto">
          <a:xfrm>
            <a:off x="3810000" y="1600200"/>
            <a:ext cx="10058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dirty="0"/>
              <a:t>a</a:t>
            </a:r>
            <a:r>
              <a:rPr lang="en-US" sz="1800" dirty="0" smtClean="0"/>
              <a:t>ddress </a:t>
            </a:r>
          </a:p>
          <a:p>
            <a:r>
              <a:rPr lang="en-US" sz="1800" dirty="0" smtClean="0"/>
              <a:t>match </a:t>
            </a:r>
          </a:p>
          <a:p>
            <a:r>
              <a:rPr lang="en-US" sz="1800" dirty="0" smtClean="0"/>
              <a:t>latch</a:t>
            </a:r>
            <a:endParaRPr lang="en-US" sz="1800" dirty="0"/>
          </a:p>
        </p:txBody>
      </p:sp>
      <p:cxnSp>
        <p:nvCxnSpPr>
          <p:cNvPr id="33" name="Straight Arrow Connector 32"/>
          <p:cNvCxnSpPr>
            <a:stCxn id="16394" idx="2"/>
          </p:cNvCxnSpPr>
          <p:nvPr/>
        </p:nvCxnSpPr>
        <p:spPr>
          <a:xfrm flipH="1" flipV="1">
            <a:off x="1447803" y="2209801"/>
            <a:ext cx="2865137" cy="313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394" idx="2"/>
          </p:cNvCxnSpPr>
          <p:nvPr/>
        </p:nvCxnSpPr>
        <p:spPr>
          <a:xfrm flipH="1">
            <a:off x="2438403" y="2523530"/>
            <a:ext cx="1874537" cy="295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394" idx="2"/>
          </p:cNvCxnSpPr>
          <p:nvPr/>
        </p:nvCxnSpPr>
        <p:spPr>
          <a:xfrm flipH="1">
            <a:off x="3429003" y="2523530"/>
            <a:ext cx="883937" cy="981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394" idx="2"/>
          </p:cNvCxnSpPr>
          <p:nvPr/>
        </p:nvCxnSpPr>
        <p:spPr>
          <a:xfrm>
            <a:off x="4312940" y="2523530"/>
            <a:ext cx="259061" cy="1591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6394" idx="2"/>
          </p:cNvCxnSpPr>
          <p:nvPr/>
        </p:nvCxnSpPr>
        <p:spPr>
          <a:xfrm>
            <a:off x="4312940" y="2523530"/>
            <a:ext cx="1402060" cy="2353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6394" idx="2"/>
          </p:cNvCxnSpPr>
          <p:nvPr/>
        </p:nvCxnSpPr>
        <p:spPr>
          <a:xfrm>
            <a:off x="4312940" y="2523530"/>
            <a:ext cx="2697460" cy="3115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50"/>
          <p:cNvSpPr txBox="1">
            <a:spLocks noChangeArrowheads="1"/>
          </p:cNvSpPr>
          <p:nvPr/>
        </p:nvSpPr>
        <p:spPr bwMode="auto">
          <a:xfrm>
            <a:off x="6096000" y="3429000"/>
            <a:ext cx="2083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dirty="0"/>
              <a:t>Majority Logic </a:t>
            </a:r>
          </a:p>
        </p:txBody>
      </p:sp>
      <p:cxnSp>
        <p:nvCxnSpPr>
          <p:cNvPr id="52" name="Straight Arrow Connector 51"/>
          <p:cNvCxnSpPr>
            <a:stCxn id="16401" idx="2"/>
          </p:cNvCxnSpPr>
          <p:nvPr/>
        </p:nvCxnSpPr>
        <p:spPr>
          <a:xfrm>
            <a:off x="7137662" y="3890665"/>
            <a:ext cx="177539" cy="15195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8600" y="5908675"/>
            <a:ext cx="7924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Trace Length -&gt; Capacitance -&gt; Power Consumption or Reduced Speed</a:t>
            </a:r>
          </a:p>
          <a:p>
            <a:pPr algn="ctr">
              <a:defRPr/>
            </a:pPr>
            <a:r>
              <a:rPr lang="en-US" sz="1800" dirty="0">
                <a:solidFill>
                  <a:srgbClr val="0000FF"/>
                </a:solidFill>
              </a:rPr>
              <a:t>More detector layers, or more bits involved, design more spread out </a:t>
            </a:r>
            <a:r>
              <a:rPr lang="en-US" sz="1800" dirty="0" smtClean="0">
                <a:solidFill>
                  <a:srgbClr val="0000FF"/>
                </a:solidFill>
              </a:rPr>
              <a:t>in 2D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343400" y="4876800"/>
            <a:ext cx="1524000" cy="1143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7467600" y="3352800"/>
            <a:ext cx="990600" cy="2057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Content Placeholder 3" descr="2D PRAM Array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7" r="-5287"/>
          <a:stretch>
            <a:fillRect/>
          </a:stretch>
        </p:blipFill>
        <p:spPr bwMode="auto">
          <a:xfrm>
            <a:off x="480060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" y="6488668"/>
            <a:ext cx="209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</a:rPr>
              <a:t>Challenges in 2D</a:t>
            </a:r>
            <a:endParaRPr lang="en-US" sz="1800" b="1" i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BA119-9D6D-944D-856D-A4EAB3409745}" type="datetime1">
              <a:rPr lang="en-US" smtClean="0"/>
              <a:t>4/7/14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9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228600"/>
            <a:ext cx="6245225" cy="6153150"/>
            <a:chOff x="1444752" y="0"/>
            <a:chExt cx="6245352" cy="6153912"/>
          </a:xfrm>
        </p:grpSpPr>
        <p:pic>
          <p:nvPicPr>
            <p:cNvPr id="5" name="Picture 5" descr="LSST-DAQ-Figure-5.em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-1305" r="6470" b="10698"/>
            <a:stretch>
              <a:fillRect/>
            </a:stretch>
          </p:blipFill>
          <p:spPr bwMode="auto">
            <a:xfrm>
              <a:off x="1444752" y="0"/>
              <a:ext cx="6245352" cy="615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5146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6576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6482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9530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0" name="Picture 9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49530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1" name="Picture 10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5146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2" name="Picture 14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447800"/>
              <a:ext cx="98351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533400"/>
              <a:ext cx="983511" cy="685800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4" name="Picture 17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98351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1447800"/>
              <a:ext cx="983511" cy="685800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6" name="Picture 15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36576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7" name="Picture 16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46482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</p:grpSp>
      <p:sp>
        <p:nvSpPr>
          <p:cNvPr id="18" name="Oval 17"/>
          <p:cNvSpPr/>
          <p:nvPr/>
        </p:nvSpPr>
        <p:spPr>
          <a:xfrm>
            <a:off x="5562600" y="4800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86400" y="4800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86400" y="4800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486400" y="4800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486400" y="4800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72200" y="3886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324600" y="2743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33800" y="5105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743200" y="4876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209800" y="3962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8288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096000" y="3886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86400" y="4800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733800" y="5105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43200" y="4876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286000" y="3962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8288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943600" y="3962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486400" y="4800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95800" y="5105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81400" y="5105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743200" y="4800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133600" y="3886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828800" y="2895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019800" y="4038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324600" y="30480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486400" y="48768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419600" y="5029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505200" y="5029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590800" y="4800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981200" y="3886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828800" y="2895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724400" y="6096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572000" y="609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419600" y="60960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267200" y="60960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239000" y="1828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162800" y="838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990600" y="838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14400" y="18288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981200" y="914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248400" y="990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858000" y="1905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447800" y="19050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ate Placeholder 7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9400-4816-D848-9A7D-AF147225D104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467600" y="3048000"/>
            <a:ext cx="1064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8 Data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    Input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   Boards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1066800"/>
            <a:ext cx="1455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 Pattern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Recognition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Boards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62800" y="64008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40Gbps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8000" y="0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Commericial</a:t>
            </a:r>
            <a:r>
              <a:rPr lang="en-US" dirty="0" smtClean="0"/>
              <a:t> HUB boards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0" y="2286000"/>
            <a:ext cx="1144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ATCA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Full-Mesh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Backplane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73" name="Picture 25" descr="aTCA-shelf-pictu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120476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0" y="4572000"/>
            <a:ext cx="1452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What’s inside</a:t>
            </a:r>
          </a:p>
          <a:p>
            <a:r>
              <a:rPr lang="en-US" dirty="0"/>
              <a:t>o</a:t>
            </a:r>
            <a:r>
              <a:rPr lang="en-US" dirty="0" smtClean="0"/>
              <a:t>ne trigger</a:t>
            </a:r>
          </a:p>
          <a:p>
            <a:r>
              <a:rPr lang="en-US" dirty="0"/>
              <a:t>t</a:t>
            </a:r>
            <a:r>
              <a:rPr lang="en-US" dirty="0" smtClean="0"/>
              <a:t>ower/crate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6477000" y="76200"/>
            <a:ext cx="24978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One simple configuration</a:t>
            </a:r>
          </a:p>
          <a:p>
            <a:r>
              <a:rPr lang="en-US" sz="1600" i="1" dirty="0">
                <a:latin typeface="Helvetica"/>
                <a:cs typeface="Helvetica"/>
              </a:rPr>
              <a:t>a</a:t>
            </a:r>
            <a:r>
              <a:rPr lang="en-US" sz="1600" i="1" dirty="0" smtClean="0">
                <a:latin typeface="Helvetica"/>
                <a:cs typeface="Helvetica"/>
              </a:rPr>
              <a:t>s an example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429000" y="6488668"/>
            <a:ext cx="224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Fibers from upstream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25 -1.11111E-6 L 0.125 -0.08889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3.284E-6 L 0.06666 -0.38853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1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-0.05 0 " pathEditMode="relative" ptsTypes="AA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3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14167 0 " pathEditMode="relative" ptsTypes="AA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4167 0 L 0.14167 -0.08889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284E-6 L 0.00834 -0.51064 " pathEditMode="fixed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25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L -0.10834 0 " pathEditMode="relative" ptsTypes="AA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L 0.1 0 " pathEditMode="relative" ptsTypes="AA">
                                      <p:cBhvr>
                                        <p:cTn id="5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15833 0 " pathEditMode="relative" ptsTypes="AA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15833 0 L 0.15833 -0.0888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4" presetClass="pat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33333E-6 0.0111 L -0.31666 -0.53284 " pathEditMode="fixed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27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9.25069E-9 L 0.11667 9.25069E-9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0 L -0.10834 0 " pathEditMode="relative" ptsTypes="AA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0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175 0 " pathEditMode="relative" ptsTypes="AA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175 0 L 0.175 -0.08889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4" presetClass="pat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833 -3.284E-6 L -0.375 -0.38853 " pathEditMode="fixed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-19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1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 0 L -0.05834 0 " pathEditMode="relative" ptsTypes="AA">
                                      <p:cBhvr>
                                        <p:cTn id="1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3.284E-6 L 0.075 -0.39963 " pathEditMode="fixed" rAng="0" ptsTypes="AA">
                                      <p:cBhvr>
                                        <p:cTn id="1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2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9325E-6 L -3.33333E-6 -0.25532 " pathEditMode="fixed" rAng="0" ptsTypes="AA">
                                      <p:cBhvr>
                                        <p:cTn id="1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8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0481E-7 L -0.01667 -0.07771 " pathEditMode="fixed" rAng="0" ptsTypes="AA">
                                      <p:cBhvr>
                                        <p:cTn id="1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39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1832E-6 L 0.15833 -0.42184 " pathEditMode="fixed" rAng="0" ptsTypes="AA">
                                      <p:cBhvr>
                                        <p:cTn id="1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21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8575E-6 L 0.26666 -0.44404 " pathEditMode="fixed" rAng="0" ptsTypes="AA">
                                      <p:cBhvr>
                                        <p:cTn id="1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-22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1656E-6 L 0.36667 -0.39963 " pathEditMode="fixed" rAng="0" ptsTypes="AA">
                                      <p:cBhvr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" y="-2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2581E-6 L 0.43333 -0.27752 " pathEditMode="fixed" rAng="0" ptsTypes="AA">
                                      <p:cBhvr>
                                        <p:cTn id="1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" y="-139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3506E-6 L 0.475 -0.14431 " pathEditMode="fixed" rAng="0" ptsTypes="AA">
                                      <p:cBhvr>
                                        <p:cTn id="1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-72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0" presetClass="pat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1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-0.03333 0 " pathEditMode="relative" ptsTypes="AA">
                                      <p:cBhvr>
                                        <p:cTn id="1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-1.63737E-6 L -0.075 -0.22202 " pathEditMode="fixed" rAng="0" ptsTypes="AA">
                                      <p:cBhvr>
                                        <p:cTn id="1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11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11022E-16 -3.29325E-6 L -0.05833 -0.37743 " pathEditMode="fixed" rAng="0" ptsTypes="AA">
                                      <p:cBhvr>
                                        <p:cTn id="1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89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3.284E-6 L 0.00834 -0.47733 " pathEditMode="fixed" rAng="0" ptsTypes="AA">
                                      <p:cBhvr>
                                        <p:cTn id="19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23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0.0111 L 0.08333 -0.53284 " pathEditMode="fixed" rAng="0" ptsTypes="AA">
                                      <p:cBhvr>
                                        <p:cTn id="19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261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3.38575E-6 L 0.19166 -0.55505 " pathEditMode="fixed" rAng="0" ptsTypes="AA">
                                      <p:cBhvr>
                                        <p:cTn id="19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278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1656E-6 L 0.30834 -0.53284 " pathEditMode="fixed" rAng="0" ptsTypes="AA">
                                      <p:cBhvr>
                                        <p:cTn id="19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266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2581E-6 L 0.35 -0.38853 " pathEditMode="fixed" rAng="0" ptsTypes="AA">
                                      <p:cBhvr>
                                        <p:cTn id="2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-194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3506E-6 L 0.4 -0.25532 " pathEditMode="fixed" rAng="0" ptsTypes="AA">
                                      <p:cBhvr>
                                        <p:cTn id="20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28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0" presetClass="path" presetSubtype="0" fill="hold" grpId="4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.09166 0 " pathEditMode="relative" ptsTypes="AA">
                                      <p:cBhvr>
                                        <p:cTn id="2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0" presetClass="path" presetSubtype="0" fill="hold" grpId="4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-0.1 0 " pathEditMode="relative" ptsTypes="AA">
                                      <p:cBhvr>
                                        <p:cTn id="2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5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5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1667 0.0111 L -0.375 -0.21091 " pathEditMode="fixed" rAng="0" ptsTypes="AA">
                                      <p:cBhvr>
                                        <p:cTn id="2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11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4.12581E-6 L -0.35833 -0.38853 " pathEditMode="fixed" rAng="0" ptsTypes="AA">
                                      <p:cBhvr>
                                        <p:cTn id="2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94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284E-6 L -0.31666 -0.53284 " pathEditMode="fixed" rAng="0" ptsTypes="AA">
                                      <p:cBhvr>
                                        <p:cTn id="2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266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38575E-6 L -0.19167 -0.55505 " pathEditMode="fixed" rAng="0" ptsTypes="AA">
                                      <p:cBhvr>
                                        <p:cTn id="2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-278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38575E-6 L -0.1 -0.54394 " pathEditMode="fixed" rAng="0" ptsTypes="AA">
                                      <p:cBhvr>
                                        <p:cTn id="2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272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284E-6 L -0.00833 -0.53284 " pathEditMode="fixed" rAng="0" ptsTypes="AA">
                                      <p:cBhvr>
                                        <p:cTn id="2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66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33333E-6 -2.46068E-6 L 0.06666 -0.38853 " pathEditMode="fixed" rAng="0" ptsTypes="AA">
                                      <p:cBhvr>
                                        <p:cTn id="2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19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2.46994E-6 L 0.09167 -0.23312 " pathEditMode="fixed" rAng="0" ptsTypes="AA">
                                      <p:cBhvr>
                                        <p:cTn id="26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117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0" presetClass="path" presetSubtype="0" fill="hold" grpId="4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L 0.1 0 " pathEditMode="relative" ptsTypes="AA">
                                      <p:cBhvr>
                                        <p:cTn id="2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0" presetClass="path" presetSubtype="0" fill="hold" grpId="4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L -0.10834 0 " pathEditMode="relative" ptsTypes="AA">
                                      <p:cBhvr>
                                        <p:cTn id="2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5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5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-4.95837E-6 L -0.43334 -0.27752 " pathEditMode="fixed" rAng="0" ptsTypes="AA">
                                      <p:cBhvr>
                                        <p:cTn id="30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139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 -4.13506E-6 L -0.45833 -0.13321 " pathEditMode="fixed" rAng="0" ptsTypes="AA">
                                      <p:cBhvr>
                                        <p:cTn id="31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67"/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33333E-6 -4.11656E-6 L -0.35833 -0.37742 " pathEditMode="fixed" rAng="0" ptsTypes="AA">
                                      <p:cBhvr>
                                        <p:cTn id="3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8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4.21832E-6 L -0.25 -0.42184 " pathEditMode="fixed" rAng="0" ptsTypes="AA">
                                      <p:cBhvr>
                                        <p:cTn id="3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-211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4.21832E-6 L -0.15 -0.39963 " pathEditMode="fixed" rAng="0" ptsTypes="AA">
                                      <p:cBhvr>
                                        <p:cTn id="3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200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-3.284E-6 L -0.05834 -0.37743 " pathEditMode="fixed" rAng="0" ptsTypes="AA">
                                      <p:cBhvr>
                                        <p:cTn id="31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89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7556E-17 -3.29325E-6 L 0.00833 -0.26642 " pathEditMode="fixed" rAng="0" ptsTypes="AA">
                                      <p:cBhvr>
                                        <p:cTn id="3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33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33333E-6 -2.46994E-6 L 0.025 -0.11101 " pathEditMode="fixed" rAng="0" ptsTypes="AA">
                                      <p:cBhvr>
                                        <p:cTn id="32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6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2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0" presetClass="path" presetSubtype="0" fill="hold" grpId="4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3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0" presetClass="path" presetSubtype="0" fill="hold" grpId="4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 0 L -0.05 0 " pathEditMode="relative" ptsTypes="AA">
                                      <p:cBhvr>
                                        <p:cTn id="3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5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5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5" grpId="0" animBg="1"/>
      <p:bldP spid="68" grpId="0" animBg="1"/>
      <p:bldP spid="69" grpId="0" animBg="1"/>
      <p:bldP spid="70" grpId="0" animBg="1"/>
      <p:bldP spid="70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7" grpId="0" animBg="1"/>
      <p:bldP spid="67" grpId="1" animBg="1"/>
      <p:bldP spid="67" grpId="2" animBg="1"/>
      <p:bldP spid="67" grpId="3" animBg="1"/>
      <p:bldP spid="67" grpId="4" animBg="1"/>
      <p:bldP spid="67" grpId="5" animBg="1"/>
      <p:bldP spid="75" grpId="0" animBg="1"/>
      <p:bldP spid="75" grpId="1" animBg="1"/>
      <p:bldP spid="75" grpId="2" animBg="1"/>
      <p:bldP spid="75" grpId="3" animBg="1"/>
      <p:bldP spid="75" grpId="4" animBg="1"/>
      <p:bldP spid="75" grpId="5" animBg="1"/>
      <p:bldP spid="76" grpId="0" animBg="1"/>
      <p:bldP spid="76" grpId="1" animBg="1"/>
      <p:bldP spid="76" grpId="2" animBg="1"/>
      <p:bldP spid="76" grpId="3" animBg="1"/>
      <p:bldP spid="76" grpId="4" animBg="1"/>
      <p:bldP spid="76" grpId="5" animBg="1"/>
      <p:bldP spid="77" grpId="0" animBg="1"/>
      <p:bldP spid="77" grpId="1" animBg="1"/>
      <p:bldP spid="77" grpId="2" animBg="1"/>
      <p:bldP spid="77" grpId="3" animBg="1"/>
      <p:bldP spid="77" grpId="4" animBg="1"/>
      <p:bldP spid="77" grpId="5" animBg="1"/>
      <p:bldP spid="78" grpId="0" animBg="1"/>
      <p:bldP spid="78" grpId="1" animBg="1"/>
      <p:bldP spid="78" grpId="2" animBg="1"/>
      <p:bldP spid="78" grpId="3" animBg="1"/>
      <p:bldP spid="78" grpId="4" animBg="1"/>
      <p:bldP spid="78" grpId="5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228600"/>
            <a:ext cx="6245225" cy="6153150"/>
            <a:chOff x="1444752" y="0"/>
            <a:chExt cx="6245352" cy="6153912"/>
          </a:xfrm>
        </p:grpSpPr>
        <p:pic>
          <p:nvPicPr>
            <p:cNvPr id="5" name="Picture 5" descr="LSST-DAQ-Figure-5.em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-1305" r="6470" b="10698"/>
            <a:stretch>
              <a:fillRect/>
            </a:stretch>
          </p:blipFill>
          <p:spPr bwMode="auto">
            <a:xfrm>
              <a:off x="1444752" y="0"/>
              <a:ext cx="6245352" cy="615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5146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6576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6482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9530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0" name="Picture 9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49530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1" name="Picture 10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5146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2" name="Picture 14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447800"/>
              <a:ext cx="98351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533400"/>
              <a:ext cx="983511" cy="685800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4" name="Picture 17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98351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1447800"/>
              <a:ext cx="983511" cy="685800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6" name="Picture 15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36576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7" name="Picture 16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46482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</p:grpSp>
      <p:sp>
        <p:nvSpPr>
          <p:cNvPr id="23" name="Oval 22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72200" y="3886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324600" y="2743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33800" y="5105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743200" y="4876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209800" y="3962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8288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096000" y="3886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733800" y="5105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43200" y="4876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286000" y="3962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8288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943600" y="3962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95800" y="5105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81400" y="5105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743200" y="4800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133600" y="3886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828800" y="2895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019800" y="4038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324600" y="30480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419600" y="5029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505200" y="5029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590800" y="4800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981200" y="3886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828800" y="2895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239000" y="1828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162800" y="838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990600" y="838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14400" y="18288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981200" y="914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248400" y="990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858000" y="1905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447800" y="19050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ate Placeholder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D567-42EF-2F48-91CB-20A5C1DC0AA3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467600" y="3048000"/>
            <a:ext cx="1012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8 Data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   Input 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  Boards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1066800"/>
            <a:ext cx="1396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 Pattern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Recognition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Boards (PRB)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Commericial</a:t>
            </a:r>
            <a:r>
              <a:rPr lang="en-US" dirty="0"/>
              <a:t> HUB boards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477000" y="76200"/>
            <a:ext cx="24978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One simple configuration</a:t>
            </a:r>
          </a:p>
          <a:p>
            <a:r>
              <a:rPr lang="en-US" sz="1600" i="1" dirty="0">
                <a:latin typeface="Helvetica"/>
                <a:cs typeface="Helvetica"/>
              </a:rPr>
              <a:t>a</a:t>
            </a:r>
            <a:r>
              <a:rPr lang="en-US" sz="1600" i="1" dirty="0" smtClean="0">
                <a:latin typeface="Helvetica"/>
                <a:cs typeface="Helvetica"/>
              </a:rPr>
              <a:t>s an example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29000" y="6488668"/>
            <a:ext cx="224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Fibers from upstream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0320"/>
      </p:ext>
    </p:extLst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3.284E-6 L 0.075 -0.39963 " pathEditMode="fixed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9325E-6 L -3.33333E-6 -0.25532 " pathEditMode="fixed" rAng="0" ptsTypes="AA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0481E-7 L -0.01667 -0.07771 " pathEditMode="fixed" rAng="0" ptsTypes="AA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1832E-6 L 0.15833 -0.42184 " pathEditMode="fixed" rAng="0" ptsTypes="AA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8575E-6 L 0.26666 -0.44404 " pathEditMode="fixed" rAng="0" ptsTypes="AA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-22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1656E-6 L 0.36667 -0.39963 " pathEditMode="fixed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" y="-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2581E-6 L 0.43333 -0.2775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3506E-6 L 0.475 -0.14431 " pathEditMode="fixed" rAng="0" ptsTypes="AA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-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03333 0 " pathEditMode="relative" ptsTypes="AA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-1.63737E-6 L -0.075 -0.22202 " pathEditMode="fixed" rAng="0" ptsTypes="AA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11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11022E-16 -3.29325E-6 L -0.05833 -0.37743 " pathEditMode="fixed" rAng="0" ptsTypes="AA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8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3.284E-6 L 0.00834 -0.47733 " pathEditMode="fixed" rAng="0" ptsTypes="AA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23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0.0111 L 0.08333 -0.53284 " pathEditMode="fixed" rAng="0" ptsTypes="AA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26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3.38575E-6 L 0.19166 -0.55505 " pathEditMode="fixed" rAng="0" ptsTypes="AA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27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1656E-6 L 0.30834 -0.53284 " pathEditMode="fixed" rAng="0" ptsTypes="AA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26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2581E-6 L 0.35 -0.38853 " pathEditMode="fixed" rAng="0" ptsTypes="AA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-19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3506E-6 L 0.4 -0.25532 " pathEditMode="fixed" rAng="0" ptsTypes="AA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2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.09166 0 " pathEditMode="relative" ptsTypes="AA">
                                      <p:cBhvr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-0.1 0 " pathEditMode="relative" ptsTypes="AA">
                                      <p:cBhvr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1667 0.0111 L -0.375 -0.21091 " pathEditMode="fixed" rAng="0" ptsTypes="AA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1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4.12581E-6 L -0.35833 -0.38853 " pathEditMode="fixed" rAng="0" ptsTypes="AA">
                                      <p:cBhvr>
                                        <p:cTn id="1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94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284E-6 L -0.31666 -0.53284 " pathEditMode="fixed" rAng="0" ptsTypes="AA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26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38575E-6 L -0.19167 -0.55505 " pathEditMode="fixed" rAng="0" ptsTypes="AA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-27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38575E-6 L -0.1 -0.54394 " pathEditMode="fixed" rAng="0" ptsTypes="AA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272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284E-6 L -0.00833 -0.53284 " pathEditMode="fixed" rAng="0" ptsTypes="AA">
                                      <p:cBhvr>
                                        <p:cTn id="1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6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33333E-6 -2.46068E-6 L 0.06666 -0.38853 " pathEditMode="fixed" rAng="0" ptsTypes="AA">
                                      <p:cBhvr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19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2.46994E-6 L 0.09167 -0.23312 " pathEditMode="fixed" rAng="0" ptsTypes="AA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117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0" presetClass="pat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 0 L 0.1 0 " pathEditMode="relative" ptsTypes="AA">
                                      <p:cBhvr>
                                        <p:cTn id="1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 0 L -0.10834 0 " pathEditMode="relative" ptsTypes="AA">
                                      <p:cBhvr>
                                        <p:cTn id="1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-4.95837E-6 L -0.43334 -0.27752 " pathEditMode="fixed" rAng="0" ptsTypes="AA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139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 -4.13506E-6 L -0.45833 -0.13321 " pathEditMode="fixed" rAng="0" ptsTypes="AA">
                                      <p:cBhvr>
                                        <p:cTn id="2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67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1667 -0.0222 L -0.375 -0.39963 " pathEditMode="fixed" rAng="0" ptsTypes="AA">
                                      <p:cBhvr>
                                        <p:cTn id="2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8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4.21832E-6 L -0.25 -0.42184 " pathEditMode="fixed" rAng="0" ptsTypes="AA">
                                      <p:cBhvr>
                                        <p:cTn id="2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-211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4.21832E-6 L -0.15 -0.39963 " pathEditMode="fixed" rAng="0" ptsTypes="AA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20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-3.284E-6 L -0.05834 -0.37743 " pathEditMode="fixed" rAng="0" ptsTypes="AA">
                                      <p:cBhvr>
                                        <p:cTn id="2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8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7556E-17 -3.29325E-6 L 0.00833 -0.26642 " pathEditMode="fixed" rAng="0" ptsTypes="AA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33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33333E-6 -2.46994E-6 L 0.025 -0.11101 " pathEditMode="fixed" rAng="0" ptsTypes="AA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6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0" presetClass="pat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2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0" presetClass="pat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0 L -0.05 0 " pathEditMode="relative" ptsTypes="AA">
                                      <p:cBhvr>
                                        <p:cTn id="2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228600"/>
            <a:ext cx="6245225" cy="6153150"/>
            <a:chOff x="1444752" y="0"/>
            <a:chExt cx="6245352" cy="6153912"/>
          </a:xfrm>
        </p:grpSpPr>
        <p:pic>
          <p:nvPicPr>
            <p:cNvPr id="5" name="Picture 5" descr="LSST-DAQ-Figure-5.em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-1305" r="6470" b="10698"/>
            <a:stretch>
              <a:fillRect/>
            </a:stretch>
          </p:blipFill>
          <p:spPr bwMode="auto">
            <a:xfrm>
              <a:off x="1444752" y="0"/>
              <a:ext cx="6245352" cy="615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5146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6576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648200"/>
              <a:ext cx="871973" cy="72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9530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0" name="Picture 9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49530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1" name="Picture 10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5146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2" name="Picture 14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447800"/>
              <a:ext cx="98351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533400"/>
              <a:ext cx="983511" cy="685800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4" name="Picture 17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983511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P2A_VPRAM_RTM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1447800"/>
              <a:ext cx="983511" cy="685800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6" name="Picture 15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36576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17" name="Picture 16" descr="P2A_FTKIM_RT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4648200"/>
              <a:ext cx="871973" cy="727884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</p:grpSp>
      <p:sp>
        <p:nvSpPr>
          <p:cNvPr id="23" name="Oval 22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72200" y="3886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324600" y="2743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33800" y="5105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743200" y="4876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209800" y="3962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8288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096000" y="3886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24400" y="5105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733800" y="5105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43200" y="4876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286000" y="3962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828800" y="3048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248400" y="2819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943600" y="3962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495800" y="5105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581400" y="5105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743200" y="4800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133600" y="3886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828800" y="28956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019800" y="4038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324600" y="30480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562600" y="48768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419600" y="5029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505200" y="5029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590800" y="4800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981200" y="38862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828800" y="28956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239000" y="1828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162800" y="838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990600" y="8382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14400" y="18288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981200" y="914400"/>
            <a:ext cx="152400" cy="1524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248400" y="990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858000" y="1905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447800" y="1905000"/>
            <a:ext cx="152400" cy="1524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ate Placeholder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C947-FC4D-F642-8958-A5678D923300}" type="datetime1">
              <a:rPr lang="en-US" smtClean="0"/>
              <a:t>4/7/14</a:t>
            </a:fld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467600" y="3048000"/>
            <a:ext cx="1195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Helvetica"/>
                <a:cs typeface="Helvetica"/>
              </a:rPr>
              <a:t>8 Data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Helvetica"/>
                <a:cs typeface="Helvetica"/>
              </a:rPr>
              <a:t>   Input 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Helvetica"/>
                <a:cs typeface="Helvetica"/>
              </a:rPr>
              <a:t>   boards</a:t>
            </a:r>
            <a:endParaRPr lang="en-US" b="1" i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1066800"/>
            <a:ext cx="1596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4 Pattern 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  Recognition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   Boards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2540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Commericial</a:t>
            </a:r>
            <a:r>
              <a:rPr lang="en-US" dirty="0"/>
              <a:t> HUB boards</a:t>
            </a:r>
          </a:p>
        </p:txBody>
      </p:sp>
      <p:pic>
        <p:nvPicPr>
          <p:cNvPr id="70" name="Picture 2" descr="C:\Users\jamieson\Desktop\8x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67" y="4729557"/>
            <a:ext cx="2133600" cy="211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77000" y="76200"/>
            <a:ext cx="24978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"/>
                <a:cs typeface="Helvetica"/>
              </a:rPr>
              <a:t>One simple configuration</a:t>
            </a:r>
          </a:p>
          <a:p>
            <a:r>
              <a:rPr lang="en-US" sz="1600" i="1" dirty="0">
                <a:latin typeface="Helvetica"/>
                <a:cs typeface="Helvetica"/>
              </a:rPr>
              <a:t>a</a:t>
            </a:r>
            <a:r>
              <a:rPr lang="en-US" sz="1600" i="1" dirty="0" smtClean="0">
                <a:latin typeface="Helvetica"/>
                <a:cs typeface="Helvetica"/>
              </a:rPr>
              <a:t>s an example</a:t>
            </a:r>
            <a:endParaRPr lang="en-US" sz="1600" i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6488668"/>
            <a:ext cx="224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Fibers from upstream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0105"/>
      </p:ext>
    </p:extLst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3.284E-6 L 0.075 -0.39963 " pathEditMode="fixed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9325E-6 L -3.33333E-6 -0.25532 " pathEditMode="fixed" rAng="0" ptsTypes="AA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0481E-7 L -0.01667 -0.07771 " pathEditMode="fixed" rAng="0" ptsTypes="AA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1832E-6 L 0.15833 -0.42184 " pathEditMode="fixed" rAng="0" ptsTypes="AA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8575E-6 L 0.26666 -0.44404 " pathEditMode="fixed" rAng="0" ptsTypes="AA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-22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1656E-6 L 0.36667 -0.39963 " pathEditMode="fixed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" y="-2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2581E-6 L 0.43333 -0.27752 " pathEditMode="fixed" rAng="0" ptsTypes="AA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3506E-6 L 0.475 -0.14431 " pathEditMode="fixed" rAng="0" ptsTypes="AA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-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03333 0 " pathEditMode="relative" ptsTypes="AA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-1.63737E-6 L -0.075 -0.22202 " pathEditMode="fixed" rAng="0" ptsTypes="AA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11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11022E-16 -3.29325E-6 L -0.05833 -0.37743 " pathEditMode="fixed" rAng="0" ptsTypes="AA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8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3.284E-6 L 0.00834 -0.47733 " pathEditMode="fixed" rAng="0" ptsTypes="AA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23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0.0111 L 0.08333 -0.53284 " pathEditMode="fixed" rAng="0" ptsTypes="AA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26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33333E-6 3.38575E-6 L 0.19166 -0.55505 " pathEditMode="fixed" rAng="0" ptsTypes="AA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27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1656E-6 L 0.30834 -0.53284 " pathEditMode="fixed" rAng="0" ptsTypes="AA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26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2581E-6 L 0.35 -0.38853 " pathEditMode="fixed" rAng="0" ptsTypes="AA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-19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33333E-6 -4.13506E-6 L 0.4 -0.25532 " pathEditMode="fixed" rAng="0" ptsTypes="AA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12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.09166 0 " pathEditMode="relative" ptsTypes="AA">
                                      <p:cBhvr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-0.1 0 " pathEditMode="relative" ptsTypes="AA">
                                      <p:cBhvr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1667 0.0111 L -0.375 -0.21091 " pathEditMode="fixed" rAng="0" ptsTypes="AA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1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4.12581E-6 L -0.35833 -0.38853 " pathEditMode="fixed" rAng="0" ptsTypes="AA">
                                      <p:cBhvr>
                                        <p:cTn id="1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94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284E-6 L -0.31666 -0.53284 " pathEditMode="fixed" rAng="0" ptsTypes="AA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26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38575E-6 L -0.19167 -0.55505 " pathEditMode="fixed" rAng="0" ptsTypes="AA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-27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38575E-6 L -0.1 -0.54394 " pathEditMode="fixed" rAng="0" ptsTypes="AA">
                                      <p:cBhvr>
                                        <p:cTn id="1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272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284E-6 L -0.00833 -0.53284 " pathEditMode="fixed" rAng="0" ptsTypes="AA">
                                      <p:cBhvr>
                                        <p:cTn id="1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66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33333E-6 -2.46068E-6 L 0.06666 -0.38853 " pathEditMode="fixed" rAng="0" ptsTypes="AA">
                                      <p:cBhvr>
                                        <p:cTn id="1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19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4" presetClass="pat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2.46994E-6 L 0.09167 -0.23312 " pathEditMode="fixed" rAng="0" ptsTypes="AA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117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0" presetClass="pat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 0 L 0.1 0 " pathEditMode="relative" ptsTypes="AA">
                                      <p:cBhvr>
                                        <p:cTn id="1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 0 L -0.10834 0 " pathEditMode="relative" ptsTypes="AA">
                                      <p:cBhvr>
                                        <p:cTn id="1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-4.95837E-6 L -0.43334 -0.27752 " pathEditMode="fixed" rAng="0" ptsTypes="AA">
                                      <p:cBhvr>
                                        <p:cTn id="2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139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 -4.13506E-6 L -0.45833 -0.13321 " pathEditMode="fixed" rAng="0" ptsTypes="AA">
                                      <p:cBhvr>
                                        <p:cTn id="2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67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1667 -0.0222 L -0.375 -0.39963 " pathEditMode="fixed" rAng="0" ptsTypes="AA">
                                      <p:cBhvr>
                                        <p:cTn id="2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-18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4.21832E-6 L -0.25 -0.42184 " pathEditMode="fixed" rAng="0" ptsTypes="AA">
                                      <p:cBhvr>
                                        <p:cTn id="2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-211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4.21832E-6 L -0.15 -0.39963 " pathEditMode="fixed" rAng="0" ptsTypes="AA">
                                      <p:cBhvr>
                                        <p:cTn id="2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20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33333E-6 -3.284E-6 L -0.05834 -0.37743 " pathEditMode="fixed" rAng="0" ptsTypes="AA">
                                      <p:cBhvr>
                                        <p:cTn id="2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18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7556E-17 -3.29325E-6 L 0.00833 -0.26642 " pathEditMode="fixed" rAng="0" ptsTypes="AA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33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4" presetClass="path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3.33333E-6 -2.46994E-6 L 0.025 -0.11101 " pathEditMode="fixed" rAng="0" ptsTypes="AA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6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0" presetClass="pat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0 L 0.05 0 " pathEditMode="relative" ptsTypes="AA">
                                      <p:cBhvr>
                                        <p:cTn id="2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0" presetClass="pat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0 L -0.05 0 " pathEditMode="relative" ptsTypes="AA">
                                      <p:cBhvr>
                                        <p:cTn id="2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TEMP.LT20.004\My Documents\My Pictures\Presentation Animation Files\Pulsar2b_RTM_F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7958078" cy="66294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H="1">
            <a:off x="6477000" y="990600"/>
            <a:ext cx="381000" cy="6096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77000" y="1371600"/>
            <a:ext cx="381000" cy="381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477000" y="1828800"/>
            <a:ext cx="381000" cy="76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477000" y="2057400"/>
            <a:ext cx="381000" cy="152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72000" y="1676400"/>
            <a:ext cx="1066800" cy="838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800600" y="1905000"/>
            <a:ext cx="838200" cy="6096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53000" y="2133600"/>
            <a:ext cx="685800" cy="457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53000" y="2286000"/>
            <a:ext cx="762000" cy="533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4953000" y="3200400"/>
            <a:ext cx="914400" cy="6858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800600" y="3276600"/>
            <a:ext cx="1066800" cy="838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4572000" y="3276600"/>
            <a:ext cx="1295400" cy="1143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4343400" y="3276600"/>
            <a:ext cx="1524000" cy="14478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858000" y="1752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858000" y="914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58000" y="2133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58000" y="1295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86600" y="9144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086600" y="21336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086600" y="17526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086600" y="12954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315200" y="9144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315200" y="12954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315200" y="17526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315200" y="21336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543800" y="9144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543800" y="12954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543800" y="17526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543800" y="21336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486400" y="1600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562600" y="18288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562600" y="1981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562600" y="22098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86400" y="1600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562600" y="18288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562600" y="1981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562600" y="22098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486400" y="16002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562600" y="18288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562600" y="19812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562600" y="22098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486400" y="16002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562600" y="18288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562600" y="19812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562600" y="22098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876800" y="3048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6800" y="3048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876800" y="3048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876800" y="3048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648200" y="3124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648200" y="3124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648200" y="3124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648200" y="3124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419600" y="31242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419600" y="31242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419600" y="31242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419600" y="3124200"/>
            <a:ext cx="228600" cy="2286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267200" y="32004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4267200" y="32004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267200" y="32004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4267200" y="3200400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17"/>
          <p:cNvSpPr txBox="1">
            <a:spLocks noChangeArrowheads="1"/>
          </p:cNvSpPr>
          <p:nvPr/>
        </p:nvSpPr>
        <p:spPr bwMode="auto">
          <a:xfrm>
            <a:off x="2971800" y="0"/>
            <a:ext cx="35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Data Input </a:t>
            </a:r>
            <a:r>
              <a:rPr lang="en-US" sz="2400" b="1" dirty="0">
                <a:solidFill>
                  <a:srgbClr val="FF0000"/>
                </a:solidFill>
              </a:rPr>
              <a:t>board </a:t>
            </a:r>
            <a:r>
              <a:rPr lang="en-US" sz="2400" b="1" dirty="0" smtClean="0">
                <a:solidFill>
                  <a:srgbClr val="FF0000"/>
                </a:solidFill>
              </a:rPr>
              <a:t>Close-up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924800" y="2286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RTM:</a:t>
            </a:r>
          </a:p>
          <a:p>
            <a:endParaRPr lang="en-US" dirty="0" smtClean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Fibers</a:t>
            </a:r>
          </a:p>
          <a:p>
            <a:r>
              <a:rPr lang="en-US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from upstream</a:t>
            </a:r>
            <a:endParaRPr lang="en-US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352800" y="2514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(FPGA)</a:t>
            </a:r>
            <a:endParaRPr lang="en-US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733800" y="4191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Fabric </a:t>
            </a:r>
            <a:r>
              <a:rPr lang="en-US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backplane</a:t>
            </a:r>
          </a:p>
        </p:txBody>
      </p:sp>
      <p:sp>
        <p:nvSpPr>
          <p:cNvPr id="90" name="Date Placeholder 8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4AD4-B5FB-4043-89E6-9DD9E4BEFA9A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" y="3276600"/>
            <a:ext cx="3124200" cy="1752600"/>
          </a:xfrm>
          <a:prstGeom prst="rect">
            <a:avLst/>
          </a:prstGeom>
          <a:solidFill>
            <a:srgbClr val="C73A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Rough estimate: </a:t>
            </a:r>
          </a:p>
          <a:p>
            <a:pPr algn="ctr"/>
            <a:r>
              <a:rPr lang="en-US" dirty="0" smtClean="0"/>
              <a:t>Assume </a:t>
            </a:r>
            <a:r>
              <a:rPr lang="en-US" dirty="0"/>
              <a:t>2</a:t>
            </a:r>
            <a:r>
              <a:rPr lang="en-US" dirty="0" smtClean="0"/>
              <a:t>00 stubs / trigger tower, ~32 bits per stub (overestimated), the traffic from DIB to each PRB is about </a:t>
            </a:r>
            <a:r>
              <a:rPr lang="en-US" dirty="0"/>
              <a:t>8</a:t>
            </a:r>
            <a:r>
              <a:rPr lang="en-US" dirty="0" smtClean="0"/>
              <a:t>Gbps with zero suppression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10000" y="3733800"/>
            <a:ext cx="990600" cy="457200"/>
          </a:xfrm>
          <a:prstGeom prst="straightConnector1">
            <a:avLst/>
          </a:prstGeom>
          <a:ln>
            <a:solidFill>
              <a:srgbClr val="DF2FE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0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4.44444E-6 L -0.05834 0.088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4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556 L -0.0625 0.0611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3.33333E-6 L -0.05834 0.0111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2.22222E-6 L -0.05417 -0.0277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-1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1125 0.11667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58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3.33333E-6 L -0.0875 0.0833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42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44444E-6 L -0.07916 0.0722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36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1.11111E-6 L -0.07916 0.07222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36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1.11111E-6 L 0.09584 0.1055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53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3.33333E-6 -1.11111E-6 L 0.09584 0.1055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53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33333E-6 -1.11111E-6 L 0.09584 0.1055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53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33333E-6 -1.11111E-6 L 0.09584 0.1055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53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03333 0 " pathEditMode="relative" ptsTypes="AA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03333 0 " pathEditMode="relative" ptsTypes="AA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03333 0 " pathEditMode="relative" ptsTypes="AA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03333 0 " pathEditMode="relative" ptsTypes="AA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167 -4.44444E-6 L -0.08334 0.08889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44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375 0.00556 L -0.07917 0.06112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8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167 3.33333E-6 L -0.08334 0.01111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6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4167 -2.22222E-6 L -0.09167 -0.03333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170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 L -0.1125 0.11667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580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-3.33333E-6 L -0.09583 0.08334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42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4.44444E-6 L -0.07916 0.07222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36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33333E-6 4.44444E-6 L -0.07916 0.07222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36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3.33333E-6 -2.22222E-6 L 0.12084 0.12778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640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33333E-6 -2.22222E-6 L 0.12084 0.12778 " pathEditMode="relative" rAng="0" ptsTypes="AA">
                                      <p:cBhvr>
                                        <p:cTn id="1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64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33333E-6 -2.22222E-6 L 0.12084 0.12778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640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33333E-6 -2.22222E-6 L 0.12084 0.12778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64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66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68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70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72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667 -4.44444E-6 L -0.10834 0.08889 " pathEditMode="relative" rAng="0" ptsTypes="AA">
                                      <p:cBhvr>
                                        <p:cTn id="174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44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25 0.00555 L -0.10417 0.05 " pathEditMode="relative" rAng="0" ptsTypes="AA">
                                      <p:cBhvr>
                                        <p:cTn id="176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20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667 3.33333E-6 L -0.10834 0.01111 " pathEditMode="relative" rAng="0" ptsTypes="AA">
                                      <p:cBhvr>
                                        <p:cTn id="178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60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6666 -2.22222E-6 L -0.10833 -0.02222 " pathEditMode="relative" rAng="0" ptsTypes="AA">
                                      <p:cBhvr>
                                        <p:cTn id="180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-11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3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3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0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 0 L -0.1125 0.11667 " pathEditMode="relative" rAng="0" ptsTypes="AA">
                                      <p:cBhvr>
                                        <p:cTn id="192" dur="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5800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33333E-6 -3.33333E-6 L -0.09583 0.08334 " pathEditMode="relative" rAng="0" ptsTypes="AA">
                                      <p:cBhvr>
                                        <p:cTn id="198" dur="7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420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0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33333E-6 4.44444E-6 L -0.07916 0.07222 " pathEditMode="relative" rAng="0" ptsTypes="AA">
                                      <p:cBhvr>
                                        <p:cTn id="204" dur="7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360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0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33333E-6 4.44444E-6 L -0.07916 0.07222 " pathEditMode="relative" rAng="0" ptsTypes="AA">
                                      <p:cBhvr>
                                        <p:cTn id="210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360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0" presetClass="path" presetSubtype="0" accel="50000" decel="5000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33333E-6 -2.22222E-6 L 0.14584 0.17222 " pathEditMode="relative" rAng="0" ptsTypes="AA">
                                      <p:cBhvr>
                                        <p:cTn id="2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860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0" presetClass="path" presetSubtype="0" accel="50000" decel="5000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33333E-6 -2.22222E-6 L 0.14584 0.17222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860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22222E-6 L 0.14584 0.17222 " pathEditMode="relative" rAng="0" ptsTypes="AA">
                                      <p:cBhvr>
                                        <p:cTn id="2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8600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0" presetClass="path" presetSubtype="0" accel="50000" decel="5000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3.33333E-6 -2.22222E-6 L 0.14584 0.17222 " pathEditMode="relative" rAng="0" ptsTypes="AA">
                                      <p:cBhvr>
                                        <p:cTn id="2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8600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66 0 " pathEditMode="relative" ptsTypes="AA">
                                      <p:cBhvr>
                                        <p:cTn id="2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9759E-6 L -0.0875 0.00555 " pathEditMode="relative" rAng="0" ptsTypes="AA">
                                      <p:cBhvr>
                                        <p:cTn id="2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0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66 0 " pathEditMode="relative" ptsTypes="AA">
                                      <p:cBhvr>
                                        <p:cTn id="2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66 0 " pathEditMode="relative" ptsTypes="AA">
                                      <p:cBhvr>
                                        <p:cTn id="2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0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9167 2.77556E-17 L -0.12917 0.08333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42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0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75 0.00555 L -0.12917 0.05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200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9167 -2.22222E-6 L -0.12917 0.00556 " pathEditMode="relative" rAng="0" ptsTypes="AA">
                                      <p:cBhvr>
                                        <p:cTn id="2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30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0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9167 2.22222E-6 L -0.1375 -0.02778 " pathEditMode="relative" rAng="0" ptsTypes="AA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140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-0.1125 0.11667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5800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3.33333E-6 L -0.09583 0.08334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4200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4.44444E-6 L -0.0875 0.07222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60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4.44444E-6 L -0.0875 0.07222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60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0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33333E-6 -3.33333E-6 L 0.1625 0.20556 " pathEditMode="relative" rAng="0" ptsTypes="AA">
                                      <p:cBhvr>
                                        <p:cTn id="29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1030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0" presetClass="path" presetSubtype="0" accel="50000" decel="5000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3.33333E-6 -3.33333E-6 L 0.1625 0.20556 " pathEditMode="relative" rAng="0" ptsTypes="AA">
                                      <p:cBhvr>
                                        <p:cTn id="30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1030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2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0" presetClass="path" presetSubtype="0" accel="50000" decel="5000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3.33333E-6 -3.33333E-6 L 0.1625 0.20556 " pathEditMode="relative" rAng="0" ptsTypes="AA">
                                      <p:cBhvr>
                                        <p:cTn id="30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10300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2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0" presetClass="path" presetSubtype="0" accel="50000" decel="5000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3.33333E-6 -3.33333E-6 L 0.1625 0.20556 " pathEditMode="relative" rAng="0" ptsTypes="AA">
                                      <p:cBhvr>
                                        <p:cTn id="3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1030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2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5" grpId="0" animBg="1"/>
      <p:bldP spid="45" grpId="1" animBg="1"/>
      <p:bldP spid="45" grpId="2" animBg="1"/>
      <p:bldP spid="45" grpId="3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  <p:bldP spid="48" grpId="0" animBg="1"/>
      <p:bldP spid="48" grpId="1" animBg="1"/>
      <p:bldP spid="48" grpId="2" animBg="1"/>
      <p:bldP spid="48" grpId="3" animBg="1"/>
      <p:bldP spid="49" grpId="0" animBg="1"/>
      <p:bldP spid="49" grpId="1" animBg="1"/>
      <p:bldP spid="49" grpId="2" animBg="1"/>
      <p:bldP spid="49" grpId="3" animBg="1"/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2" animBg="1"/>
      <p:bldP spid="51" grpId="3" animBg="1"/>
      <p:bldP spid="64" grpId="0" animBg="1"/>
      <p:bldP spid="64" grpId="1" animBg="1"/>
      <p:bldP spid="64" grpId="2" animBg="1"/>
      <p:bldP spid="64" grpId="3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TEMP.LT20.004\My Documents\My Pictures\Presentation Animation Files\Pulsar2b_RTM_F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7958078" cy="66294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H="1">
            <a:off x="6477000" y="990600"/>
            <a:ext cx="381000" cy="6096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77000" y="1371600"/>
            <a:ext cx="381000" cy="381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477000" y="1828800"/>
            <a:ext cx="381000" cy="76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477000" y="2057400"/>
            <a:ext cx="381000" cy="152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72000" y="1676400"/>
            <a:ext cx="1066800" cy="838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800600" y="1905000"/>
            <a:ext cx="838200" cy="6096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53000" y="2133600"/>
            <a:ext cx="685800" cy="457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53000" y="2286000"/>
            <a:ext cx="762000" cy="533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4724400" y="3276600"/>
            <a:ext cx="914400" cy="6858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4648200" y="3276600"/>
            <a:ext cx="990600" cy="914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4495800" y="3276600"/>
            <a:ext cx="1143000" cy="1143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4343400" y="3276600"/>
            <a:ext cx="1295400" cy="14478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Documents and Settings\TEMP.LT20.004\My Documents\My Pictures\Presentation Animation Files\VIPRAM_F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533400"/>
            <a:ext cx="2590800" cy="1452815"/>
          </a:xfrm>
          <a:prstGeom prst="rect">
            <a:avLst/>
          </a:prstGeom>
          <a:noFill/>
        </p:spPr>
      </p:pic>
      <p:pic>
        <p:nvPicPr>
          <p:cNvPr id="64" name="Picture 2" descr="C:\Documents and Settings\TEMP.LT20.004\My Documents\My Pictures\Presentation Animation Files\VIPRAM_F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981200"/>
            <a:ext cx="2590800" cy="1452815"/>
          </a:xfrm>
          <a:prstGeom prst="rect">
            <a:avLst/>
          </a:prstGeom>
          <a:noFill/>
        </p:spPr>
      </p:pic>
      <p:pic>
        <p:nvPicPr>
          <p:cNvPr id="65" name="Picture 2" descr="C:\Documents and Settings\TEMP.LT20.004\My Documents\My Pictures\Presentation Animation Files\VIPRAM_F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352800"/>
            <a:ext cx="2590800" cy="1452815"/>
          </a:xfrm>
          <a:prstGeom prst="rect">
            <a:avLst/>
          </a:prstGeom>
          <a:noFill/>
        </p:spPr>
      </p:pic>
      <p:pic>
        <p:nvPicPr>
          <p:cNvPr id="66" name="Picture 2" descr="C:\Documents and Settings\TEMP.LT20.004\My Documents\My Pictures\Presentation Animation Files\VIPRAM_F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724400"/>
            <a:ext cx="2590800" cy="1452815"/>
          </a:xfrm>
          <a:prstGeom prst="rect">
            <a:avLst/>
          </a:prstGeom>
          <a:noFill/>
        </p:spPr>
      </p:pic>
      <p:cxnSp>
        <p:nvCxnSpPr>
          <p:cNvPr id="48" name="Straight Connector 47"/>
          <p:cNvCxnSpPr/>
          <p:nvPr/>
        </p:nvCxnSpPr>
        <p:spPr>
          <a:xfrm flipH="1" flipV="1">
            <a:off x="3200400" y="914400"/>
            <a:ext cx="990600" cy="1600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200400" y="3048000"/>
            <a:ext cx="990600" cy="6858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3200400" y="2362200"/>
            <a:ext cx="990600" cy="457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200400" y="3200400"/>
            <a:ext cx="990600" cy="1905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4953000" y="3276600"/>
            <a:ext cx="685800" cy="4572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953000" y="3124200"/>
            <a:ext cx="685800" cy="381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953000" y="3048000"/>
            <a:ext cx="685800" cy="2286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4953000" y="2971800"/>
            <a:ext cx="685800" cy="152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5562600" y="29718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562600" y="3200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562600" y="3429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562600" y="3657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562600" y="3886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562600" y="41148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562600" y="4343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562600" y="457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781800" y="914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562600" y="1524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724400" y="2438400"/>
            <a:ext cx="228600" cy="2286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324600" y="1676400"/>
            <a:ext cx="228600" cy="2286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038600" y="2743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4114800" y="29718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4114800" y="3124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038600" y="23622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Detectornew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1828800" cy="2228471"/>
          </a:xfrm>
          <a:prstGeom prst="rect">
            <a:avLst/>
          </a:prstGeom>
        </p:spPr>
      </p:pic>
      <p:sp>
        <p:nvSpPr>
          <p:cNvPr id="51" name="TextBox 18"/>
          <p:cNvSpPr txBox="1">
            <a:spLocks noChangeArrowheads="1"/>
          </p:cNvSpPr>
          <p:nvPr/>
        </p:nvSpPr>
        <p:spPr bwMode="auto">
          <a:xfrm>
            <a:off x="2133600" y="-16933"/>
            <a:ext cx="5404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Pattern Recognition Board (PRB) data flow </a:t>
            </a: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562600" y="29718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562600" y="32004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562600" y="34290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562600" y="36576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562600" y="38862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62600" y="41148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562600" y="43434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562600" y="45720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724400" y="24384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62600" y="15240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324600" y="16764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781800" y="914400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6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5E07-3D33-B44C-A630-3D4DF33696BE}" type="datetime1">
              <a:rPr lang="en-US" smtClean="0"/>
              <a:t>4/7/14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4419600"/>
            <a:ext cx="916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AM based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70" name="Picture 2" descr="C:\Users\jamieson\Desktop\8x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5946"/>
            <a:ext cx="1066800" cy="10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pic>
        <p:nvPicPr>
          <p:cNvPr id="68" name="Picture 67" descr="CMS_trigger_sect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37" y="2057400"/>
            <a:ext cx="1688563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1052" y="457200"/>
            <a:ext cx="14927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Neighbor </a:t>
            </a:r>
          </a:p>
          <a:p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ata sharing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to/from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another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Trigger Tower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08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34 -0.0222 " pathEditMode="relative" ptsTypes="AA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333 -0.04441 " pathEditMode="relative" ptsTypes="AA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67 -0.06661 " pathEditMode="relative" ptsTypes="AA">
                                      <p:cBhvr>
                                        <p:cTn id="3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67 -0.07771 " pathEditMode="relative" ptsTypes="AA">
                                      <p:cBhvr>
                                        <p:cTn id="3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-0.12083 -0.1165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-58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9278E-6 L -0.12916 -0.1498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7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 -0.17761 " pathEditMode="relative" ptsTypes="AA">
                                      <p:cBhvr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834 -0.22202 " pathEditMode="relative" ptsTypes="AA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417 -0.00555 L -0.04584 0.08326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44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2.94172E-6 L 0.10417 -0.11656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-58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33333E-6 2.09991E-6 L -0.12916 0.1387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69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4.34783E-7 L 0.05417 -0.0721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36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0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7428E-6 L -0.09583 -0.2164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8529E-7 L -0.10416 -0.07216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1878E-6 L -0.07083 -0.01665 " pathEditMode="relative" rAng="0" ptsTypes="AA">
                                      <p:cBhvr>
                                        <p:cTn id="115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-8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875 -0.03889 " pathEditMode="relative" rAng="0" ptsTypes="AA">
                                      <p:cBhvr>
                                        <p:cTn id="117" dur="6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875 -0.06111 " pathEditMode="relative" rAng="0" ptsTypes="AA">
                                      <p:cBhvr>
                                        <p:cTn id="119" dur="6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875 -0.07222 " pathEditMode="relative" rAng="0" ptsTypes="AA">
                                      <p:cBhvr>
                                        <p:cTn id="121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125 -0.11666 " pathEditMode="relative" rAng="0" ptsTypes="AA">
                                      <p:cBhvr>
                                        <p:cTn id="123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58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1125 -0.13889 " pathEditMode="relative" rAng="0" ptsTypes="AA">
                                      <p:cBhvr>
                                        <p:cTn id="125" dur="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-69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-0.12916 -0.17222 " pathEditMode="relative" rAng="0" ptsTypes="AA">
                                      <p:cBhvr>
                                        <p:cTn id="127" dur="6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86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667 L -0.15833 -0.23333 " pathEditMode="relative" rAng="0" ptsTypes="AA">
                                      <p:cBhvr>
                                        <p:cTn id="129" dur="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833 -0.12222 " pathEditMode="relative" ptsTypes="AA">
                                      <p:cBhvr>
                                        <p:cTn id="1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67 0.08889 " pathEditMode="relative" ptsTypes="AA">
                                      <p:cBhvr>
                                        <p:cTn id="1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7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667 0.12223 " pathEditMode="relative" ptsTypes="AA">
                                      <p:cBhvr>
                                        <p:cTn id="1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-0.07778 " pathEditMode="relative" ptsTypes="AA">
                                      <p:cBhvr>
                                        <p:cTn id="1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700"/>
                            </p:stCondLst>
                            <p:childTnLst>
                              <p:par>
                                <p:cTn id="1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00"/>
                            </p:stCondLst>
                            <p:childTnLst>
                              <p:par>
                                <p:cTn id="1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700"/>
                            </p:stCondLst>
                            <p:childTnLst>
                              <p:par>
                                <p:cTn id="1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9981E-6 L -0.1125 0.26087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1300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025E-6 L -0.1125 0.09436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700"/>
                            </p:stCondLst>
                            <p:childTnLst>
                              <p:par>
                                <p:cTn id="1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49" grpId="0" animBg="1"/>
      <p:bldP spid="49" grpId="1" animBg="1"/>
      <p:bldP spid="49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Pattern Recognition Mezzanine (PRM)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914400"/>
            <a:ext cx="4953000" cy="4572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dirty="0" smtClean="0">
                <a:latin typeface="Helvetica"/>
                <a:cs typeface="Helvetica"/>
              </a:rPr>
              <a:t>Relaxed Performance Requirements (in the case of 10 PRBs </a:t>
            </a:r>
            <a:r>
              <a:rPr lang="en-US" sz="2000" b="1" dirty="0" smtClean="0">
                <a:latin typeface="Helvetica"/>
                <a:cs typeface="Helvetica"/>
                <a:sym typeface="Wingdings"/>
              </a:rPr>
              <a:t>with ~40 PRMs</a:t>
            </a:r>
            <a:r>
              <a:rPr lang="en-US" sz="2000" b="1" dirty="0" smtClean="0">
                <a:latin typeface="Helvetica"/>
                <a:cs typeface="Helvetica"/>
              </a:rPr>
              <a:t>):</a:t>
            </a:r>
          </a:p>
          <a:p>
            <a:r>
              <a:rPr lang="en-US" sz="1900" dirty="0" smtClean="0">
                <a:latin typeface="Helvetica"/>
                <a:cs typeface="Helvetica"/>
              </a:rPr>
              <a:t>40MHz input handled by 40 PRM mezzanines in round robin, each handles </a:t>
            </a:r>
          </a:p>
          <a:p>
            <a:pPr marL="0" indent="0">
              <a:buNone/>
            </a:pPr>
            <a:r>
              <a:rPr lang="en-US" sz="1900" dirty="0">
                <a:latin typeface="Helvetica"/>
                <a:cs typeface="Helvetica"/>
              </a:rPr>
              <a:t> </a:t>
            </a:r>
            <a:r>
              <a:rPr lang="en-US" sz="1900" dirty="0" smtClean="0">
                <a:latin typeface="Helvetica"/>
                <a:cs typeface="Helvetica"/>
              </a:rPr>
              <a:t>     ~1MHz event input rate </a:t>
            </a:r>
          </a:p>
          <a:p>
            <a:r>
              <a:rPr lang="en-US" sz="1900" dirty="0" smtClean="0">
                <a:latin typeface="Helvetica"/>
                <a:cs typeface="Helvetica"/>
              </a:rPr>
              <a:t>Event Processing &gt;= 1MHz (out of 40MHz)</a:t>
            </a:r>
          </a:p>
          <a:p>
            <a:r>
              <a:rPr lang="en-US" sz="1900" dirty="0" smtClean="0">
                <a:latin typeface="Helvetica"/>
                <a:cs typeface="Helvetica"/>
              </a:rPr>
              <a:t>Input BW &gt;= 16Gbps</a:t>
            </a:r>
          </a:p>
          <a:p>
            <a:pPr marL="0" indent="0">
              <a:buNone/>
            </a:pPr>
            <a:endParaRPr lang="en-US" sz="1900" dirty="0" smtClean="0">
              <a:latin typeface="Helvetica"/>
              <a:cs typeface="Helvetica"/>
            </a:endParaRPr>
          </a:p>
          <a:p>
            <a:r>
              <a:rPr lang="en-US" sz="1900" dirty="0" smtClean="0">
                <a:latin typeface="Helvetica"/>
                <a:cs typeface="Helvetica"/>
              </a:rPr>
              <a:t>In the case of AM approach:</a:t>
            </a:r>
          </a:p>
          <a:p>
            <a:pPr marL="0" indent="0">
              <a:buNone/>
            </a:pPr>
            <a:r>
              <a:rPr lang="en-US" sz="1900" dirty="0" smtClean="0">
                <a:latin typeface="Helvetica"/>
                <a:cs typeface="Helvetica"/>
              </a:rPr>
              <a:t>       ~10 AM chips / PRM</a:t>
            </a:r>
          </a:p>
          <a:p>
            <a:pPr marL="0" indent="0">
              <a:buNone/>
            </a:pPr>
            <a:r>
              <a:rPr lang="en-US" sz="1900" dirty="0" smtClean="0">
                <a:latin typeface="Helvetica"/>
                <a:cs typeface="Helvetica"/>
              </a:rPr>
              <a:t>       ~200k patterns / </a:t>
            </a:r>
            <a:r>
              <a:rPr lang="en-US" sz="1900" dirty="0" err="1" smtClean="0">
                <a:latin typeface="Helvetica"/>
                <a:cs typeface="Helvetica"/>
              </a:rPr>
              <a:t>AMchip</a:t>
            </a:r>
            <a:endParaRPr lang="en-US" sz="19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1900" dirty="0">
                <a:latin typeface="Helvetica"/>
                <a:cs typeface="Helvetica"/>
              </a:rPr>
              <a:t> </a:t>
            </a:r>
            <a:r>
              <a:rPr lang="en-US" sz="1900" dirty="0" smtClean="0">
                <a:latin typeface="Helvetica"/>
                <a:cs typeface="Helvetica"/>
              </a:rPr>
              <a:t>      ~ 2M patterns / tower</a:t>
            </a:r>
          </a:p>
          <a:p>
            <a:pPr marL="0" indent="0">
              <a:buNone/>
            </a:pPr>
            <a:r>
              <a:rPr lang="en-US" sz="1900" dirty="0">
                <a:latin typeface="Helvetica"/>
                <a:cs typeface="Helvetica"/>
              </a:rPr>
              <a:t> </a:t>
            </a:r>
            <a:r>
              <a:rPr lang="en-US" sz="1900" dirty="0" smtClean="0">
                <a:latin typeface="Helvetica"/>
                <a:cs typeface="Helvetica"/>
              </a:rPr>
              <a:t>      (2M x 48 towers ~ 100M patterns)</a:t>
            </a:r>
          </a:p>
          <a:p>
            <a:pPr marL="0" indent="0">
              <a:buNone/>
            </a:pPr>
            <a:r>
              <a:rPr lang="en-US" sz="1900" dirty="0">
                <a:latin typeface="Helvetica"/>
                <a:cs typeface="Helvetica"/>
              </a:rPr>
              <a:t> </a:t>
            </a:r>
            <a:r>
              <a:rPr lang="en-US" sz="1900" dirty="0" smtClean="0">
                <a:latin typeface="Helvetica"/>
                <a:cs typeface="Helvetica"/>
              </a:rPr>
              <a:t>      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79EA-6815-824B-9EAA-DC9A0A392F67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pic>
        <p:nvPicPr>
          <p:cNvPr id="9" name="Content Placeholder 3" descr="VIPRAM_F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6416"/>
          <a:stretch>
            <a:fillRect/>
          </a:stretch>
        </p:blipFill>
        <p:spPr>
          <a:xfrm>
            <a:off x="533400" y="1676400"/>
            <a:ext cx="3200400" cy="2058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5257800"/>
            <a:ext cx="5404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"/>
                <a:cs typeface="Helvetica"/>
              </a:rPr>
              <a:t>The relaxed performance requirement would make </a:t>
            </a:r>
          </a:p>
          <a:p>
            <a:r>
              <a:rPr lang="en-US" i="1" dirty="0">
                <a:latin typeface="Helvetica"/>
                <a:cs typeface="Helvetica"/>
              </a:rPr>
              <a:t>e</a:t>
            </a:r>
            <a:r>
              <a:rPr lang="en-US" i="1" dirty="0" smtClean="0">
                <a:latin typeface="Helvetica"/>
                <a:cs typeface="Helvetica"/>
              </a:rPr>
              <a:t>arly technical demonstration easier for different</a:t>
            </a:r>
          </a:p>
          <a:p>
            <a:r>
              <a:rPr lang="en-US" i="1" dirty="0">
                <a:latin typeface="Helvetica"/>
                <a:cs typeface="Helvetica"/>
              </a:rPr>
              <a:t>t</a:t>
            </a:r>
            <a:r>
              <a:rPr lang="en-US" i="1" dirty="0" smtClean="0">
                <a:latin typeface="Helvetica"/>
                <a:cs typeface="Helvetica"/>
              </a:rPr>
              <a:t>rack finding approaches.</a:t>
            </a:r>
            <a:endParaRPr lang="en-US" i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886200"/>
            <a:ext cx="36717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  <a:latin typeface="Helvetica"/>
                <a:cs typeface="Helvetica"/>
              </a:rPr>
              <a:t>System size shrinks with better</a:t>
            </a:r>
          </a:p>
          <a:p>
            <a:r>
              <a:rPr lang="en-US" b="1" i="1" dirty="0" err="1" smtClean="0">
                <a:solidFill>
                  <a:srgbClr val="FF6600"/>
                </a:solidFill>
                <a:latin typeface="Helvetica"/>
                <a:cs typeface="Helvetica"/>
              </a:rPr>
              <a:t>AMchip</a:t>
            </a:r>
            <a:r>
              <a:rPr lang="en-US" b="1" i="1" dirty="0" smtClean="0">
                <a:solidFill>
                  <a:srgbClr val="FF6600"/>
                </a:solidFill>
                <a:latin typeface="Helvetica"/>
                <a:cs typeface="Helvetica"/>
              </a:rPr>
              <a:t> performance:</a:t>
            </a:r>
          </a:p>
          <a:p>
            <a:endParaRPr lang="en-US" dirty="0" smtClean="0"/>
          </a:p>
          <a:p>
            <a:r>
              <a:rPr lang="en-US" dirty="0" smtClean="0">
                <a:latin typeface="Helvetica"/>
                <a:cs typeface="Helvetica"/>
              </a:rPr>
              <a:t>If 2X more AM pattern density,</a:t>
            </a:r>
          </a:p>
          <a:p>
            <a:r>
              <a:rPr lang="en-US" dirty="0">
                <a:latin typeface="Helvetica"/>
                <a:cs typeface="Helvetica"/>
              </a:rPr>
              <a:t>o</a:t>
            </a:r>
            <a:r>
              <a:rPr lang="en-US" dirty="0" smtClean="0">
                <a:latin typeface="Helvetica"/>
                <a:cs typeface="Helvetica"/>
              </a:rPr>
              <a:t>r 2X higher AM speed,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Helvetica"/>
                <a:cs typeface="Helvetica"/>
                <a:sym typeface="Wingdings"/>
              </a:rPr>
              <a:t>2 x less system size</a:t>
            </a:r>
            <a:r>
              <a:rPr lang="en-US" dirty="0">
                <a:latin typeface="Helvetica"/>
                <a:cs typeface="Helvetica"/>
                <a:sym typeface="Wingdings"/>
              </a:rPr>
              <a:t> </a:t>
            </a:r>
            <a:endParaRPr lang="en-US" dirty="0" smtClean="0">
              <a:latin typeface="Helvetica"/>
              <a:cs typeface="Helvetica"/>
              <a:sym typeface="Wingdings"/>
            </a:endParaRPr>
          </a:p>
          <a:p>
            <a:r>
              <a:rPr lang="en-US" dirty="0" smtClean="0">
                <a:latin typeface="Helvetica"/>
                <a:cs typeface="Helvetica"/>
                <a:sym typeface="Wingdings"/>
              </a:rPr>
              <a:t>(48 crates  24 crates)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828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9372600" cy="259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ea typeface="+mj-ea"/>
                <a:cs typeface="+mj-cs"/>
              </a:rPr>
              <a:t>ATLAS </a:t>
            </a:r>
            <a:r>
              <a:rPr lang="en-US" sz="2400" dirty="0">
                <a:ea typeface="+mj-ea"/>
                <a:cs typeface="+mj-cs"/>
              </a:rPr>
              <a:t>and CMS </a:t>
            </a:r>
            <a:r>
              <a:rPr lang="en-US" sz="2400" dirty="0" smtClean="0">
                <a:ea typeface="+mj-ea"/>
                <a:cs typeface="+mj-cs"/>
              </a:rPr>
              <a:t/>
            </a:r>
            <a:br>
              <a:rPr lang="en-US" sz="2400" dirty="0" smtClean="0">
                <a:ea typeface="+mj-ea"/>
                <a:cs typeface="+mj-cs"/>
              </a:rPr>
            </a:br>
            <a:r>
              <a:rPr lang="en-US" sz="2400" dirty="0" smtClean="0">
                <a:ea typeface="+mj-ea"/>
                <a:cs typeface="+mj-cs"/>
              </a:rPr>
              <a:t>only have calorimeter and </a:t>
            </a:r>
            <a:r>
              <a:rPr lang="en-US" sz="2400" dirty="0" err="1" smtClean="0">
                <a:ea typeface="+mj-ea"/>
                <a:cs typeface="+mj-cs"/>
              </a:rPr>
              <a:t>muon</a:t>
            </a:r>
            <a:r>
              <a:rPr lang="en-US" sz="2400" dirty="0" smtClean="0">
                <a:ea typeface="+mj-ea"/>
                <a:cs typeface="+mj-cs"/>
              </a:rPr>
              <a:t> trigger at Level 1</a:t>
            </a:r>
            <a:br>
              <a:rPr lang="en-US" sz="2400" dirty="0" smtClean="0">
                <a:ea typeface="+mj-ea"/>
                <a:cs typeface="+mj-cs"/>
              </a:rPr>
            </a:br>
            <a:r>
              <a:rPr lang="en-US" sz="2400" dirty="0" smtClean="0">
                <a:ea typeface="+mj-ea"/>
                <a:cs typeface="+mj-cs"/>
              </a:rPr>
              <a:t>(no tracking </a:t>
            </a:r>
            <a:r>
              <a:rPr lang="en-US" sz="2400" dirty="0" smtClean="0">
                <a:ea typeface="+mj-ea"/>
                <a:cs typeface="+mj-cs"/>
              </a:rPr>
              <a:t>trigger available)</a:t>
            </a:r>
            <a:endParaRPr lang="en-US" sz="2400" dirty="0">
              <a:ea typeface="+mj-ea"/>
              <a:cs typeface="+mj-cs"/>
            </a:endParaRPr>
          </a:p>
        </p:txBody>
      </p:sp>
      <p:pic>
        <p:nvPicPr>
          <p:cNvPr id="51202" name="Picture 3" descr="LHCStrategy.pdf                                                001069B7MacOSX                         B6E58199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9" b="-13307"/>
          <a:stretch/>
        </p:blipFill>
        <p:spPr bwMode="auto">
          <a:xfrm>
            <a:off x="609600" y="2633472"/>
            <a:ext cx="7693025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7315200" y="3962400"/>
            <a:ext cx="1828800" cy="20923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/>
              <a:t>Complexity handled in software on CPUs</a:t>
            </a:r>
          </a:p>
          <a:p>
            <a:pPr algn="ctr">
              <a:spcBef>
                <a:spcPct val="50000"/>
              </a:spcBef>
            </a:pPr>
            <a:r>
              <a:rPr lang="en-US" sz="2000" dirty="0"/>
              <a:t>at high level </a:t>
            </a:r>
            <a:r>
              <a:rPr lang="en-US" sz="2000" dirty="0" smtClean="0"/>
              <a:t>trigger (HLT)</a:t>
            </a:r>
            <a:endParaRPr lang="en-US" sz="2000" dirty="0"/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228600" y="1371600"/>
            <a:ext cx="8382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The approach works </a:t>
            </a:r>
            <a:r>
              <a:rPr lang="en-US" sz="2000" dirty="0" smtClean="0">
                <a:solidFill>
                  <a:srgbClr val="0000FF"/>
                </a:solidFill>
              </a:rPr>
              <a:t>well </a:t>
            </a:r>
            <a:r>
              <a:rPr lang="en-US" sz="2000" dirty="0" smtClean="0">
                <a:solidFill>
                  <a:srgbClr val="0000FF"/>
                </a:solidFill>
              </a:rPr>
              <a:t>only at lower </a:t>
            </a:r>
            <a:r>
              <a:rPr lang="en-US" sz="2000" dirty="0" smtClean="0">
                <a:solidFill>
                  <a:srgbClr val="0000FF"/>
                </a:solidFill>
              </a:rPr>
              <a:t>luminosity </a:t>
            </a:r>
            <a:r>
              <a:rPr lang="en-US" sz="2000" dirty="0">
                <a:solidFill>
                  <a:srgbClr val="0000FF"/>
                </a:solidFill>
              </a:rPr>
              <a:t>… 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6600"/>
                </a:solidFill>
              </a:rPr>
              <a:t>At HL-LHC, will need to move some of HLT algorithms into </a:t>
            </a:r>
            <a:r>
              <a:rPr lang="en-US" sz="2000" dirty="0" smtClean="0">
                <a:solidFill>
                  <a:srgbClr val="FF6600"/>
                </a:solidFill>
              </a:rPr>
              <a:t>L1. </a:t>
            </a:r>
            <a:endParaRPr lang="en-US" sz="2000" dirty="0" smtClean="0">
              <a:solidFill>
                <a:srgbClr val="FF6600"/>
              </a:solidFill>
            </a:endParaRPr>
          </a:p>
          <a:p>
            <a:r>
              <a:rPr lang="en-US" sz="2000" dirty="0" smtClean="0">
                <a:solidFill>
                  <a:srgbClr val="FF6600"/>
                </a:solidFill>
              </a:rPr>
              <a:t>Key extra info: 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>
                <a:solidFill>
                  <a:srgbClr val="FF6600"/>
                </a:solidFill>
              </a:rPr>
              <a:t>s</a:t>
            </a:r>
            <a:r>
              <a:rPr lang="en-US" sz="2000" dirty="0" smtClean="0">
                <a:solidFill>
                  <a:srgbClr val="FF6600"/>
                </a:solidFill>
              </a:rPr>
              <a:t>ilicon based </a:t>
            </a:r>
            <a:r>
              <a:rPr lang="en-US" sz="2000" dirty="0" smtClean="0">
                <a:solidFill>
                  <a:srgbClr val="FF6600"/>
                </a:solidFill>
              </a:rPr>
              <a:t>tracking at L1.</a:t>
            </a:r>
          </a:p>
          <a:p>
            <a:r>
              <a:rPr lang="en-US" sz="1600" i="1" dirty="0" smtClean="0">
                <a:solidFill>
                  <a:srgbClr val="FF6600"/>
                </a:solidFill>
              </a:rPr>
              <a:t>Easier said then done.</a:t>
            </a:r>
            <a:endParaRPr lang="en-US" sz="1600" i="1" dirty="0" smtClean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248400" y="2133600"/>
            <a:ext cx="1828800" cy="106680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A1B1-F886-1048-A543-AD4AC5751E91}" type="datetime1">
              <a:rPr lang="en-US" smtClean="0"/>
              <a:t>4/7/14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4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pile_up_LH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21285"/>
          <a:stretch/>
        </p:blipFill>
        <p:spPr bwMode="auto">
          <a:xfrm>
            <a:off x="44450" y="304800"/>
            <a:ext cx="909955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4"/>
          <p:cNvSpPr/>
          <p:nvPr/>
        </p:nvSpPr>
        <p:spPr>
          <a:xfrm>
            <a:off x="0" y="0"/>
            <a:ext cx="3200400" cy="662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b="1" i="1" dirty="0" smtClean="0">
                <a:solidFill>
                  <a:srgbClr val="D52214"/>
                </a:solidFill>
                <a:latin typeface="ヒラギノ角ゴ Pro W3"/>
                <a:ea typeface="ヒラギノ角ゴ Pro W3"/>
                <a:cs typeface="ヒラギノ角ゴ Pro W3"/>
              </a:rPr>
              <a:t>Silicon based tracking trigger at L1 </a:t>
            </a:r>
            <a:r>
              <a:rPr lang="en-US" altLang="ja-JP" b="1" i="1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will be crucial for</a:t>
            </a:r>
            <a:r>
              <a:rPr lang="en-US" altLang="ja-JP" b="1" i="1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 </a:t>
            </a:r>
            <a:r>
              <a:rPr lang="en-US" altLang="ja-JP" b="1" i="1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trigger objects reconstruction at</a:t>
            </a:r>
          </a:p>
          <a:p>
            <a:r>
              <a:rPr lang="en-US" altLang="ja-JP" b="1" i="1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higher luminosity:</a:t>
            </a:r>
            <a:endParaRPr lang="en-US" altLang="ja-JP" b="1" i="1" dirty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lang="en-US" altLang="ja-JP" b="1" i="1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Electron 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Photon   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err="1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Muon</a:t>
            </a:r>
            <a:endParaRPr lang="en-US" altLang="ja-JP" dirty="0" smtClean="0">
              <a:solidFill>
                <a:schemeClr val="tx1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Tau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J</a:t>
            </a:r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ets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b-jets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missing ET</a:t>
            </a:r>
          </a:p>
          <a:p>
            <a:r>
              <a:rPr lang="en-US" altLang="ja-JP" dirty="0" smtClean="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rPr>
              <a:t>….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Essential for establishing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nature of EWSB,</a:t>
            </a:r>
          </a:p>
          <a:p>
            <a:r>
              <a:rPr kumimoji="1" lang="en-US" altLang="ja-JP" dirty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n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角ゴ Pro W3"/>
                <a:ea typeface="ヒラギノ角ゴ Pro W3"/>
                <a:cs typeface="ヒラギノ角ゴ Pro W3"/>
              </a:rPr>
              <a:t>ew physics …</a:t>
            </a:r>
          </a:p>
        </p:txBody>
      </p:sp>
      <p:pic>
        <p:nvPicPr>
          <p:cNvPr id="5" name="図 27"/>
          <p:cNvPicPr>
            <a:picLocks noChangeAspect="1"/>
          </p:cNvPicPr>
          <p:nvPr/>
        </p:nvPicPr>
        <p:blipFill rotWithShape="1">
          <a:blip r:embed="rId3"/>
          <a:srcRect t="66675" b="-66675"/>
          <a:stretch/>
        </p:blipFill>
        <p:spPr>
          <a:xfrm>
            <a:off x="3429000" y="4572000"/>
            <a:ext cx="5393269" cy="53932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8F0C-E7BD-8A49-976F-6C5860497BA4}" type="datetime1">
              <a:rPr lang="en-US" smtClean="0"/>
              <a:t>4/7/14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57600" y="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Pileup at HL-HC:   &gt; ~ 140  (only 20 shown here)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48768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event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4038600"/>
            <a:ext cx="4572000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Impact of track reconstruction at L1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2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pile_up_LH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21285"/>
          <a:stretch/>
        </p:blipFill>
        <p:spPr bwMode="auto">
          <a:xfrm>
            <a:off x="0" y="228600"/>
            <a:ext cx="909955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4"/>
          <p:cNvSpPr/>
          <p:nvPr/>
        </p:nvSpPr>
        <p:spPr>
          <a:xfrm>
            <a:off x="0" y="-609600"/>
            <a:ext cx="3200400" cy="731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endParaRPr kumimoji="1" lang="en-US" altLang="ja-JP" sz="1800" i="1" dirty="0" smtClean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CMS L1 Tracking Trigger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ヒラギノ角ゴ Pro W3"/>
                <a:ea typeface="ヒラギノ角ゴ Pro W3"/>
                <a:cs typeface="ヒラギノ角ゴ Pro W3"/>
              </a:rPr>
              <a:t>:</a:t>
            </a:r>
          </a:p>
          <a:p>
            <a:endParaRPr kumimoji="1" lang="en-US" altLang="ja-JP" sz="1800" i="1" dirty="0" smtClean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Will need to</a:t>
            </a:r>
            <a:r>
              <a:rPr kumimoji="1" lang="en-US" altLang="ja-JP" sz="1800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reconstruct charged particle trajectories  “on-the-fly” for every beam crossing (25 ns, or 40 Million beam crossings per second), from an ocean of input data (bandwidth required to transfer up to ~ </a:t>
            </a:r>
            <a:r>
              <a:rPr kumimoji="1" lang="en-US" altLang="ja-JP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50-100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Tb/s</a:t>
            </a:r>
            <a:r>
              <a:rPr kumimoji="1" lang="en-US" altLang="ja-JP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)</a:t>
            </a:r>
            <a:endParaRPr kumimoji="1" lang="en-US" altLang="ja-JP" sz="1800" i="1" dirty="0" smtClean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endParaRPr kumimoji="1" lang="en-US" altLang="ja-JP" sz="1800" i="1" dirty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This requires extremely </a:t>
            </a:r>
          </a:p>
          <a:p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fast high bandwidth data communication 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as well as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massive pattern recognition power,</a:t>
            </a:r>
          </a:p>
          <a:p>
            <a:r>
              <a:rPr kumimoji="1" lang="en-US" altLang="ja-JP" i="1" dirty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w</a:t>
            </a:r>
            <a:r>
              <a:rPr kumimoji="1" lang="en-US" altLang="ja-JP" sz="1800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ith lots known patterns to be compared against the multiple input data streams simultaneously 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with near zero latency (~ few </a:t>
            </a:r>
            <a:r>
              <a:rPr kumimoji="1" lang="en-US" altLang="ja-JP" sz="1800" i="1" dirty="0" err="1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μs</a:t>
            </a:r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)</a:t>
            </a:r>
          </a:p>
          <a:p>
            <a:endParaRPr kumimoji="1" lang="en-US" altLang="ja-JP" i="1" dirty="0" smtClean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b="1" i="1" dirty="0" smtClean="0">
                <a:solidFill>
                  <a:srgbClr val="0000FF"/>
                </a:solidFill>
                <a:latin typeface="Helvetica"/>
                <a:ea typeface="ヒラギノ角ゴ Pro W3"/>
                <a:cs typeface="Helvetica"/>
              </a:rPr>
              <a:t>This is challenging! </a:t>
            </a:r>
            <a:endParaRPr kumimoji="1" lang="en-US" altLang="ja-JP" sz="1800" b="1" i="1" dirty="0">
              <a:solidFill>
                <a:srgbClr val="0000FF"/>
              </a:solidFill>
              <a:latin typeface="Helvetica"/>
              <a:ea typeface="ヒラギノ角ゴ Pro W3"/>
              <a:cs typeface="Helvetica"/>
            </a:endParaRPr>
          </a:p>
          <a:p>
            <a:r>
              <a:rPr kumimoji="1" lang="en-US" altLang="ja-JP" sz="1800" i="1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 </a:t>
            </a:r>
          </a:p>
          <a:p>
            <a:endParaRPr kumimoji="1" lang="en-US" altLang="ja-JP" sz="1800" i="1" dirty="0" smtClean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endParaRPr kumimoji="1" lang="en-US" altLang="ja-JP" sz="1800" i="1" dirty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endParaRPr kumimoji="1" lang="en-US" altLang="ja-JP" sz="1800" i="1" dirty="0" smtClean="0">
              <a:solidFill>
                <a:srgbClr val="FF0000"/>
              </a:solidFill>
              <a:latin typeface="Helvetica"/>
              <a:ea typeface="ヒラギノ角ゴ Pro W3"/>
              <a:cs typeface="Helvetica"/>
            </a:endParaRPr>
          </a:p>
          <a:p>
            <a:endParaRPr lang="en-GB" sz="1800" b="1" i="1" dirty="0">
              <a:solidFill>
                <a:srgbClr val="FF6600"/>
              </a:solidFill>
              <a:latin typeface="Helvetica"/>
              <a:cs typeface="Helvetica"/>
            </a:endParaRPr>
          </a:p>
          <a:p>
            <a:endParaRPr lang="en-GB" sz="1800" b="1" i="1" dirty="0" smtClean="0">
              <a:solidFill>
                <a:srgbClr val="FF6600"/>
              </a:solidFill>
              <a:latin typeface="Helvetica"/>
              <a:cs typeface="Helvetica"/>
            </a:endParaRPr>
          </a:p>
          <a:p>
            <a:endParaRPr lang="en-GB" sz="1800" b="1" i="1" dirty="0" smtClean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pic>
        <p:nvPicPr>
          <p:cNvPr id="5" name="図 27"/>
          <p:cNvPicPr>
            <a:picLocks noChangeAspect="1"/>
          </p:cNvPicPr>
          <p:nvPr/>
        </p:nvPicPr>
        <p:blipFill rotWithShape="1">
          <a:blip r:embed="rId3" cstate="print"/>
          <a:srcRect t="66675" b="-66675"/>
          <a:stretch/>
        </p:blipFill>
        <p:spPr>
          <a:xfrm>
            <a:off x="3276600" y="4572000"/>
            <a:ext cx="5393269" cy="53932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4C8C3-FAB0-6A47-8623-CDC49A93B765}" type="datetime1">
              <a:rPr lang="en-US" smtClean="0"/>
              <a:t>4/7/14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0"/>
            <a:ext cx="4621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Pileup at HL-HC:   &gt; ~ 140  (only 20 shown here) 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Ted Liu, HL-LHC Tracking Trigger Challenges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81400" y="4038600"/>
            <a:ext cx="4572000" cy="381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Impact of track reconstruction at L1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03D3B-4C8C-46C6-90BC-1199A60889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6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41334</TotalTime>
  <Words>4752</Words>
  <Application>Microsoft Macintosh PowerPoint</Application>
  <PresentationFormat>On-screen Show (4:3)</PresentationFormat>
  <Paragraphs>1097</Paragraphs>
  <Slides>67</Slides>
  <Notes>11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HL-LHC Tracking Trigger Challenges  the view from science and technology</vt:lpstr>
      <vt:lpstr>Some colliders in the past</vt:lpstr>
      <vt:lpstr>PowerPoint Presentation</vt:lpstr>
      <vt:lpstr>Rate  =  s  L </vt:lpstr>
      <vt:lpstr>PowerPoint Presentation</vt:lpstr>
      <vt:lpstr>Expected Pile-up at High Lumi LHC in ATLAS at 1035</vt:lpstr>
      <vt:lpstr>ATLAS and CMS  only have calorimeter and muon trigger at Level 1 (no tracking trigger available)</vt:lpstr>
      <vt:lpstr>PowerPoint Presentation</vt:lpstr>
      <vt:lpstr>PowerPoint Presentation</vt:lpstr>
      <vt:lpstr>High Performance Computing  from US “Report to the President and Congress” by President’s Council of Advisors on Science and Technology, Dec. 2010 (page 65) </vt:lpstr>
      <vt:lpstr>The LHC case</vt:lpstr>
      <vt:lpstr>PowerPoint Presentation</vt:lpstr>
      <vt:lpstr>Content Addressable Memory (CAM)</vt:lpstr>
      <vt:lpstr>The AM approach </vt:lpstr>
      <vt:lpstr>PowerPoint Presentation</vt:lpstr>
      <vt:lpstr>PowerPoint Presentation</vt:lpstr>
      <vt:lpstr>A sense of scale:  Atlas Silicon Tracker vs CDF SVX II</vt:lpstr>
      <vt:lpstr>PowerPoint Presentation</vt:lpstr>
      <vt:lpstr>PowerPoint Presentation</vt:lpstr>
      <vt:lpstr>PowerPoint Presentation</vt:lpstr>
      <vt:lpstr>PowerPoint Presentation</vt:lpstr>
      <vt:lpstr>Data sharing/switching techniques</vt:lpstr>
      <vt:lpstr>PowerPoint Presentation</vt:lpstr>
      <vt:lpstr>PowerPoint Presentation</vt:lpstr>
      <vt:lpstr>PowerPoint Presentation</vt:lpstr>
      <vt:lpstr>CMS: Module design vs Tracker design vs Trigger processing  </vt:lpstr>
      <vt:lpstr>CMS new Tracker Layout and Trigger Tower (6 in eta x 8 in phi) </vt:lpstr>
      <vt:lpstr>CMS new Tracker Layout and Trigger Tower (6 in eta x 8 in phi) </vt:lpstr>
      <vt:lpstr>CMS L1 Trigger Tower Data Sharing</vt:lpstr>
      <vt:lpstr>PowerPoint Presentation</vt:lpstr>
      <vt:lpstr>PowerPoint Presentation</vt:lpstr>
      <vt:lpstr>PowerPoint Presentation</vt:lpstr>
      <vt:lpstr>More advanced configuration</vt:lpstr>
      <vt:lpstr>Pattern recognition  mezzanine concept</vt:lpstr>
      <vt:lpstr>PowerPoint Presentation</vt:lpstr>
      <vt:lpstr>Pulsar IIa Full crate testing at Fermilab</vt:lpstr>
      <vt:lpstr>Comparison: ATLAS L2 FTK and CMS L1 Track Trigger</vt:lpstr>
      <vt:lpstr>PowerPoint Presentation</vt:lpstr>
      <vt:lpstr>3D Technology in 30 seconds </vt:lpstr>
      <vt:lpstr>“A New Concept of Vertically Integrated Pattern Recognition Associative Memory” TIPP 2011 Proceedings http://www.sciencedirect.com/science/article/pii/S1875389212019165</vt:lpstr>
      <vt:lpstr>PowerPoint Presentation</vt:lpstr>
      <vt:lpstr>Design involved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 on chip Lepton isolation in a chip?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with some examples  </vt:lpstr>
      <vt:lpstr>Backup slides</vt:lpstr>
      <vt:lpstr>Some Basic TSV Information</vt:lpstr>
      <vt:lpstr>PowerPoint Presentation</vt:lpstr>
      <vt:lpstr>Anatomy of a PRAM (Pattern Recognition Associative Memory)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Pattern Recognition Mezzanine (PRM)</vt:lpstr>
    </vt:vector>
  </TitlesOfParts>
  <Manager/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Track Trigger </dc:title>
  <dc:subject/>
  <dc:creator>Ted Liu</dc:creator>
  <cp:keywords/>
  <dc:description/>
  <cp:lastModifiedBy>Ted Liu</cp:lastModifiedBy>
  <cp:revision>1162</cp:revision>
  <cp:lastPrinted>2014-03-19T04:58:08Z</cp:lastPrinted>
  <dcterms:created xsi:type="dcterms:W3CDTF">2013-07-22T16:16:04Z</dcterms:created>
  <dcterms:modified xsi:type="dcterms:W3CDTF">2014-04-07T16:25:49Z</dcterms:modified>
  <cp:category/>
</cp:coreProperties>
</file>